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B32E-3D48-4D8C-AFC0-8A6EE41E23F2}" type="datetimeFigureOut">
              <a:rPr lang="de-DE" smtClean="0"/>
              <a:t>28.01.2023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5DAC-2532-4D65-87E7-5E087EF597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540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AB32E-3D48-4D8C-AFC0-8A6EE41E23F2}" type="datetimeFigureOut">
              <a:rPr lang="de-DE" smtClean="0"/>
              <a:t>28.01.2023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15DAC-2532-4D65-87E7-5E087EF597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883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5098192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Primary NBS laboratory data </a:t>
            </a:r>
            <a:r>
              <a:rPr lang="en-US" sz="1200" b="1" dirty="0" smtClean="0"/>
              <a:t>(DNGS report evaluation from August </a:t>
            </a:r>
            <a:r>
              <a:rPr lang="en-US" sz="1200" b="1" dirty="0"/>
              <a:t>2019 until December </a:t>
            </a:r>
            <a:r>
              <a:rPr lang="en-US" sz="1200" b="1" dirty="0" smtClean="0"/>
              <a:t>2021)</a:t>
            </a:r>
            <a:endParaRPr lang="de-DE" sz="1200" b="1" dirty="0" smtClean="0"/>
          </a:p>
          <a:p>
            <a:r>
              <a:rPr lang="en-US" sz="1200" b="1" dirty="0" smtClean="0"/>
              <a:t>A) </a:t>
            </a:r>
            <a:r>
              <a:rPr lang="en-US" sz="1200" dirty="0" smtClean="0"/>
              <a:t>1,878,985 newborns underwent TREC-NBS (top blue box). Numbers of newborns with normal value (green), urgent abnormal (red) and confirmed abnormal (orange) TREC-NBS are indicated. </a:t>
            </a:r>
          </a:p>
          <a:p>
            <a:r>
              <a:rPr lang="en-US" sz="1200" dirty="0"/>
              <a:t> </a:t>
            </a:r>
            <a:r>
              <a:rPr lang="en-US" sz="1200" dirty="0" smtClean="0"/>
              <a:t>     A New Sample Test (bottom blue box) was requested as indicated. 86 newborns with a (unconfirmed) initial abnormal TREC NBS were lost to follow up (yellow box). Numbers of NICU/preterm </a:t>
            </a:r>
          </a:p>
          <a:p>
            <a:r>
              <a:rPr lang="en-US" sz="1200" dirty="0"/>
              <a:t> </a:t>
            </a:r>
            <a:r>
              <a:rPr lang="en-US" sz="1200" dirty="0" smtClean="0"/>
              <a:t>     patients are indicated. 175 newborns had an urgent abnormal TREC-NBS in the first card (top red box). Overlapping of the red and blue box illustrates, that an unknown number of   </a:t>
            </a:r>
          </a:p>
          <a:p>
            <a:r>
              <a:rPr lang="en-US" sz="1200" dirty="0"/>
              <a:t> </a:t>
            </a:r>
            <a:r>
              <a:rPr lang="en-US" sz="1200" dirty="0" smtClean="0"/>
              <a:t>     urgent abnormal tested children received a New </a:t>
            </a:r>
            <a:r>
              <a:rPr lang="en-US" sz="1200" dirty="0" smtClean="0"/>
              <a:t>Sample Test </a:t>
            </a:r>
            <a:r>
              <a:rPr lang="en-US" sz="1200" dirty="0" smtClean="0"/>
              <a:t>(and was not directly referred for level 2 CT). </a:t>
            </a:r>
          </a:p>
          <a:p>
            <a:r>
              <a:rPr lang="en-US" sz="1200" b="1" dirty="0" smtClean="0"/>
              <a:t>B) </a:t>
            </a:r>
            <a:r>
              <a:rPr lang="en-US" sz="1200" dirty="0" smtClean="0"/>
              <a:t>The DGNS report registered core information on 100 newborns who underwent level 1 CT and 121 patients undergoing level 2 CT (42 following level 1 CT). Normal value results (false positive</a:t>
            </a:r>
          </a:p>
          <a:p>
            <a:r>
              <a:rPr lang="en-US" sz="1200" b="1" dirty="0"/>
              <a:t> </a:t>
            </a:r>
            <a:r>
              <a:rPr lang="en-US" sz="1200" b="1" dirty="0" smtClean="0"/>
              <a:t>    </a:t>
            </a:r>
            <a:r>
              <a:rPr lang="en-US" sz="1200" dirty="0" smtClean="0"/>
              <a:t>initial TREC screen) are indicated (green boxes). The yellow boxes indicate numbers of patients </a:t>
            </a:r>
            <a:r>
              <a:rPr lang="en-US" sz="1200" dirty="0" smtClean="0"/>
              <a:t>with </a:t>
            </a:r>
            <a:r>
              <a:rPr lang="en-US" sz="1200" dirty="0" smtClean="0"/>
              <a:t>secondary causes of T-cell </a:t>
            </a:r>
            <a:r>
              <a:rPr lang="en-US" sz="1200" dirty="0" err="1" smtClean="0"/>
              <a:t>lymphopenia</a:t>
            </a:r>
            <a:r>
              <a:rPr lang="en-US" sz="1200" dirty="0" smtClean="0"/>
              <a:t> and </a:t>
            </a:r>
            <a:r>
              <a:rPr lang="en-US" sz="1200" dirty="0" smtClean="0"/>
              <a:t>newborns who</a:t>
            </a:r>
          </a:p>
          <a:p>
            <a:r>
              <a:rPr lang="en-US" sz="1200" b="1" dirty="0"/>
              <a:t> </a:t>
            </a:r>
            <a:r>
              <a:rPr lang="en-US" sz="1200" b="1" dirty="0" smtClean="0"/>
              <a:t>    </a:t>
            </a:r>
            <a:r>
              <a:rPr lang="en-US" sz="1200" smtClean="0"/>
              <a:t>deceased </a:t>
            </a:r>
            <a:r>
              <a:rPr lang="en-US" sz="1200" smtClean="0"/>
              <a:t>(n=4</a:t>
            </a:r>
            <a:r>
              <a:rPr lang="en-US" sz="1200" dirty="0" smtClean="0"/>
              <a:t>) during </a:t>
            </a:r>
            <a:r>
              <a:rPr lang="en-US" sz="1200" dirty="0" smtClean="0"/>
              <a:t>CT the </a:t>
            </a:r>
            <a:r>
              <a:rPr lang="en-US" sz="1200" dirty="0"/>
              <a:t>work-up progress (detailed in the results </a:t>
            </a:r>
            <a:r>
              <a:rPr lang="en-US" sz="1200" dirty="0" smtClean="0"/>
              <a:t>section). 78 </a:t>
            </a:r>
            <a:r>
              <a:rPr lang="en-US" sz="1200" dirty="0"/>
              <a:t>patients with an identified primary causes of congenital T-cell </a:t>
            </a:r>
            <a:r>
              <a:rPr lang="en-US" sz="1200" dirty="0" smtClean="0"/>
              <a:t>lymphocytopenia, following level 2 CT </a:t>
            </a:r>
            <a:r>
              <a:rPr lang="en-US" sz="1200" dirty="0" smtClean="0"/>
              <a:t>  </a:t>
            </a:r>
          </a:p>
          <a:p>
            <a:r>
              <a:rPr lang="en-US" sz="1200" dirty="0"/>
              <a:t> </a:t>
            </a:r>
            <a:r>
              <a:rPr lang="en-US" sz="1200" dirty="0" smtClean="0"/>
              <a:t>    </a:t>
            </a:r>
            <a:r>
              <a:rPr lang="en-US" sz="1200" dirty="0" smtClean="0"/>
              <a:t>evaluation are </a:t>
            </a:r>
            <a:r>
              <a:rPr lang="en-US" sz="1200" dirty="0" smtClean="0"/>
              <a:t>depicted at the bottom (grey boxes). </a:t>
            </a:r>
            <a:endParaRPr lang="de-DE" sz="1200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844" y="78018"/>
            <a:ext cx="6398641" cy="486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15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251</Words>
  <Application>Microsoft Office PowerPoint</Application>
  <PresentationFormat>Breitbild</PresentationFormat>
  <Paragraphs>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Universitätsklinikum Freiburg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Figure_SCID_Screening_202212012_CS_FH_ohne_Nr</dc:title>
  <dc:creator>PD Dr. Carsten Speckmann</dc:creator>
  <dc:description/>
  <cp:lastModifiedBy>PD Dr. Carsten Speckmann</cp:lastModifiedBy>
  <cp:revision>46</cp:revision>
  <cp:lastPrinted>2022-12-18T21:08:35Z</cp:lastPrinted>
  <dcterms:created xsi:type="dcterms:W3CDTF">2022-05-31T12:35:07Z</dcterms:created>
  <dcterms:modified xsi:type="dcterms:W3CDTF">2023-01-28T20:55:54Z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Figure_SCID_Screening_202212012_CS_FH_ohne_Nr</vt:lpwstr>
  </property>
  <property fmtid="{D5CDD505-2E9C-101B-9397-08002B2CF9AE}" pid="3" name="SlideDescription">
    <vt:lpwstr/>
  </property>
</Properties>
</file>