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15" r:id="rId2"/>
    <p:sldId id="323" r:id="rId3"/>
    <p:sldId id="322" r:id="rId4"/>
    <p:sldId id="324" r:id="rId5"/>
    <p:sldId id="316" r:id="rId6"/>
    <p:sldId id="325" r:id="rId7"/>
    <p:sldId id="326" r:id="rId8"/>
  </p:sldIdLst>
  <p:sldSz cx="6858000" cy="9144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26" userDrawn="1">
          <p15:clr>
            <a:srgbClr val="A4A3A4"/>
          </p15:clr>
        </p15:guide>
        <p15:guide id="2" pos="1321" userDrawn="1">
          <p15:clr>
            <a:srgbClr val="A4A3A4"/>
          </p15:clr>
        </p15:guide>
        <p15:guide id="3" orient="horz" pos="4898" userDrawn="1">
          <p15:clr>
            <a:srgbClr val="A4A3A4"/>
          </p15:clr>
        </p15:guide>
        <p15:guide id="4" pos="278" userDrawn="1">
          <p15:clr>
            <a:srgbClr val="A4A3A4"/>
          </p15:clr>
        </p15:guide>
        <p15:guide id="5" orient="horz" pos="680" userDrawn="1">
          <p15:clr>
            <a:srgbClr val="A4A3A4"/>
          </p15:clr>
        </p15:guide>
        <p15:guide id="6" pos="28" userDrawn="1">
          <p15:clr>
            <a:srgbClr val="A4A3A4"/>
          </p15:clr>
        </p15:guide>
        <p15:guide id="7" orient="horz" pos="2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000FF"/>
    <a:srgbClr val="0000FF"/>
    <a:srgbClr val="074080"/>
    <a:srgbClr val="0F80FF"/>
    <a:srgbClr val="66FF66"/>
    <a:srgbClr val="7F7F7F"/>
    <a:srgbClr val="FECC66"/>
    <a:srgbClr val="FC0107"/>
    <a:srgbClr val="2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1"/>
    <p:restoredTop sz="99562" autoAdjust="0"/>
  </p:normalViewPr>
  <p:slideViewPr>
    <p:cSldViewPr snapToGrid="0" snapToObjects="1">
      <p:cViewPr>
        <p:scale>
          <a:sx n="210" d="100"/>
          <a:sy n="210" d="100"/>
        </p:scale>
        <p:origin x="568" y="144"/>
      </p:cViewPr>
      <p:guideLst>
        <p:guide orient="horz" pos="4626"/>
        <p:guide pos="1321"/>
        <p:guide orient="horz" pos="4898"/>
        <p:guide pos="278"/>
        <p:guide orient="horz" pos="680"/>
        <p:guide pos="28"/>
        <p:guide orient="horz" pos="22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249B-FE36-4608-A9DF-E53B6A922546}" type="datetimeFigureOut">
              <a:rPr lang="en-AU" smtClean="0"/>
              <a:t>13/4/2023</a:t>
            </a:fld>
            <a:endParaRPr lang="en-AU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AU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19341-3EBE-445B-9AFE-8BB51B9A2CDB}" type="slidenum">
              <a:rPr lang="en-AU" smtClean="0"/>
              <a:t>‹N°›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6557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19341-3EBE-445B-9AFE-8BB51B9A2CDB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321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3" y="2046818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3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3" y="364068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90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3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3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3DCB5-02AB-BA45-82AF-773C29E0358F}" type="datetimeFigureOut">
              <a:rPr lang="fr-FR" smtClean="0"/>
              <a:pPr/>
              <a:t>13/04/2023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0F540-944B-7A45-A891-25640E8E09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4" Type="http://schemas.openxmlformats.org/officeDocument/2006/relationships/image" Target="../media/image9.tiff"/><Relationship Id="rId9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7A05D5A-A194-7C47-AC9D-0B81F10466FB}"/>
              </a:ext>
            </a:extLst>
          </p:cNvPr>
          <p:cNvSpPr txBox="1"/>
          <p:nvPr/>
        </p:nvSpPr>
        <p:spPr>
          <a:xfrm>
            <a:off x="93663" y="9282"/>
            <a:ext cx="660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1. Skin involvement in the cohort</a:t>
            </a:r>
            <a:endParaRPr lang="fr-FR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218FA2-91F8-04F6-2BAC-3FB235A25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1" y="434206"/>
            <a:ext cx="6300000" cy="354456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B9AD6B-1613-F17B-9FAC-CB774319A94F}"/>
              </a:ext>
            </a:extLst>
          </p:cNvPr>
          <p:cNvSpPr txBox="1"/>
          <p:nvPr/>
        </p:nvSpPr>
        <p:spPr>
          <a:xfrm>
            <a:off x="155425" y="434206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A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A7343B-DABE-1744-C252-5FAD917141C6}"/>
              </a:ext>
            </a:extLst>
          </p:cNvPr>
          <p:cNvSpPr txBox="1"/>
          <p:nvPr/>
        </p:nvSpPr>
        <p:spPr>
          <a:xfrm>
            <a:off x="155425" y="3043557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B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5F525B-5EED-9785-E9FC-97BFD31CA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010"/>
          <a:stretch/>
        </p:blipFill>
        <p:spPr>
          <a:xfrm>
            <a:off x="657475" y="3051378"/>
            <a:ext cx="5873455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9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D4ECF40-E88E-7C7B-FBA1-9B91E0861363}"/>
              </a:ext>
            </a:extLst>
          </p:cNvPr>
          <p:cNvSpPr txBox="1"/>
          <p:nvPr/>
        </p:nvSpPr>
        <p:spPr>
          <a:xfrm>
            <a:off x="93663" y="9282"/>
            <a:ext cx="660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2. Evolution of AGS developmental items, </a:t>
            </a:r>
            <a:r>
              <a:rPr lang="en-GB" sz="1200" b="1" dirty="0" err="1">
                <a:latin typeface="Arial"/>
                <a:cs typeface="Arial"/>
              </a:rPr>
              <a:t>polyhandicap</a:t>
            </a:r>
            <a:r>
              <a:rPr lang="en-GB" sz="1200" b="1" dirty="0">
                <a:latin typeface="Arial"/>
                <a:cs typeface="Arial"/>
              </a:rPr>
              <a:t> severity scale and caregiver assessment scale under JAK inhibition</a:t>
            </a:r>
            <a:endParaRPr lang="fr-FR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A8E2720-0C64-42B2-C7DF-0FD375ADCB92}"/>
              </a:ext>
            </a:extLst>
          </p:cNvPr>
          <p:cNvSpPr txBox="1"/>
          <p:nvPr/>
        </p:nvSpPr>
        <p:spPr>
          <a:xfrm>
            <a:off x="153868" y="709940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A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0140832-F98C-D96F-A6F9-B41D5487DAC2}"/>
              </a:ext>
            </a:extLst>
          </p:cNvPr>
          <p:cNvSpPr txBox="1"/>
          <p:nvPr/>
        </p:nvSpPr>
        <p:spPr>
          <a:xfrm>
            <a:off x="155424" y="2923112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B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CF65A10-33AF-A679-C972-300E23391633}"/>
              </a:ext>
            </a:extLst>
          </p:cNvPr>
          <p:cNvSpPr txBox="1"/>
          <p:nvPr/>
        </p:nvSpPr>
        <p:spPr>
          <a:xfrm>
            <a:off x="153868" y="5697669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E01EF6-0CF7-CD62-9C62-AD07481663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81" t="14047" r="20981" b="14047"/>
          <a:stretch/>
        </p:blipFill>
        <p:spPr>
          <a:xfrm>
            <a:off x="645458" y="2997341"/>
            <a:ext cx="2340000" cy="248874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48B9BAC4-E67A-A3DB-DFB5-F04C9AFEAD79}"/>
              </a:ext>
            </a:extLst>
          </p:cNvPr>
          <p:cNvGrpSpPr/>
          <p:nvPr/>
        </p:nvGrpSpPr>
        <p:grpSpPr>
          <a:xfrm>
            <a:off x="2995759" y="3205885"/>
            <a:ext cx="1290890" cy="963920"/>
            <a:chOff x="3951548" y="1217491"/>
            <a:chExt cx="1290890" cy="963920"/>
          </a:xfrm>
        </p:grpSpPr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B635D811-38E6-0F52-D075-BE9DACB48CC4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330980"/>
              <a:ext cx="216000" cy="0"/>
            </a:xfrm>
            <a:prstGeom prst="line">
              <a:avLst/>
            </a:prstGeom>
            <a:ln>
              <a:solidFill>
                <a:srgbClr val="FC010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B054D40E-59A0-A18C-391B-E13B4FA2DC0A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519279"/>
              <a:ext cx="216000" cy="0"/>
            </a:xfrm>
            <a:prstGeom prst="line">
              <a:avLst/>
            </a:prstGeom>
            <a:ln>
              <a:solidFill>
                <a:srgbClr val="66FF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F95680C6-56DB-EF3F-3FF2-22066E590153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707578"/>
              <a:ext cx="216000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7A219F54-8B6D-421A-83BF-80A93AD23BD3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895877"/>
              <a:ext cx="216000" cy="0"/>
            </a:xfrm>
            <a:prstGeom prst="line">
              <a:avLst/>
            </a:prstGeom>
            <a:ln>
              <a:solidFill>
                <a:srgbClr val="FFC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A0C4AD9C-6C22-D520-34A6-F8CBE0E3B64D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2084175"/>
              <a:ext cx="216000" cy="0"/>
            </a:xfrm>
            <a:prstGeom prst="line">
              <a:avLst/>
            </a:prstGeom>
            <a:ln>
              <a:solidFill>
                <a:srgbClr val="963A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er 1">
              <a:extLst>
                <a:ext uri="{FF2B5EF4-FFF2-40B4-BE49-F238E27FC236}">
                  <a16:creationId xmlns:a16="http://schemas.microsoft.com/office/drawing/2014/main" id="{8034FBDE-9B9C-81A6-E696-A76844A222D4}"/>
                </a:ext>
              </a:extLst>
            </p:cNvPr>
            <p:cNvGrpSpPr/>
            <p:nvPr/>
          </p:nvGrpSpPr>
          <p:grpSpPr>
            <a:xfrm>
              <a:off x="4119636" y="1217491"/>
              <a:ext cx="1122802" cy="963920"/>
              <a:chOff x="5135193" y="1091786"/>
              <a:chExt cx="1122802" cy="963920"/>
            </a:xfrm>
          </p:grpSpPr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EF47E8D-CC52-F99E-E4F0-E52847F46265}"/>
                  </a:ext>
                </a:extLst>
              </p:cNvPr>
              <p:cNvSpPr txBox="1"/>
              <p:nvPr/>
            </p:nvSpPr>
            <p:spPr>
              <a:xfrm>
                <a:off x="5135195" y="1091786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TREX1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712F2F3-3DE7-67D2-185A-C2F8781CACD7}"/>
                  </a:ext>
                </a:extLst>
              </p:cNvPr>
              <p:cNvSpPr txBox="1"/>
              <p:nvPr/>
            </p:nvSpPr>
            <p:spPr>
              <a:xfrm>
                <a:off x="5135194" y="1276452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ADAR1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7FBAFCE-D431-A48C-1D83-A9C4B27809D1}"/>
                  </a:ext>
                </a:extLst>
              </p:cNvPr>
              <p:cNvSpPr txBox="1"/>
              <p:nvPr/>
            </p:nvSpPr>
            <p:spPr>
              <a:xfrm>
                <a:off x="5149042" y="1464751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IFIH1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E3A4077-C3F1-A0B0-1388-963D2914D33C}"/>
                  </a:ext>
                </a:extLst>
              </p:cNvPr>
              <p:cNvSpPr txBox="1"/>
              <p:nvPr/>
            </p:nvSpPr>
            <p:spPr>
              <a:xfrm>
                <a:off x="5135194" y="1653048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RNASEH2B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FA174A8-116B-151B-673D-49CE558CF81C}"/>
                  </a:ext>
                </a:extLst>
              </p:cNvPr>
              <p:cNvSpPr txBox="1"/>
              <p:nvPr/>
            </p:nvSpPr>
            <p:spPr>
              <a:xfrm>
                <a:off x="5135193" y="1840262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RNU7</a:t>
                </a:r>
              </a:p>
            </p:txBody>
          </p:sp>
        </p:grp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714AF917-5376-C230-67FA-52350D95D6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31" r="30001"/>
          <a:stretch/>
        </p:blipFill>
        <p:spPr>
          <a:xfrm>
            <a:off x="576712" y="5609197"/>
            <a:ext cx="3852000" cy="3409364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26615133-69B0-9B8F-2B41-0780BDB91C12}"/>
              </a:ext>
            </a:extLst>
          </p:cNvPr>
          <p:cNvGrpSpPr/>
          <p:nvPr/>
        </p:nvGrpSpPr>
        <p:grpSpPr>
          <a:xfrm>
            <a:off x="4481151" y="5860229"/>
            <a:ext cx="1290890" cy="963920"/>
            <a:chOff x="3951548" y="1217491"/>
            <a:chExt cx="1290890" cy="963920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69241E4E-0929-E895-12E4-B174C84DB455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330980"/>
              <a:ext cx="216000" cy="0"/>
            </a:xfrm>
            <a:prstGeom prst="line">
              <a:avLst/>
            </a:prstGeom>
            <a:ln>
              <a:solidFill>
                <a:srgbClr val="FC0107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8D630D24-C71A-72B2-A3C8-99346CE47060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519279"/>
              <a:ext cx="216000" cy="0"/>
            </a:xfrm>
            <a:prstGeom prst="line">
              <a:avLst/>
            </a:prstGeom>
            <a:ln>
              <a:solidFill>
                <a:srgbClr val="66FF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089B0618-5E8F-3E1C-241F-9C6A4D5A628B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707578"/>
              <a:ext cx="216000" cy="0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92E87B40-0ACD-6292-EC85-A722D3B807F7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1895877"/>
              <a:ext cx="216000" cy="0"/>
            </a:xfrm>
            <a:prstGeom prst="line">
              <a:avLst/>
            </a:prstGeom>
            <a:ln>
              <a:solidFill>
                <a:srgbClr val="FFC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30BFA77F-847D-B1FB-9860-BFDD7B7BDE26}"/>
                </a:ext>
              </a:extLst>
            </p:cNvPr>
            <p:cNvCxnSpPr>
              <a:cxnSpLocks/>
            </p:cNvCxnSpPr>
            <p:nvPr/>
          </p:nvCxnSpPr>
          <p:spPr>
            <a:xfrm>
              <a:off x="3951548" y="2084175"/>
              <a:ext cx="216000" cy="0"/>
            </a:xfrm>
            <a:prstGeom prst="line">
              <a:avLst/>
            </a:prstGeom>
            <a:ln>
              <a:solidFill>
                <a:srgbClr val="963A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er 1">
              <a:extLst>
                <a:ext uri="{FF2B5EF4-FFF2-40B4-BE49-F238E27FC236}">
                  <a16:creationId xmlns:a16="http://schemas.microsoft.com/office/drawing/2014/main" id="{9EDB5130-4AAB-02CB-FA2E-13C97D8BA4FA}"/>
                </a:ext>
              </a:extLst>
            </p:cNvPr>
            <p:cNvGrpSpPr/>
            <p:nvPr/>
          </p:nvGrpSpPr>
          <p:grpSpPr>
            <a:xfrm>
              <a:off x="4119636" y="1217491"/>
              <a:ext cx="1122802" cy="963920"/>
              <a:chOff x="5135193" y="1091786"/>
              <a:chExt cx="1122802" cy="963920"/>
            </a:xfrm>
          </p:grpSpPr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0D27E5E-A893-1179-6B7F-0110E9ED12A4}"/>
                  </a:ext>
                </a:extLst>
              </p:cNvPr>
              <p:cNvSpPr txBox="1"/>
              <p:nvPr/>
            </p:nvSpPr>
            <p:spPr>
              <a:xfrm>
                <a:off x="5135195" y="1091786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TREX1</a:t>
                </a: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0D57DAF-93BB-5C67-36EC-31F7B39E91D1}"/>
                  </a:ext>
                </a:extLst>
              </p:cNvPr>
              <p:cNvSpPr txBox="1"/>
              <p:nvPr/>
            </p:nvSpPr>
            <p:spPr>
              <a:xfrm>
                <a:off x="5135194" y="1276452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ADAR1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AEFC4063-C57C-778F-DCA5-15BCE6013020}"/>
                  </a:ext>
                </a:extLst>
              </p:cNvPr>
              <p:cNvSpPr txBox="1"/>
              <p:nvPr/>
            </p:nvSpPr>
            <p:spPr>
              <a:xfrm>
                <a:off x="5149042" y="1464751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IFIH1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65EA9C69-A0B1-0C1F-FCFB-71CD5CD63F96}"/>
                  </a:ext>
                </a:extLst>
              </p:cNvPr>
              <p:cNvSpPr txBox="1"/>
              <p:nvPr/>
            </p:nvSpPr>
            <p:spPr>
              <a:xfrm>
                <a:off x="5135194" y="1653048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RNASEH2B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BC396F8E-B518-817C-4398-F06433443A26}"/>
                  </a:ext>
                </a:extLst>
              </p:cNvPr>
              <p:cNvSpPr txBox="1"/>
              <p:nvPr/>
            </p:nvSpPr>
            <p:spPr>
              <a:xfrm>
                <a:off x="5135193" y="1840262"/>
                <a:ext cx="110895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800" dirty="0">
                    <a:latin typeface="Arial"/>
                    <a:cs typeface="Arial"/>
                  </a:rPr>
                  <a:t>RNU7</a:t>
                </a:r>
              </a:p>
            </p:txBody>
          </p:sp>
        </p:grpSp>
      </p:grpSp>
      <p:pic>
        <p:nvPicPr>
          <p:cNvPr id="37" name="Image 36">
            <a:extLst>
              <a:ext uri="{FF2B5EF4-FFF2-40B4-BE49-F238E27FC236}">
                <a16:creationId xmlns:a16="http://schemas.microsoft.com/office/drawing/2014/main" id="{F3C836C2-4BF0-E9E1-AF4E-96F0A8101A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7" t="16499" b="7987"/>
          <a:stretch/>
        </p:blipFill>
        <p:spPr>
          <a:xfrm>
            <a:off x="645458" y="678157"/>
            <a:ext cx="6189352" cy="221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8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EBF2CB-0CDF-344E-819C-8FB553893B9B}"/>
              </a:ext>
            </a:extLst>
          </p:cNvPr>
          <p:cNvSpPr txBox="1"/>
          <p:nvPr/>
        </p:nvSpPr>
        <p:spPr>
          <a:xfrm>
            <a:off x="93663" y="9282"/>
            <a:ext cx="660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3. Interferon score before and under treatment in P6</a:t>
            </a:r>
            <a:endParaRPr lang="fr-FR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2DA4D9F-1449-C24A-8ECA-4E666DD9DDF7}"/>
              </a:ext>
            </a:extLst>
          </p:cNvPr>
          <p:cNvGrpSpPr/>
          <p:nvPr/>
        </p:nvGrpSpPr>
        <p:grpSpPr>
          <a:xfrm>
            <a:off x="3886390" y="602549"/>
            <a:ext cx="832673" cy="358945"/>
            <a:chOff x="3886390" y="602549"/>
            <a:chExt cx="832673" cy="358945"/>
          </a:xfrm>
        </p:grpSpPr>
        <p:sp>
          <p:nvSpPr>
            <p:cNvPr id="2" name="Rectangle 1"/>
            <p:cNvSpPr>
              <a:spLocks noChangeAspect="1"/>
            </p:cNvSpPr>
            <p:nvPr/>
          </p:nvSpPr>
          <p:spPr>
            <a:xfrm>
              <a:off x="3905631" y="710054"/>
              <a:ext cx="35996" cy="35996"/>
            </a:xfrm>
            <a:prstGeom prst="rect">
              <a:avLst/>
            </a:prstGeom>
            <a:solidFill>
              <a:schemeClr val="tx1"/>
            </a:solidFill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3894174" y="602549"/>
              <a:ext cx="8248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err="1">
                  <a:latin typeface="Arial"/>
                  <a:cs typeface="Arial"/>
                </a:rPr>
                <a:t>qPCR</a:t>
              </a:r>
              <a:endParaRPr lang="en-GB" sz="800" dirty="0">
                <a:latin typeface="Arial"/>
                <a:cs typeface="Arial"/>
              </a:endParaRPr>
            </a:p>
          </p:txBody>
        </p:sp>
        <p:sp>
          <p:nvSpPr>
            <p:cNvPr id="8" name="Rectangle 7"/>
            <p:cNvSpPr>
              <a:spLocks noChangeAspect="1"/>
            </p:cNvSpPr>
            <p:nvPr/>
          </p:nvSpPr>
          <p:spPr>
            <a:xfrm>
              <a:off x="3903747" y="838714"/>
              <a:ext cx="35996" cy="35996"/>
            </a:xfrm>
            <a:prstGeom prst="rect">
              <a:avLst/>
            </a:prstGeom>
            <a:solidFill>
              <a:srgbClr val="0000FF"/>
            </a:solidFill>
            <a:ln w="28575" cmpd="sng">
              <a:solidFill>
                <a:srgbClr val="3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3886390" y="746050"/>
              <a:ext cx="8248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 err="1">
                  <a:latin typeface="Arial"/>
                  <a:cs typeface="Arial"/>
                </a:rPr>
                <a:t>Nanostring</a:t>
              </a:r>
              <a:endParaRPr lang="en-GB" sz="800" dirty="0">
                <a:latin typeface="Arial"/>
                <a:cs typeface="Arial"/>
              </a:endParaRP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9AC129A6-250A-F058-8807-7945EAB8F6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405"/>
          <a:stretch/>
        </p:blipFill>
        <p:spPr>
          <a:xfrm>
            <a:off x="742715" y="390806"/>
            <a:ext cx="3556119" cy="2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2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3EBF2CB-0CDF-344E-819C-8FB553893B9B}"/>
              </a:ext>
            </a:extLst>
          </p:cNvPr>
          <p:cNvSpPr txBox="1"/>
          <p:nvPr/>
        </p:nvSpPr>
        <p:spPr>
          <a:xfrm>
            <a:off x="93663" y="9282"/>
            <a:ext cx="660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4. Interferon scores under treatment according to time point</a:t>
            </a:r>
            <a:endParaRPr lang="fr-FR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F882A0A-ACF2-52D5-B0F2-939BF19D5AAB}"/>
              </a:ext>
            </a:extLst>
          </p:cNvPr>
          <p:cNvGrpSpPr/>
          <p:nvPr/>
        </p:nvGrpSpPr>
        <p:grpSpPr>
          <a:xfrm>
            <a:off x="1072409" y="950816"/>
            <a:ext cx="2930873" cy="2666567"/>
            <a:chOff x="1510749" y="892727"/>
            <a:chExt cx="2930873" cy="2666567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A40E7CE7-BB33-98BB-19C2-31C26095A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0749" y="892727"/>
              <a:ext cx="2756451" cy="2666567"/>
            </a:xfrm>
            <a:prstGeom prst="rect">
              <a:avLst/>
            </a:prstGeom>
          </p:spPr>
        </p:pic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B3D107DE-8708-522F-901B-21BC37D2D410}"/>
                </a:ext>
              </a:extLst>
            </p:cNvPr>
            <p:cNvGrpSpPr/>
            <p:nvPr/>
          </p:nvGrpSpPr>
          <p:grpSpPr>
            <a:xfrm>
              <a:off x="2178136" y="1051922"/>
              <a:ext cx="2263486" cy="261610"/>
              <a:chOff x="2178136" y="1051922"/>
              <a:chExt cx="2263486" cy="261610"/>
            </a:xfrm>
          </p:grpSpPr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02C0F32C-780F-D926-66DF-60C3A2F337D8}"/>
                  </a:ext>
                </a:extLst>
              </p:cNvPr>
              <p:cNvSpPr txBox="1"/>
              <p:nvPr/>
            </p:nvSpPr>
            <p:spPr>
              <a:xfrm>
                <a:off x="2178136" y="1051922"/>
                <a:ext cx="87945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6762070-85AF-01E6-4D78-B31829209376}"/>
                  </a:ext>
                </a:extLst>
              </p:cNvPr>
              <p:cNvSpPr txBox="1"/>
              <p:nvPr/>
            </p:nvSpPr>
            <p:spPr>
              <a:xfrm>
                <a:off x="2634076" y="1051922"/>
                <a:ext cx="87945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C0B5A567-9D73-992F-28EA-F6026197B95D}"/>
                  </a:ext>
                </a:extLst>
              </p:cNvPr>
              <p:cNvSpPr txBox="1"/>
              <p:nvPr/>
            </p:nvSpPr>
            <p:spPr>
              <a:xfrm>
                <a:off x="3090016" y="1051922"/>
                <a:ext cx="87945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4D28B77D-13B6-270E-7854-036B3B0B2800}"/>
                  </a:ext>
                </a:extLst>
              </p:cNvPr>
              <p:cNvSpPr txBox="1"/>
              <p:nvPr/>
            </p:nvSpPr>
            <p:spPr>
              <a:xfrm>
                <a:off x="3562170" y="1051922"/>
                <a:ext cx="87945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1664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BE2DBE2-561F-B139-2192-A66A9A5B1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40" y="956943"/>
            <a:ext cx="1996653" cy="2188800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DB77EE9A-C112-D18F-DD8D-8573BAC56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425" y="3753773"/>
            <a:ext cx="2904774" cy="172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EBF2CB-0CDF-344E-819C-8FB553893B9B}"/>
              </a:ext>
            </a:extLst>
          </p:cNvPr>
          <p:cNvSpPr txBox="1"/>
          <p:nvPr/>
        </p:nvSpPr>
        <p:spPr>
          <a:xfrm>
            <a:off x="93663" y="9282"/>
            <a:ext cx="660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5. Interferon alpha levels in the cerebrospinal fluid and the blood of patients under JAK inhibitors</a:t>
            </a:r>
            <a:endParaRPr lang="fr-FR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E4EAC2B-A933-194C-910F-59A4E2992C65}"/>
              </a:ext>
            </a:extLst>
          </p:cNvPr>
          <p:cNvSpPr txBox="1"/>
          <p:nvPr/>
        </p:nvSpPr>
        <p:spPr>
          <a:xfrm>
            <a:off x="5010680" y="1018956"/>
            <a:ext cx="5064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</a:rPr>
              <a:t>P1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BC65BAC-F130-4546-9DD0-4A6877CA9898}"/>
              </a:ext>
            </a:extLst>
          </p:cNvPr>
          <p:cNvSpPr txBox="1"/>
          <p:nvPr/>
        </p:nvSpPr>
        <p:spPr>
          <a:xfrm>
            <a:off x="1024002" y="912294"/>
            <a:ext cx="879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7459976-5AD2-BA59-FBD9-4A239EC480FE}"/>
              </a:ext>
            </a:extLst>
          </p:cNvPr>
          <p:cNvCxnSpPr>
            <a:cxnSpLocks/>
          </p:cNvCxnSpPr>
          <p:nvPr/>
        </p:nvCxnSpPr>
        <p:spPr>
          <a:xfrm>
            <a:off x="1266390" y="1075210"/>
            <a:ext cx="394677" cy="0"/>
          </a:xfrm>
          <a:prstGeom prst="line">
            <a:avLst/>
          </a:prstGeom>
          <a:ln w="9525">
            <a:solidFill>
              <a:srgbClr val="00000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2FCC2CE3-20D7-2F97-F164-454E1A2C3F4D}"/>
              </a:ext>
            </a:extLst>
          </p:cNvPr>
          <p:cNvCxnSpPr>
            <a:cxnSpLocks/>
          </p:cNvCxnSpPr>
          <p:nvPr/>
        </p:nvCxnSpPr>
        <p:spPr>
          <a:xfrm>
            <a:off x="2012493" y="1075210"/>
            <a:ext cx="394677" cy="0"/>
          </a:xfrm>
          <a:prstGeom prst="line">
            <a:avLst/>
          </a:prstGeom>
          <a:ln w="9525">
            <a:solidFill>
              <a:srgbClr val="00000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31291FFA-EDFE-CFC1-0897-31F075D42AB5}"/>
              </a:ext>
            </a:extLst>
          </p:cNvPr>
          <p:cNvSpPr txBox="1"/>
          <p:nvPr/>
        </p:nvSpPr>
        <p:spPr>
          <a:xfrm>
            <a:off x="1772968" y="913077"/>
            <a:ext cx="8794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BFBEE1B-8041-DA66-B44D-30F0CF1FA9DF}"/>
              </a:ext>
            </a:extLst>
          </p:cNvPr>
          <p:cNvSpPr txBox="1"/>
          <p:nvPr/>
        </p:nvSpPr>
        <p:spPr>
          <a:xfrm>
            <a:off x="128764" y="625968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A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A7B12AC-DD75-1E64-6E74-96CB8ACFA214}"/>
              </a:ext>
            </a:extLst>
          </p:cNvPr>
          <p:cNvSpPr txBox="1"/>
          <p:nvPr/>
        </p:nvSpPr>
        <p:spPr>
          <a:xfrm>
            <a:off x="3698554" y="626871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B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4A7486F-7DC8-51DC-CEBC-2860B0B84C53}"/>
              </a:ext>
            </a:extLst>
          </p:cNvPr>
          <p:cNvSpPr txBox="1"/>
          <p:nvPr/>
        </p:nvSpPr>
        <p:spPr>
          <a:xfrm>
            <a:off x="4877710" y="3705386"/>
            <a:ext cx="5064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</a:rPr>
              <a:t>P3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B5D7404-A87C-5D3E-E003-D345D1F9949B}"/>
              </a:ext>
            </a:extLst>
          </p:cNvPr>
          <p:cNvSpPr txBox="1"/>
          <p:nvPr/>
        </p:nvSpPr>
        <p:spPr>
          <a:xfrm>
            <a:off x="128764" y="3674565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C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C9BE5F6-1CC9-A2B2-F715-40143A79B3CA}"/>
              </a:ext>
            </a:extLst>
          </p:cNvPr>
          <p:cNvSpPr txBox="1"/>
          <p:nvPr/>
        </p:nvSpPr>
        <p:spPr>
          <a:xfrm>
            <a:off x="1703395" y="3766652"/>
            <a:ext cx="5064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</a:rPr>
              <a:t>P2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0A80989-9B2E-3D4C-BC94-D330080A9248}"/>
              </a:ext>
            </a:extLst>
          </p:cNvPr>
          <p:cNvSpPr txBox="1"/>
          <p:nvPr/>
        </p:nvSpPr>
        <p:spPr>
          <a:xfrm>
            <a:off x="1706862" y="6219863"/>
            <a:ext cx="5064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</a:rPr>
              <a:t>P4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20936FD-4AA2-0065-8CA8-B5E882137305}"/>
              </a:ext>
            </a:extLst>
          </p:cNvPr>
          <p:cNvSpPr txBox="1"/>
          <p:nvPr/>
        </p:nvSpPr>
        <p:spPr>
          <a:xfrm>
            <a:off x="4859900" y="6219862"/>
            <a:ext cx="5064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</a:rPr>
              <a:t>P5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896BD4B-53F8-ADD8-CCEB-53B353CD276D}"/>
              </a:ext>
            </a:extLst>
          </p:cNvPr>
          <p:cNvSpPr txBox="1"/>
          <p:nvPr/>
        </p:nvSpPr>
        <p:spPr>
          <a:xfrm>
            <a:off x="3734467" y="3669011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D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D6C1998-6EFC-63B5-E5CC-50CA16349D6B}"/>
              </a:ext>
            </a:extLst>
          </p:cNvPr>
          <p:cNvSpPr txBox="1"/>
          <p:nvPr/>
        </p:nvSpPr>
        <p:spPr>
          <a:xfrm>
            <a:off x="128764" y="6212333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E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81F0ADA-9C0B-3392-79DF-BBE0A432405F}"/>
              </a:ext>
            </a:extLst>
          </p:cNvPr>
          <p:cNvSpPr txBox="1"/>
          <p:nvPr/>
        </p:nvSpPr>
        <p:spPr>
          <a:xfrm>
            <a:off x="3589682" y="6073833"/>
            <a:ext cx="2712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F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149B08-926A-29FB-E2BA-7CB9E1D4AAFC}"/>
              </a:ext>
            </a:extLst>
          </p:cNvPr>
          <p:cNvSpPr txBox="1"/>
          <p:nvPr/>
        </p:nvSpPr>
        <p:spPr>
          <a:xfrm>
            <a:off x="1178855" y="756106"/>
            <a:ext cx="633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Blood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3F9695-8DA1-A213-9F97-6A6D358C4FCF}"/>
              </a:ext>
            </a:extLst>
          </p:cNvPr>
          <p:cNvSpPr txBox="1"/>
          <p:nvPr/>
        </p:nvSpPr>
        <p:spPr>
          <a:xfrm>
            <a:off x="1872532" y="756106"/>
            <a:ext cx="633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CSF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FC59E17-B26E-735E-468B-B4F43A38BF54}"/>
              </a:ext>
            </a:extLst>
          </p:cNvPr>
          <p:cNvCxnSpPr>
            <a:cxnSpLocks/>
          </p:cNvCxnSpPr>
          <p:nvPr/>
        </p:nvCxnSpPr>
        <p:spPr>
          <a:xfrm flipV="1">
            <a:off x="1206808" y="960436"/>
            <a:ext cx="576000" cy="0"/>
          </a:xfrm>
          <a:prstGeom prst="line">
            <a:avLst/>
          </a:prstGeom>
          <a:ln w="9525" cap="sq">
            <a:solidFill>
              <a:srgbClr val="000000"/>
            </a:solidFill>
            <a:miter lim="800000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D7EBE1F-7799-6CBE-83EC-7E43A3239A37}"/>
              </a:ext>
            </a:extLst>
          </p:cNvPr>
          <p:cNvCxnSpPr>
            <a:cxnSpLocks/>
          </p:cNvCxnSpPr>
          <p:nvPr/>
        </p:nvCxnSpPr>
        <p:spPr>
          <a:xfrm flipV="1">
            <a:off x="1872532" y="959642"/>
            <a:ext cx="576000" cy="0"/>
          </a:xfrm>
          <a:prstGeom prst="line">
            <a:avLst/>
          </a:prstGeom>
          <a:ln w="9525" cap="sq">
            <a:solidFill>
              <a:srgbClr val="000000"/>
            </a:solidFill>
            <a:miter lim="800000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97A9E29A-108D-326D-D3BB-639083168C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0779" y="1018162"/>
            <a:ext cx="2904774" cy="172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F852BE-92D4-848C-4E90-071C5A0A9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838" y="3824924"/>
            <a:ext cx="2754184" cy="172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A64527D-85F4-2F5D-D3C0-C620D34966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054" b="78424"/>
          <a:stretch/>
        </p:blipFill>
        <p:spPr>
          <a:xfrm>
            <a:off x="5956910" y="3826452"/>
            <a:ext cx="466716" cy="372842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E7067CEE-ABDD-EDE0-115A-40A99BE0CB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817" y="6342597"/>
            <a:ext cx="3003871" cy="1728000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9DDD9E6B-CDC6-ADAC-C10B-B070A62164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4069" y="6335443"/>
            <a:ext cx="2991484" cy="1728000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674CCCBC-D6C7-A723-306D-0B4CC13718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054" b="78424"/>
          <a:stretch/>
        </p:blipFill>
        <p:spPr>
          <a:xfrm>
            <a:off x="5977719" y="1039381"/>
            <a:ext cx="466716" cy="372842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7545DEE7-87E4-1657-BFAD-A8047DCA2C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054" b="78424"/>
          <a:stretch/>
        </p:blipFill>
        <p:spPr>
          <a:xfrm>
            <a:off x="5977719" y="6431929"/>
            <a:ext cx="466716" cy="372842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FE7C561F-7C2D-B800-001D-2A5F3B5ED4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054" b="78424"/>
          <a:stretch/>
        </p:blipFill>
        <p:spPr>
          <a:xfrm>
            <a:off x="2733299" y="6435036"/>
            <a:ext cx="466716" cy="372842"/>
          </a:xfrm>
          <a:prstGeom prst="rect">
            <a:avLst/>
          </a:prstGeom>
        </p:spPr>
      </p:pic>
      <p:grpSp>
        <p:nvGrpSpPr>
          <p:cNvPr id="54" name="Groupe 53">
            <a:extLst>
              <a:ext uri="{FF2B5EF4-FFF2-40B4-BE49-F238E27FC236}">
                <a16:creationId xmlns:a16="http://schemas.microsoft.com/office/drawing/2014/main" id="{D0168F18-E398-BDDA-2E22-7308729C0E4D}"/>
              </a:ext>
            </a:extLst>
          </p:cNvPr>
          <p:cNvGrpSpPr/>
          <p:nvPr/>
        </p:nvGrpSpPr>
        <p:grpSpPr>
          <a:xfrm>
            <a:off x="2818314" y="1191039"/>
            <a:ext cx="398285" cy="799855"/>
            <a:chOff x="3141907" y="1183305"/>
            <a:chExt cx="398285" cy="799855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68572B85-C883-AB37-E102-C1D6B79518B4}"/>
                </a:ext>
              </a:extLst>
            </p:cNvPr>
            <p:cNvGrpSpPr/>
            <p:nvPr/>
          </p:nvGrpSpPr>
          <p:grpSpPr>
            <a:xfrm>
              <a:off x="3141907" y="1183305"/>
              <a:ext cx="398285" cy="680420"/>
              <a:chOff x="2537439" y="1075266"/>
              <a:chExt cx="398285" cy="680420"/>
            </a:xfrm>
          </p:grpSpPr>
          <p:grpSp>
            <p:nvGrpSpPr>
              <p:cNvPr id="13" name="Grouper 5">
                <a:extLst>
                  <a:ext uri="{FF2B5EF4-FFF2-40B4-BE49-F238E27FC236}">
                    <a16:creationId xmlns:a16="http://schemas.microsoft.com/office/drawing/2014/main" id="{01A52E55-DBDB-51CE-911E-BED32022374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37439" y="1075266"/>
                <a:ext cx="42159" cy="640622"/>
                <a:chOff x="2338002" y="948850"/>
                <a:chExt cx="36000" cy="547011"/>
              </a:xfrm>
            </p:grpSpPr>
            <p:grpSp>
              <p:nvGrpSpPr>
                <p:cNvPr id="17" name="Groupe 14">
                  <a:extLst>
                    <a:ext uri="{FF2B5EF4-FFF2-40B4-BE49-F238E27FC236}">
                      <a16:creationId xmlns:a16="http://schemas.microsoft.com/office/drawing/2014/main" id="{2CF3372D-3B17-7654-8FB2-154907E4FAD8}"/>
                    </a:ext>
                  </a:extLst>
                </p:cNvPr>
                <p:cNvGrpSpPr/>
                <p:nvPr/>
              </p:nvGrpSpPr>
              <p:grpSpPr>
                <a:xfrm>
                  <a:off x="2338002" y="948850"/>
                  <a:ext cx="36000" cy="321328"/>
                  <a:chOff x="2627485" y="953879"/>
                  <a:chExt cx="36000" cy="321328"/>
                </a:xfrm>
              </p:grpSpPr>
              <p:sp>
                <p:nvSpPr>
                  <p:cNvPr id="31" name="Ellipse 30">
                    <a:extLst>
                      <a:ext uri="{FF2B5EF4-FFF2-40B4-BE49-F238E27FC236}">
                        <a16:creationId xmlns:a16="http://schemas.microsoft.com/office/drawing/2014/main" id="{68A16596-B173-A4AC-236F-25A600FD2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1239207"/>
                    <a:ext cx="36000" cy="36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2" name="Ellipse 31">
                    <a:extLst>
                      <a:ext uri="{FF2B5EF4-FFF2-40B4-BE49-F238E27FC236}">
                        <a16:creationId xmlns:a16="http://schemas.microsoft.com/office/drawing/2014/main" id="{0CBF9295-6C35-B22A-77E7-7277491B24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953879"/>
                    <a:ext cx="36000" cy="36000"/>
                  </a:xfrm>
                  <a:prstGeom prst="ellipse">
                    <a:avLst/>
                  </a:prstGeom>
                  <a:solidFill>
                    <a:srgbClr val="0432FF">
                      <a:alpha val="69804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7" name="Ellipse 46">
                    <a:extLst>
                      <a:ext uri="{FF2B5EF4-FFF2-40B4-BE49-F238E27FC236}">
                        <a16:creationId xmlns:a16="http://schemas.microsoft.com/office/drawing/2014/main" id="{7AF04D6F-A47B-37AB-21E4-6AF69A1184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1025211"/>
                    <a:ext cx="36000" cy="36000"/>
                  </a:xfrm>
                  <a:prstGeom prst="ellipse">
                    <a:avLst/>
                  </a:prstGeom>
                  <a:solidFill>
                    <a:srgbClr val="009051">
                      <a:alpha val="8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49" name="Ellipse 48">
                    <a:extLst>
                      <a:ext uri="{FF2B5EF4-FFF2-40B4-BE49-F238E27FC236}">
                        <a16:creationId xmlns:a16="http://schemas.microsoft.com/office/drawing/2014/main" id="{8331EE35-D994-70AE-3547-7F9B46DFB2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1096543"/>
                    <a:ext cx="36000" cy="36000"/>
                  </a:xfrm>
                  <a:prstGeom prst="ellipse">
                    <a:avLst/>
                  </a:prstGeom>
                  <a:solidFill>
                    <a:srgbClr val="FF40FF">
                      <a:alpha val="69804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51" name="Ellipse 50">
                    <a:extLst>
                      <a:ext uri="{FF2B5EF4-FFF2-40B4-BE49-F238E27FC236}">
                        <a16:creationId xmlns:a16="http://schemas.microsoft.com/office/drawing/2014/main" id="{BEA0A3C2-917C-7A95-C31F-E37EC86AB3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1167875"/>
                    <a:ext cx="36000" cy="36000"/>
                  </a:xfrm>
                  <a:prstGeom prst="ellipse">
                    <a:avLst/>
                  </a:prstGeom>
                  <a:solidFill>
                    <a:srgbClr val="945200">
                      <a:alpha val="8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20" name="Groupe 14">
                  <a:extLst>
                    <a:ext uri="{FF2B5EF4-FFF2-40B4-BE49-F238E27FC236}">
                      <a16:creationId xmlns:a16="http://schemas.microsoft.com/office/drawing/2014/main" id="{80B85512-FD92-B924-9FEC-4B7AD296E4E7}"/>
                    </a:ext>
                  </a:extLst>
                </p:cNvPr>
                <p:cNvGrpSpPr/>
                <p:nvPr/>
              </p:nvGrpSpPr>
              <p:grpSpPr>
                <a:xfrm>
                  <a:off x="2338002" y="1309064"/>
                  <a:ext cx="36000" cy="186797"/>
                  <a:chOff x="2627485" y="891526"/>
                  <a:chExt cx="36000" cy="186797"/>
                </a:xfrm>
              </p:grpSpPr>
              <p:sp>
                <p:nvSpPr>
                  <p:cNvPr id="22" name="Ellipse 21">
                    <a:extLst>
                      <a:ext uri="{FF2B5EF4-FFF2-40B4-BE49-F238E27FC236}">
                        <a16:creationId xmlns:a16="http://schemas.microsoft.com/office/drawing/2014/main" id="{0D245A49-F9B6-A618-ABC2-AF385AE3C6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891526"/>
                    <a:ext cx="36000" cy="36000"/>
                  </a:xfrm>
                  <a:prstGeom prst="ellipse">
                    <a:avLst/>
                  </a:prstGeom>
                  <a:solidFill>
                    <a:srgbClr val="20FFFF">
                      <a:alpha val="69804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" name="Ellipse 26">
                    <a:extLst>
                      <a:ext uri="{FF2B5EF4-FFF2-40B4-BE49-F238E27FC236}">
                        <a16:creationId xmlns:a16="http://schemas.microsoft.com/office/drawing/2014/main" id="{6C79256E-EC1E-D3FF-B799-1156FBA189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965569"/>
                    <a:ext cx="36000" cy="36000"/>
                  </a:xfrm>
                  <a:prstGeom prst="ellipse">
                    <a:avLst/>
                  </a:prstGeom>
                  <a:solidFill>
                    <a:srgbClr val="FC0107">
                      <a:alpha val="8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9" name="Ellipse 28">
                    <a:extLst>
                      <a:ext uri="{FF2B5EF4-FFF2-40B4-BE49-F238E27FC236}">
                        <a16:creationId xmlns:a16="http://schemas.microsoft.com/office/drawing/2014/main" id="{D35C9E36-4D32-17C2-9028-AD269B061E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27485" y="1042323"/>
                    <a:ext cx="36000" cy="36000"/>
                  </a:xfrm>
                  <a:prstGeom prst="ellipse">
                    <a:avLst/>
                  </a:prstGeom>
                  <a:solidFill>
                    <a:srgbClr val="FECC66">
                      <a:alpha val="69804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406C1D86-525C-C336-3DD6-3B0C8B8F5A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20160" t="52462" b="20726"/>
              <a:stretch/>
            </p:blipFill>
            <p:spPr>
              <a:xfrm>
                <a:off x="2593440" y="1478232"/>
                <a:ext cx="342284" cy="277454"/>
              </a:xfrm>
              <a:prstGeom prst="rect">
                <a:avLst/>
              </a:prstGeom>
            </p:spPr>
          </p:pic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356D290-1882-E987-F030-303A85DEE28B}"/>
                </a:ext>
              </a:extLst>
            </p:cNvPr>
            <p:cNvSpPr/>
            <p:nvPr/>
          </p:nvSpPr>
          <p:spPr>
            <a:xfrm>
              <a:off x="3162986" y="1848112"/>
              <a:ext cx="342284" cy="135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5" name="Image 54">
            <a:extLst>
              <a:ext uri="{FF2B5EF4-FFF2-40B4-BE49-F238E27FC236}">
                <a16:creationId xmlns:a16="http://schemas.microsoft.com/office/drawing/2014/main" id="{EFD10D14-F08F-822C-8DE6-E45E1BD4F6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160" t="-1" b="52968"/>
          <a:stretch/>
        </p:blipFill>
        <p:spPr>
          <a:xfrm>
            <a:off x="2874315" y="1106174"/>
            <a:ext cx="342284" cy="486709"/>
          </a:xfrm>
          <a:prstGeom prst="rect">
            <a:avLst/>
          </a:prstGeom>
        </p:spPr>
      </p:pic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67E302A1-870D-2F35-D530-1381CE4B892B}"/>
              </a:ext>
            </a:extLst>
          </p:cNvPr>
          <p:cNvCxnSpPr>
            <a:endCxn id="55" idx="2"/>
          </p:cNvCxnSpPr>
          <p:nvPr/>
        </p:nvCxnSpPr>
        <p:spPr>
          <a:xfrm>
            <a:off x="2818314" y="1592883"/>
            <a:ext cx="227143" cy="0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050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8131FC3-B3E1-E717-F641-AF31D7613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550" y="1251978"/>
            <a:ext cx="1869978" cy="26568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EBF2CB-0CDF-344E-819C-8FB553893B9B}"/>
              </a:ext>
            </a:extLst>
          </p:cNvPr>
          <p:cNvSpPr txBox="1"/>
          <p:nvPr/>
        </p:nvSpPr>
        <p:spPr>
          <a:xfrm>
            <a:off x="93663" y="9282"/>
            <a:ext cx="6608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6. Neopterin levels in the cerebrospinal fluid before and under treatment</a:t>
            </a:r>
            <a:endParaRPr lang="fr-FR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AEB4FB-87CE-3A41-B726-B138A7F83652}"/>
              </a:ext>
            </a:extLst>
          </p:cNvPr>
          <p:cNvSpPr txBox="1"/>
          <p:nvPr/>
        </p:nvSpPr>
        <p:spPr>
          <a:xfrm>
            <a:off x="2296008" y="1338628"/>
            <a:ext cx="8794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7459976-5AD2-BA59-FBD9-4A239EC480FE}"/>
              </a:ext>
            </a:extLst>
          </p:cNvPr>
          <p:cNvCxnSpPr>
            <a:cxnSpLocks/>
          </p:cNvCxnSpPr>
          <p:nvPr/>
        </p:nvCxnSpPr>
        <p:spPr>
          <a:xfrm>
            <a:off x="2405056" y="1520559"/>
            <a:ext cx="677007" cy="0"/>
          </a:xfrm>
          <a:prstGeom prst="line">
            <a:avLst/>
          </a:prstGeom>
          <a:ln w="9525">
            <a:solidFill>
              <a:srgbClr val="00000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6E188438-A724-A392-418F-90EFCA61406E}"/>
              </a:ext>
            </a:extLst>
          </p:cNvPr>
          <p:cNvSpPr txBox="1"/>
          <p:nvPr/>
        </p:nvSpPr>
        <p:spPr>
          <a:xfrm>
            <a:off x="2383160" y="2028536"/>
            <a:ext cx="3909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#</a:t>
            </a:r>
          </a:p>
        </p:txBody>
      </p:sp>
      <p:grpSp>
        <p:nvGrpSpPr>
          <p:cNvPr id="52" name="Grouper 51"/>
          <p:cNvGrpSpPr/>
          <p:nvPr/>
        </p:nvGrpSpPr>
        <p:grpSpPr>
          <a:xfrm>
            <a:off x="3573955" y="1568292"/>
            <a:ext cx="563252" cy="789050"/>
            <a:chOff x="3573955" y="1289118"/>
            <a:chExt cx="563252" cy="789050"/>
          </a:xfrm>
        </p:grpSpPr>
        <p:grpSp>
          <p:nvGrpSpPr>
            <p:cNvPr id="12" name="Grouper 5">
              <a:extLst>
                <a:ext uri="{FF2B5EF4-FFF2-40B4-BE49-F238E27FC236}">
                  <a16:creationId xmlns:a16="http://schemas.microsoft.com/office/drawing/2014/main" id="{B57AA502-42FD-D943-B461-A86B550E52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99465" y="1389146"/>
              <a:ext cx="42159" cy="617967"/>
              <a:chOff x="2338002" y="948850"/>
              <a:chExt cx="36000" cy="527669"/>
            </a:xfrm>
          </p:grpSpPr>
          <p:grpSp>
            <p:nvGrpSpPr>
              <p:cNvPr id="14" name="Groupe 14">
                <a:extLst>
                  <a:ext uri="{FF2B5EF4-FFF2-40B4-BE49-F238E27FC236}">
                    <a16:creationId xmlns:a16="http://schemas.microsoft.com/office/drawing/2014/main" id="{24D87CBD-9190-E7D0-14E3-D2940FE313FF}"/>
                  </a:ext>
                </a:extLst>
              </p:cNvPr>
              <p:cNvGrpSpPr/>
              <p:nvPr/>
            </p:nvGrpSpPr>
            <p:grpSpPr>
              <a:xfrm>
                <a:off x="2338002" y="948850"/>
                <a:ext cx="36000" cy="247758"/>
                <a:chOff x="2627485" y="953879"/>
                <a:chExt cx="36000" cy="247758"/>
              </a:xfrm>
            </p:grpSpPr>
            <p:sp>
              <p:nvSpPr>
                <p:cNvPr id="22" name="Ellipse 21">
                  <a:extLst>
                    <a:ext uri="{FF2B5EF4-FFF2-40B4-BE49-F238E27FC236}">
                      <a16:creationId xmlns:a16="http://schemas.microsoft.com/office/drawing/2014/main" id="{707B4304-1792-9C89-1204-4CC1100F861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953879"/>
                  <a:ext cx="36000" cy="36000"/>
                </a:xfrm>
                <a:prstGeom prst="ellipse">
                  <a:avLst/>
                </a:prstGeom>
                <a:solidFill>
                  <a:srgbClr val="0432FF">
                    <a:alpha val="6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" name="Ellipse 22">
                  <a:extLst>
                    <a:ext uri="{FF2B5EF4-FFF2-40B4-BE49-F238E27FC236}">
                      <a16:creationId xmlns:a16="http://schemas.microsoft.com/office/drawing/2014/main" id="{ECB96D7D-D386-B33E-9D04-77E1437724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1025211"/>
                  <a:ext cx="36000" cy="36000"/>
                </a:xfrm>
                <a:prstGeom prst="ellipse">
                  <a:avLst/>
                </a:prstGeom>
                <a:solidFill>
                  <a:srgbClr val="009051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" name="Ellipse 23">
                  <a:extLst>
                    <a:ext uri="{FF2B5EF4-FFF2-40B4-BE49-F238E27FC236}">
                      <a16:creationId xmlns:a16="http://schemas.microsoft.com/office/drawing/2014/main" id="{A37E711D-5FF8-27A9-698A-79FE4BD71F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1096543"/>
                  <a:ext cx="36000" cy="36000"/>
                </a:xfrm>
                <a:prstGeom prst="ellipse">
                  <a:avLst/>
                </a:prstGeom>
                <a:solidFill>
                  <a:srgbClr val="FF40FF">
                    <a:alpha val="6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" name="Ellipse 25">
                  <a:extLst>
                    <a:ext uri="{FF2B5EF4-FFF2-40B4-BE49-F238E27FC236}">
                      <a16:creationId xmlns:a16="http://schemas.microsoft.com/office/drawing/2014/main" id="{23672576-ECBE-3B37-194D-B2E4830521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1165637"/>
                  <a:ext cx="36000" cy="36000"/>
                </a:xfrm>
                <a:prstGeom prst="ellipse">
                  <a:avLst/>
                </a:prstGeom>
                <a:solidFill>
                  <a:srgbClr val="FF9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5932F4E8-FC39-5902-3DDC-B61B17D0C4E4}"/>
                  </a:ext>
                </a:extLst>
              </p:cNvPr>
              <p:cNvGrpSpPr/>
              <p:nvPr/>
            </p:nvGrpSpPr>
            <p:grpSpPr>
              <a:xfrm>
                <a:off x="2338002" y="1226523"/>
                <a:ext cx="36000" cy="249996"/>
                <a:chOff x="2627485" y="808985"/>
                <a:chExt cx="36000" cy="249996"/>
              </a:xfrm>
            </p:grpSpPr>
            <p:sp>
              <p:nvSpPr>
                <p:cNvPr id="17" name="Ellipse 16">
                  <a:extLst>
                    <a:ext uri="{FF2B5EF4-FFF2-40B4-BE49-F238E27FC236}">
                      <a16:creationId xmlns:a16="http://schemas.microsoft.com/office/drawing/2014/main" id="{2BC094FA-22E2-7424-C99C-BB887E8ACAA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808985"/>
                  <a:ext cx="36000" cy="36000"/>
                </a:xfrm>
                <a:prstGeom prst="ellipse">
                  <a:avLst/>
                </a:prstGeom>
                <a:solidFill>
                  <a:srgbClr val="20FFFF">
                    <a:alpha val="6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Ellipse 17">
                  <a:extLst>
                    <a:ext uri="{FF2B5EF4-FFF2-40B4-BE49-F238E27FC236}">
                      <a16:creationId xmlns:a16="http://schemas.microsoft.com/office/drawing/2014/main" id="{871B9EA1-0BD6-E0E7-FAED-B7E11FAA6BE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880317"/>
                  <a:ext cx="36000" cy="36000"/>
                </a:xfrm>
                <a:prstGeom prst="ellipse">
                  <a:avLst/>
                </a:prstGeom>
                <a:solidFill>
                  <a:srgbClr val="FC0107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" name="Ellipse 18">
                  <a:extLst>
                    <a:ext uri="{FF2B5EF4-FFF2-40B4-BE49-F238E27FC236}">
                      <a16:creationId xmlns:a16="http://schemas.microsoft.com/office/drawing/2014/main" id="{AF58EAC3-C9DC-7D58-7285-CFA49E2B960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951649"/>
                  <a:ext cx="36000" cy="36000"/>
                </a:xfrm>
                <a:prstGeom prst="ellipse">
                  <a:avLst/>
                </a:prstGeom>
                <a:solidFill>
                  <a:srgbClr val="FECC66">
                    <a:alpha val="6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" name="Ellipse 19">
                  <a:extLst>
                    <a:ext uri="{FF2B5EF4-FFF2-40B4-BE49-F238E27FC236}">
                      <a16:creationId xmlns:a16="http://schemas.microsoft.com/office/drawing/2014/main" id="{1E3C7FB3-7522-E882-BEC8-B2F699E1D5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27485" y="1022981"/>
                  <a:ext cx="36000" cy="36000"/>
                </a:xfrm>
                <a:prstGeom prst="ellipse">
                  <a:avLst/>
                </a:prstGeom>
                <a:solidFill>
                  <a:srgbClr val="7F7F7F">
                    <a:alpha val="8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8" name="ZoneTexte 27"/>
            <p:cNvSpPr txBox="1"/>
            <p:nvPr/>
          </p:nvSpPr>
          <p:spPr>
            <a:xfrm>
              <a:off x="3579999" y="1289118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P1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3579127" y="1375830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P2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578255" y="1462542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P3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3577383" y="1549254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P6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3577383" y="1629033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P7</a:t>
              </a: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3576095" y="1712638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P8</a:t>
              </a: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3574525" y="1795592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P9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3573955" y="1878113"/>
              <a:ext cx="55720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>
                  <a:latin typeface="Arial"/>
                  <a:cs typeface="Arial"/>
                </a:rPr>
                <a:t>P10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072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EBF2CB-0CDF-344E-819C-8FB553893B9B}"/>
              </a:ext>
            </a:extLst>
          </p:cNvPr>
          <p:cNvSpPr txBox="1"/>
          <p:nvPr/>
        </p:nvSpPr>
        <p:spPr>
          <a:xfrm>
            <a:off x="93663" y="9282"/>
            <a:ext cx="660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latin typeface="Arial"/>
                <a:cs typeface="Arial"/>
              </a:rPr>
              <a:t>Supplementary Figure 7. AGS developmental scale in untreated patients</a:t>
            </a:r>
            <a:endParaRPr lang="fr-FR" sz="1200" b="1" dirty="0">
              <a:latin typeface="Arial"/>
              <a:cs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7EAE0A-84AD-1C5C-767E-9DAB6422F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5" y="521888"/>
            <a:ext cx="4182035" cy="275696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757E9C1-7BC4-74DA-ABC2-DF3873291280}"/>
              </a:ext>
            </a:extLst>
          </p:cNvPr>
          <p:cNvSpPr txBox="1"/>
          <p:nvPr/>
        </p:nvSpPr>
        <p:spPr>
          <a:xfrm>
            <a:off x="153868" y="709940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A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59A2EA-22B9-7CE4-C462-30E97A4D481B}"/>
              </a:ext>
            </a:extLst>
          </p:cNvPr>
          <p:cNvSpPr txBox="1"/>
          <p:nvPr/>
        </p:nvSpPr>
        <p:spPr>
          <a:xfrm>
            <a:off x="154066" y="3148047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>
                <a:latin typeface="Arial"/>
                <a:cs typeface="Arial"/>
              </a:rPr>
              <a:t>B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EC025EE-B1A0-645B-0936-8B372DD92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18" t="12395" r="618"/>
          <a:stretch/>
        </p:blipFill>
        <p:spPr>
          <a:xfrm>
            <a:off x="441127" y="3332511"/>
            <a:ext cx="6300000" cy="22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165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28041</TotalTime>
  <Words>145</Words>
  <Application>Microsoft Macintosh PowerPoint</Application>
  <PresentationFormat>Affichage à l'écran (4:3)</PresentationFormat>
  <Paragraphs>56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1 and 2 inhibitor (ruxolitinib –JAKAVI) in STING GOF mutated patients</dc:title>
  <dc:subject/>
  <dc:creator>benedicte de pontual</dc:creator>
  <cp:keywords/>
  <dc:description/>
  <cp:lastModifiedBy>Marie-Louise Frémond-Trinquier</cp:lastModifiedBy>
  <cp:revision>730</cp:revision>
  <dcterms:created xsi:type="dcterms:W3CDTF">2015-04-06T10:00:36Z</dcterms:created>
  <dcterms:modified xsi:type="dcterms:W3CDTF">2023-04-13T17:59:51Z</dcterms:modified>
  <cp:category/>
</cp:coreProperties>
</file>