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63" r:id="rId5"/>
    <p:sldId id="264" r:id="rId6"/>
    <p:sldId id="257" r:id="rId7"/>
    <p:sldId id="260" r:id="rId8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5" userDrawn="1">
          <p15:clr>
            <a:srgbClr val="A4A3A4"/>
          </p15:clr>
        </p15:guide>
        <p15:guide id="2" pos="38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n Ling" initials="Y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785"/>
        <p:guide pos="388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76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image" Target="../media/image2.jpeg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image" Target="../media/image1.png"/><Relationship Id="rId2" Type="http://schemas.openxmlformats.org/officeDocument/2006/relationships/tags" Target="../tags/tag64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image" Target="../media/image3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2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3.xml"/><Relationship Id="rId4" Type="http://schemas.openxmlformats.org/officeDocument/2006/relationships/image" Target="../media/image10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9.e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4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5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>
            <p:custDataLst>
              <p:tags r:id="rId1"/>
            </p:custDataLst>
          </p:nvPr>
        </p:nvSpPr>
        <p:spPr>
          <a:xfrm>
            <a:off x="1022826" y="5273105"/>
            <a:ext cx="1421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B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c.43A&gt;G:p.I15V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P2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/>
          <a:srcRect l="12304" t="38379" r="51183" b="18346"/>
          <a:stretch>
            <a:fillRect/>
          </a:stretch>
        </p:blipFill>
        <p:spPr bwMode="auto">
          <a:xfrm>
            <a:off x="2633187" y="4470196"/>
            <a:ext cx="3600000" cy="225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 l="58840" t="43470" r="5468" b="13333"/>
          <a:stretch>
            <a:fillRect/>
          </a:stretch>
        </p:blipFill>
        <p:spPr bwMode="auto">
          <a:xfrm>
            <a:off x="7480300" y="4470685"/>
            <a:ext cx="3598435" cy="22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4"/>
          <p:cNvSpPr txBox="1"/>
          <p:nvPr>
            <p:custDataLst>
              <p:tags r:id="rId4"/>
            </p:custDataLst>
          </p:nvPr>
        </p:nvSpPr>
        <p:spPr>
          <a:xfrm>
            <a:off x="3837557" y="4006850"/>
            <a:ext cx="11912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On admission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>
            <p:custDataLst>
              <p:tags r:id="rId5"/>
            </p:custDataLst>
          </p:nvPr>
        </p:nvCxnSpPr>
        <p:spPr>
          <a:xfrm flipV="1">
            <a:off x="3503295" y="5494020"/>
            <a:ext cx="206375" cy="172085"/>
          </a:xfrm>
          <a:prstGeom prst="straightConnector1">
            <a:avLst/>
          </a:prstGeom>
          <a:ln w="12700">
            <a:solidFill>
              <a:schemeClr val="bg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6740525" y="4782820"/>
            <a:ext cx="206375" cy="172085"/>
          </a:xfrm>
          <a:prstGeom prst="straightConnector1">
            <a:avLst/>
          </a:prstGeom>
          <a:ln w="12700">
            <a:solidFill>
              <a:schemeClr val="bg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" name="图片 120" descr="00432669_20180203_CT_3_33_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4468" t="23558" r="7595" b="13526"/>
          <a:stretch>
            <a:fillRect/>
          </a:stretch>
        </p:blipFill>
        <p:spPr>
          <a:xfrm>
            <a:off x="2633187" y="922475"/>
            <a:ext cx="3600000" cy="2576461"/>
          </a:xfrm>
          <a:prstGeom prst="rect">
            <a:avLst/>
          </a:prstGeom>
        </p:spPr>
      </p:pic>
      <p:sp>
        <p:nvSpPr>
          <p:cNvPr id="123" name="文本框 122"/>
          <p:cNvSpPr txBox="1"/>
          <p:nvPr>
            <p:custDataLst>
              <p:tags r:id="rId8"/>
            </p:custDataLst>
          </p:nvPr>
        </p:nvSpPr>
        <p:spPr>
          <a:xfrm>
            <a:off x="3809299" y="479743"/>
            <a:ext cx="12477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On admission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7402830" y="387350"/>
            <a:ext cx="37534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Antituberculosis therapy for 4 month 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9"/>
            </p:custDataLst>
          </p:nvPr>
        </p:nvSpPr>
        <p:spPr>
          <a:xfrm>
            <a:off x="983774" y="1888126"/>
            <a:ext cx="14998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A  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c.125C&gt;A:p.T42K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P1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7558405" y="3961765"/>
            <a:ext cx="3597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IFN-γ combined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Antituberculosis therapy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for 2 weeks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 descr="图片包含 照片, 桌子, 男人, 盘子&#10;&#10;描述已自动生成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" t="25117" r="6302" b="12900"/>
          <a:stretch>
            <a:fillRect/>
          </a:stretch>
        </p:blipFill>
        <p:spPr>
          <a:xfrm>
            <a:off x="7401878" y="921906"/>
            <a:ext cx="3754374" cy="2577600"/>
          </a:xfrm>
          <a:prstGeom prst="rect">
            <a:avLst/>
          </a:prstGeom>
        </p:spPr>
      </p:pic>
      <p:cxnSp>
        <p:nvCxnSpPr>
          <p:cNvPr id="2" name="直接箭头连接符 1"/>
          <p:cNvCxnSpPr/>
          <p:nvPr>
            <p:custDataLst>
              <p:tags r:id="rId11"/>
            </p:custDataLst>
          </p:nvPr>
        </p:nvCxnSpPr>
        <p:spPr>
          <a:xfrm flipV="1">
            <a:off x="8390890" y="5494020"/>
            <a:ext cx="206375" cy="172085"/>
          </a:xfrm>
          <a:prstGeom prst="straightConnector1">
            <a:avLst/>
          </a:prstGeom>
          <a:ln w="12700">
            <a:solidFill>
              <a:schemeClr val="bg1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20650" y="24765"/>
            <a:ext cx="10322560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Supplementary</a:t>
            </a:r>
            <a:r>
              <a:rPr lang="en-US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Figure 1</a:t>
            </a:r>
            <a:endParaRPr lang="en-US" sz="12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8761" b="157"/>
          <a:stretch>
            <a:fillRect/>
          </a:stretch>
        </p:blipFill>
        <p:spPr>
          <a:xfrm>
            <a:off x="352425" y="765830"/>
            <a:ext cx="3067205" cy="27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8246" b="3195"/>
          <a:stretch>
            <a:fillRect/>
          </a:stretch>
        </p:blipFill>
        <p:spPr>
          <a:xfrm>
            <a:off x="4602000" y="765830"/>
            <a:ext cx="3056890" cy="270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9550" b="1894"/>
          <a:stretch>
            <a:fillRect/>
          </a:stretch>
        </p:blipFill>
        <p:spPr>
          <a:xfrm>
            <a:off x="375285" y="4154180"/>
            <a:ext cx="3074400" cy="26927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t="9308" b="2011"/>
          <a:stretch>
            <a:fillRect/>
          </a:stretch>
        </p:blipFill>
        <p:spPr>
          <a:xfrm>
            <a:off x="4599623" y="4103370"/>
            <a:ext cx="3061171" cy="26928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5920" y="3671570"/>
            <a:ext cx="3222625" cy="46037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D P5</a:t>
            </a:r>
            <a:endParaRPr lang="en-US" altLang="zh-CN" sz="1200" b="1" i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  <a:p>
            <a:pPr algn="ctr"/>
            <a:r>
              <a:rPr lang="en-US" altLang="zh-CN" sz="1200" b="1" i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CYBB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 exon13 c.1587_1604del p.T530_F535del</a:t>
            </a:r>
            <a:endParaRPr lang="en-US" altLang="zh-CN" sz="1200" b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83760" y="327025"/>
            <a:ext cx="2974975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B P2</a:t>
            </a:r>
            <a:endParaRPr lang="en-US" altLang="zh-CN" sz="1200" b="1" i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  <a:p>
            <a:pPr algn="ctr"/>
            <a:r>
              <a:rPr lang="en-US" altLang="zh-CN" sz="1200" b="1" i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CYBB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 exon1 c.A43G p.I15V</a:t>
            </a:r>
            <a:endParaRPr lang="en-US" altLang="zh-CN" sz="1200" b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  <a:p>
            <a:pPr algn="ctr"/>
            <a:endParaRPr lang="en-US" altLang="zh-CN" sz="1200" b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99940" y="3620770"/>
            <a:ext cx="3058795" cy="46037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E P6</a:t>
            </a:r>
            <a:endParaRPr lang="en-US" altLang="zh-CN" sz="1200" b="1" i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  <a:p>
            <a:pPr algn="ctr"/>
            <a:r>
              <a:rPr lang="en-US" altLang="zh-CN" sz="1200" b="1" i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CYBB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 exon12 c.A1507G p.T503A</a:t>
            </a:r>
            <a:endParaRPr lang="en-US" altLang="zh-CN" sz="1200" b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5285" y="327025"/>
            <a:ext cx="3043555" cy="46037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A P1</a:t>
            </a:r>
            <a:endParaRPr lang="en-US" altLang="zh-CN" sz="1200" b="1" i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  <a:p>
            <a:pPr algn="ctr"/>
            <a:r>
              <a:rPr lang="en-US" altLang="zh-CN" sz="1200" b="1" i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CYBB</a:t>
            </a:r>
            <a:r>
              <a:rPr lang="en-US" altLang="zh-CN" sz="1200" b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 exon2 c.C125A p.T42K</a:t>
            </a:r>
            <a:endParaRPr lang="en-US" altLang="zh-CN" sz="1200" b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t="7838" b="766"/>
          <a:stretch>
            <a:fillRect/>
          </a:stretch>
        </p:blipFill>
        <p:spPr>
          <a:xfrm>
            <a:off x="8841105" y="765810"/>
            <a:ext cx="3031490" cy="270002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841105" y="327025"/>
            <a:ext cx="2966720" cy="46037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C P3</a:t>
            </a:r>
            <a:endParaRPr lang="en-US" altLang="zh-CN" sz="1200" b="1" i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  <a:p>
            <a:pPr algn="ctr"/>
            <a:r>
              <a:rPr lang="en-US" altLang="zh-CN" sz="1200" b="1" i="1">
                <a:solidFill>
                  <a:srgbClr val="000000"/>
                </a:solidFill>
                <a:latin typeface="Times New Roman" panose="02020603050405020304" charset="0"/>
                <a:ea typeface="Arial-BoldMT"/>
                <a:cs typeface="Times New Roman" panose="02020603050405020304" charset="0"/>
              </a:rPr>
              <a:t>CYBB exon3 c.G252T p.A84A</a:t>
            </a:r>
            <a:endParaRPr lang="en-US" altLang="zh-CN" sz="1200" b="1" i="1">
              <a:solidFill>
                <a:srgbClr val="000000"/>
              </a:solidFill>
              <a:latin typeface="Times New Roman" panose="02020603050405020304" charset="0"/>
              <a:ea typeface="Arial-BoldMT"/>
              <a:cs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0650" y="24765"/>
            <a:ext cx="10322560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Supplementary </a:t>
            </a:r>
            <a:r>
              <a:rPr lang="en-US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Figure 2</a:t>
            </a:r>
            <a:endParaRPr lang="en-US" sz="12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9" name="文本框 378"/>
          <p:cNvSpPr txBox="1"/>
          <p:nvPr/>
        </p:nvSpPr>
        <p:spPr>
          <a:xfrm>
            <a:off x="121920" y="190500"/>
            <a:ext cx="2476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altLang="zh-CN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" name="文本框 326"/>
          <p:cNvSpPr txBox="1"/>
          <p:nvPr/>
        </p:nvSpPr>
        <p:spPr>
          <a:xfrm>
            <a:off x="4392295" y="190500"/>
            <a:ext cx="2476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altLang="zh-CN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" name="文本框 327"/>
          <p:cNvSpPr txBox="1"/>
          <p:nvPr/>
        </p:nvSpPr>
        <p:spPr>
          <a:xfrm>
            <a:off x="8536940" y="190500"/>
            <a:ext cx="2476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altLang="zh-CN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1920" y="3557270"/>
            <a:ext cx="2476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altLang="zh-CN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5871210" y="2210753"/>
          <a:ext cx="6115034" cy="32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" imgW="5213350" imgH="2762250" progId="Prism9.Document">
                  <p:embed/>
                </p:oleObj>
              </mc:Choice>
              <mc:Fallback>
                <p:oleObj name="" r:id="rId1" imgW="5213350" imgH="2762250" progId="Prism9.Document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71210" y="2210753"/>
                        <a:ext cx="6115034" cy="32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27380" y="2210753"/>
          <a:ext cx="5046345" cy="32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3" imgW="4673600" imgH="2749550" progId="Prism9.Document">
                  <p:embed/>
                </p:oleObj>
              </mc:Choice>
              <mc:Fallback>
                <p:oleObj name="" r:id="rId3" imgW="4673600" imgH="2749550" progId="Prism9.Document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7380" y="2210753"/>
                        <a:ext cx="5046345" cy="32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120650" y="24765"/>
            <a:ext cx="10322560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Supplementary</a:t>
            </a:r>
            <a:r>
              <a:rPr lang="en-US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Figure 3</a:t>
            </a:r>
            <a:endParaRPr lang="en-US" sz="12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内容占位符 1"/>
          <p:cNvPicPr>
            <a:picLocks noChangeAspect="1"/>
          </p:cNvPicPr>
          <p:nvPr>
            <p:ph idx="1"/>
          </p:nvPr>
        </p:nvPicPr>
        <p:blipFill>
          <a:blip r:embed="rId1"/>
          <a:srcRect b="3486"/>
          <a:stretch>
            <a:fillRect/>
          </a:stretch>
        </p:blipFill>
        <p:spPr>
          <a:xfrm>
            <a:off x="3292475" y="3669030"/>
            <a:ext cx="2520315" cy="24612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b="3759"/>
          <a:stretch>
            <a:fillRect/>
          </a:stretch>
        </p:blipFill>
        <p:spPr>
          <a:xfrm>
            <a:off x="6486525" y="3694430"/>
            <a:ext cx="2520315" cy="24060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418683" y="469900"/>
            <a:ext cx="226758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gp91 isogenic control</a:t>
            </a:r>
            <a:endParaRPr lang="en-US" sz="12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86033" y="469900"/>
            <a:ext cx="23209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en-US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gp91 protein expression</a:t>
            </a:r>
            <a:endParaRPr lang="en-US" sz="12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b="3109"/>
          <a:stretch>
            <a:fillRect/>
          </a:stretch>
        </p:blipFill>
        <p:spPr>
          <a:xfrm>
            <a:off x="3292475" y="878205"/>
            <a:ext cx="2520315" cy="2453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b="3677"/>
          <a:stretch>
            <a:fillRect/>
          </a:stretch>
        </p:blipFill>
        <p:spPr>
          <a:xfrm>
            <a:off x="6486525" y="886460"/>
            <a:ext cx="2520315" cy="24453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46860" y="2017798"/>
            <a:ext cx="20002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Health control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46860" y="4621670"/>
            <a:ext cx="2000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C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c. 252 G&gt;T:p.A84A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Ⅲ.1 </a:t>
            </a:r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(P4)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0650" y="24765"/>
            <a:ext cx="10322560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Supplementary</a:t>
            </a:r>
            <a:r>
              <a:rPr lang="en-US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Figure 4</a:t>
            </a:r>
            <a:endParaRPr lang="en-US" sz="12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8941" y="717550"/>
            <a:ext cx="2520000" cy="24944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533" y="754691"/>
            <a:ext cx="2520000" cy="242019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322613" y="260668"/>
            <a:ext cx="21926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PBS stimulates neutrophils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71473" y="260668"/>
            <a:ext cx="22301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PMA stimulates neutrophils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rcRect b="5727"/>
          <a:stretch>
            <a:fillRect/>
          </a:stretch>
        </p:blipFill>
        <p:spPr>
          <a:xfrm>
            <a:off x="6133465" y="3484245"/>
            <a:ext cx="2505710" cy="2540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rcRect b="6323"/>
          <a:stretch>
            <a:fillRect/>
          </a:stretch>
        </p:blipFill>
        <p:spPr>
          <a:xfrm>
            <a:off x="3159125" y="3465195"/>
            <a:ext cx="2520315" cy="25590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46860" y="1826995"/>
            <a:ext cx="20002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Health control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46860" y="4508760"/>
            <a:ext cx="2000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Kindred C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0" lvl="1" algn="ctr"/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c. 252 G&gt;T:p.A84A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Ⅲ.1 </a:t>
            </a:r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(P4)</a:t>
            </a:r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650" y="24765"/>
            <a:ext cx="10322560" cy="2755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Supplementary</a:t>
            </a:r>
            <a:r>
              <a:rPr lang="en-US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Figure 5</a:t>
            </a:r>
            <a:endParaRPr lang="en-US" sz="12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64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65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66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67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68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69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70.xml><?xml version="1.0" encoding="utf-8"?>
<p:tagLst xmlns:p="http://schemas.openxmlformats.org/presentationml/2006/main">
  <p:tag name="KSO_WM_DIAGRAM_VIRTUALLY_FRAME" val="{&quot;height&quot;:491.45125984251973,&quot;left&quot;:55.57165354330708,&quot;top&quot;:37.775039370078744,&quot;width&quot;:435.2304724409449}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commondata" val="eyJoZGlkIjoiMjg4ZjBiYjkzYWRmNDgwZDhjMzA5ZGVlMzQ5YTg2YjA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674</Words>
  <Application>WPS 演示</Application>
  <PresentationFormat>宽屏</PresentationFormat>
  <Paragraphs>70</Paragraphs>
  <Slides>5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Times New Roman</vt:lpstr>
      <vt:lpstr>Arial-BoldMT</vt:lpstr>
      <vt:lpstr>Segoe Print</vt:lpstr>
      <vt:lpstr>微软雅黑</vt:lpstr>
      <vt:lpstr>Arial Unicode MS</vt:lpstr>
      <vt:lpstr>Calibri</vt:lpstr>
      <vt:lpstr>WPS</vt:lpstr>
      <vt:lpstr>Prism9.Document</vt:lpstr>
      <vt:lpstr>Prism9.Document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liao yixin</cp:lastModifiedBy>
  <cp:revision>174</cp:revision>
  <dcterms:created xsi:type="dcterms:W3CDTF">2019-06-19T02:08:00Z</dcterms:created>
  <dcterms:modified xsi:type="dcterms:W3CDTF">2025-07-05T19:09:54Z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6A245A39DB4B4A4BA590B09134F526B2_13</vt:lpwstr>
  </property>
</Properties>
</file>