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61" r:id="rId2"/>
    <p:sldId id="263" r:id="rId3"/>
    <p:sldId id="272" r:id="rId4"/>
  </p:sldIdLst>
  <p:sldSz cx="6858000" cy="9144000" type="screen4x3"/>
  <p:notesSz cx="6769100" cy="9906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ＭＳ Ｐゴシック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ＭＳ Ｐゴシック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ＭＳ Ｐゴシック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ＭＳ Ｐゴシック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itchFamily="34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alibri" pitchFamily="34" charset="0"/>
        <a:ea typeface="ＭＳ Ｐゴシック" pitchFamily="50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0FF9"/>
    <a:srgbClr val="3838FA"/>
    <a:srgbClr val="174EFD"/>
    <a:srgbClr val="2A0DFF"/>
    <a:srgbClr val="6699FF"/>
    <a:srgbClr val="16355A"/>
    <a:srgbClr val="F7D5FF"/>
    <a:srgbClr val="5A2781"/>
    <a:srgbClr val="ED9FFF"/>
    <a:srgbClr val="E26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スタイル (中間)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-2004" y="-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37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33813" y="0"/>
            <a:ext cx="29337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1A9CADF-6F59-4E7B-9B23-A1DCB38DF4D5}" type="datetimeFigureOut">
              <a:rPr lang="ja-JP" altLang="en-US"/>
              <a:pPr>
                <a:defRPr/>
              </a:pPr>
              <a:t>2013/2/5</a:t>
            </a:fld>
            <a:endParaRPr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09113"/>
            <a:ext cx="29337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33813" y="9409113"/>
            <a:ext cx="29337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5AFB089-4463-4B42-BCEA-998E30E4150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986293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37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33813" y="0"/>
            <a:ext cx="29337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fld id="{7822EAFE-F9A7-4E6A-9C88-AC115B62F17C}" type="datetimeFigureOut">
              <a:rPr lang="ja-JP" altLang="en-US"/>
              <a:pPr>
                <a:defRPr/>
              </a:pPr>
              <a:t>2013/2/5</a:t>
            </a:fld>
            <a:endParaRPr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992313" y="742950"/>
            <a:ext cx="2786062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 smtClean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6275" y="4705350"/>
            <a:ext cx="5416550" cy="4457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ja-JP" altLang="en-US" noProof="0" smtClean="0"/>
              <a:t>マスター テキストの書式設定</a:t>
            </a:r>
          </a:p>
          <a:p>
            <a:pPr lvl="1"/>
            <a:r>
              <a:rPr lang="ja-JP" altLang="en-US" noProof="0" smtClean="0"/>
              <a:t>第 </a:t>
            </a:r>
            <a:r>
              <a:rPr lang="en-US" altLang="ja-JP" noProof="0" smtClean="0"/>
              <a:t>2 </a:t>
            </a:r>
            <a:r>
              <a:rPr lang="ja-JP" altLang="en-US" noProof="0" smtClean="0"/>
              <a:t>レベル</a:t>
            </a:r>
          </a:p>
          <a:p>
            <a:pPr lvl="2"/>
            <a:r>
              <a:rPr lang="ja-JP" altLang="en-US" noProof="0" smtClean="0"/>
              <a:t>第 </a:t>
            </a:r>
            <a:r>
              <a:rPr lang="en-US" altLang="ja-JP" noProof="0" smtClean="0"/>
              <a:t>3 </a:t>
            </a:r>
            <a:r>
              <a:rPr lang="ja-JP" altLang="en-US" noProof="0" smtClean="0"/>
              <a:t>レベル</a:t>
            </a:r>
          </a:p>
          <a:p>
            <a:pPr lvl="3"/>
            <a:r>
              <a:rPr lang="ja-JP" altLang="en-US" noProof="0" smtClean="0"/>
              <a:t>第 </a:t>
            </a:r>
            <a:r>
              <a:rPr lang="en-US" altLang="ja-JP" noProof="0" smtClean="0"/>
              <a:t>4 </a:t>
            </a:r>
            <a:r>
              <a:rPr lang="ja-JP" altLang="en-US" noProof="0" smtClean="0"/>
              <a:t>レベル</a:t>
            </a:r>
          </a:p>
          <a:p>
            <a:pPr lvl="4"/>
            <a:r>
              <a:rPr lang="ja-JP" altLang="en-US" noProof="0" smtClean="0"/>
              <a:t>第 </a:t>
            </a:r>
            <a:r>
              <a:rPr lang="en-US" altLang="ja-JP" noProof="0" smtClean="0"/>
              <a:t>5 </a:t>
            </a:r>
            <a:r>
              <a:rPr lang="ja-JP" altLang="en-US" noProof="0" smtClean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09113"/>
            <a:ext cx="29337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33813" y="9409113"/>
            <a:ext cx="29337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fld id="{E6D092D9-0051-425D-ABCC-BDDDC47DF7A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104410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ja-JP" altLang="en-US" smtClean="0"/>
              <a:t>オリジナルから線種を変更する必要あり。現時点で細かく治す必要なし。</a:t>
            </a:r>
            <a:r>
              <a:rPr lang="en-US" altLang="ja-JP" smtClean="0"/>
              <a:t>0416</a:t>
            </a:r>
          </a:p>
          <a:p>
            <a:pPr eaLnBrk="1" hangingPunct="1">
              <a:spcBef>
                <a:spcPct val="0"/>
              </a:spcBef>
            </a:pPr>
            <a:endParaRPr lang="ja-JP" altLang="en-US" smtClean="0"/>
          </a:p>
        </p:txBody>
      </p:sp>
      <p:sp>
        <p:nvSpPr>
          <p:cNvPr id="15364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eaLnBrk="1" hangingPunct="1"/>
            <a:fld id="{6A30133B-D3AE-49F8-AECC-E8BAE361302D}" type="slidenum">
              <a:rPr lang="ja-JP" altLang="en-US" smtClean="0"/>
              <a:pPr eaLnBrk="1" hangingPunct="1"/>
              <a:t>1</a:t>
            </a:fld>
            <a:endParaRPr lang="ja-JP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7CDA0F-162B-421C-B3E1-2E488ED6FF24}" type="datetimeFigureOut">
              <a:rPr lang="ja-JP" altLang="en-US"/>
              <a:pPr>
                <a:defRPr/>
              </a:pPr>
              <a:t>2013/2/5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9A3FC2-AD2A-4175-BC12-8EB4219C366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6150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C80E52-13A2-45B9-83B9-31C36B90C3AB}" type="datetimeFigureOut">
              <a:rPr lang="ja-JP" altLang="en-US"/>
              <a:pPr>
                <a:defRPr/>
              </a:pPr>
              <a:t>2013/2/5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65D6B-7FD5-40F1-B417-DD0C8809E11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1947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B0833C-FA07-41F2-AA48-FD502F49EB62}" type="datetimeFigureOut">
              <a:rPr lang="ja-JP" altLang="en-US"/>
              <a:pPr>
                <a:defRPr/>
              </a:pPr>
              <a:t>2013/2/5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7C6727-FAED-4F50-895C-C737099C6A0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02224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487163-C1C4-49EE-9BC8-6160204D29F4}" type="datetimeFigureOut">
              <a:rPr lang="ja-JP" altLang="en-US"/>
              <a:pPr>
                <a:defRPr/>
              </a:pPr>
              <a:t>2013/2/5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0997E-EFC7-44DF-9B57-5DE90ACAC3A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56572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F3D26-8CE3-4BEE-9776-C565CA9C2FE1}" type="datetimeFigureOut">
              <a:rPr lang="ja-JP" altLang="en-US"/>
              <a:pPr>
                <a:defRPr/>
              </a:pPr>
              <a:t>2013/2/5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2457BB-FBB6-4EC9-A1C2-3287025D7D9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34855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7B5540-D77C-4B91-8AC0-B5833E99829D}" type="datetimeFigureOut">
              <a:rPr lang="ja-JP" altLang="en-US"/>
              <a:pPr>
                <a:defRPr/>
              </a:pPr>
              <a:t>2013/2/5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3D141-E1E0-4C71-A832-B4A2604DE87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54061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AB08B-456E-4DBD-8DFD-6986589EA32F}" type="datetimeFigureOut">
              <a:rPr lang="ja-JP" altLang="en-US"/>
              <a:pPr>
                <a:defRPr/>
              </a:pPr>
              <a:t>2013/2/5</a:t>
            </a:fld>
            <a:endParaRPr lang="ja-JP" altLang="en-US"/>
          </a:p>
        </p:txBody>
      </p:sp>
      <p:sp>
        <p:nvSpPr>
          <p:cNvPr id="8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6E969-BF10-4A95-91CF-1F648279E31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72767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24980-3F9D-490C-977C-5DA9DCD1A3F1}" type="datetimeFigureOut">
              <a:rPr lang="ja-JP" altLang="en-US"/>
              <a:pPr>
                <a:defRPr/>
              </a:pPr>
              <a:t>2013/2/5</a:t>
            </a:fld>
            <a:endParaRPr lang="ja-JP" altLang="en-US"/>
          </a:p>
        </p:txBody>
      </p:sp>
      <p:sp>
        <p:nvSpPr>
          <p:cNvPr id="4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03DDF-06D9-45A6-AF23-ED46C8D4F95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2801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125AC-5AAA-4A60-A0F1-B87775B2A090}" type="datetimeFigureOut">
              <a:rPr lang="ja-JP" altLang="en-US"/>
              <a:pPr>
                <a:defRPr/>
              </a:pPr>
              <a:t>2013/2/5</a:t>
            </a:fld>
            <a:endParaRPr lang="ja-JP" altLang="en-US"/>
          </a:p>
        </p:txBody>
      </p:sp>
      <p:sp>
        <p:nvSpPr>
          <p:cNvPr id="3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7546D-D1D5-4976-92F3-343B51F25AA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19664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4E02BC-3E15-449A-9376-89B6855F89BB}" type="datetimeFigureOut">
              <a:rPr lang="ja-JP" altLang="en-US"/>
              <a:pPr>
                <a:defRPr/>
              </a:pPr>
              <a:t>2013/2/5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7E27F1-42DF-4699-B976-024D29EF320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58921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192E06-D51E-4E79-87CF-37512B13C4D5}" type="datetimeFigureOut">
              <a:rPr lang="ja-JP" altLang="en-US"/>
              <a:pPr>
                <a:defRPr/>
              </a:pPr>
              <a:t>2013/2/5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A58B5-EE72-4FAB-9169-864F0C3FA1A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32998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/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マスター タイトルの書式設定</a:t>
            </a:r>
          </a:p>
        </p:txBody>
      </p:sp>
      <p:sp>
        <p:nvSpPr>
          <p:cNvPr id="1027" name="テキスト プレースホルダー 2"/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2820395A-DEB5-4626-BC28-A9AD4803D4AC}" type="datetimeFigureOut">
              <a:rPr lang="ja-JP" altLang="en-US"/>
              <a:pPr>
                <a:defRPr/>
              </a:pPr>
              <a:t>2013/2/5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F757BBE-648F-4866-B8BC-6DE3D956196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図 4" descr="J:\修士論文用ファイル\結果\11.UV-Vis\角度可変透過\ポリスチレン\PS 202 nm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18"/>
          <a:stretch>
            <a:fillRect/>
          </a:stretch>
        </p:blipFill>
        <p:spPr bwMode="auto">
          <a:xfrm>
            <a:off x="1036638" y="944563"/>
            <a:ext cx="2381250" cy="201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図 6" descr="J:\修士論文用ファイル\結果\11.UV-Vis\角度可変透過\ポリスチレン\PS356 nm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1" t="1376" r="2055" b="4408"/>
          <a:stretch>
            <a:fillRect/>
          </a:stretch>
        </p:blipFill>
        <p:spPr bwMode="auto">
          <a:xfrm>
            <a:off x="3421063" y="1028700"/>
            <a:ext cx="2274887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図 7" descr="J:\修士論文用ファイル\結果\11.UV-Vis\角度可変透過\ポリスチレン\PS 457 nm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4" r="5605" b="3773"/>
          <a:stretch>
            <a:fillRect/>
          </a:stretch>
        </p:blipFill>
        <p:spPr bwMode="auto">
          <a:xfrm>
            <a:off x="1036638" y="3011488"/>
            <a:ext cx="229235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図 9" descr="J:\修士論文用ファイル\結果\11.UV-Vis\角度可変透過\ポリスチレン\PS 731 nm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0" r="3632"/>
          <a:stretch>
            <a:fillRect/>
          </a:stretch>
        </p:blipFill>
        <p:spPr bwMode="auto">
          <a:xfrm>
            <a:off x="3417888" y="3011488"/>
            <a:ext cx="2314575" cy="199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2" name="Rectangle 11"/>
          <p:cNvSpPr>
            <a:spLocks noChangeArrowheads="1"/>
          </p:cNvSpPr>
          <p:nvPr/>
        </p:nvSpPr>
        <p:spPr bwMode="auto">
          <a:xfrm>
            <a:off x="785813" y="1012825"/>
            <a:ext cx="384175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9810" tIns="39905" rIns="79810" bIns="39905">
            <a:spAutoFit/>
          </a:bodyPr>
          <a:lstStyle/>
          <a:p>
            <a:pPr defTabSz="798513"/>
            <a:r>
              <a:rPr lang="en-US" altLang="ja-JP" sz="1600"/>
              <a:t>(a)</a:t>
            </a:r>
          </a:p>
        </p:txBody>
      </p:sp>
      <p:sp>
        <p:nvSpPr>
          <p:cNvPr id="6153" name="Rectangle 12"/>
          <p:cNvSpPr>
            <a:spLocks noChangeArrowheads="1"/>
          </p:cNvSpPr>
          <p:nvPr/>
        </p:nvSpPr>
        <p:spPr bwMode="auto">
          <a:xfrm>
            <a:off x="3727450" y="1039813"/>
            <a:ext cx="393700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9810" tIns="39905" rIns="79810" bIns="39905">
            <a:spAutoFit/>
          </a:bodyPr>
          <a:lstStyle/>
          <a:p>
            <a:pPr defTabSz="798513"/>
            <a:r>
              <a:rPr lang="en-US" altLang="ja-JP" sz="1600"/>
              <a:t>(b)</a:t>
            </a:r>
          </a:p>
        </p:txBody>
      </p:sp>
      <p:sp>
        <p:nvSpPr>
          <p:cNvPr id="6154" name="Rectangle 13"/>
          <p:cNvSpPr>
            <a:spLocks noChangeArrowheads="1"/>
          </p:cNvSpPr>
          <p:nvPr/>
        </p:nvSpPr>
        <p:spPr bwMode="auto">
          <a:xfrm>
            <a:off x="769938" y="3062288"/>
            <a:ext cx="373062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9810" tIns="39905" rIns="79810" bIns="39905">
            <a:spAutoFit/>
          </a:bodyPr>
          <a:lstStyle/>
          <a:p>
            <a:pPr defTabSz="798513"/>
            <a:r>
              <a:rPr lang="en-US" altLang="ja-JP" sz="1600"/>
              <a:t>(c)</a:t>
            </a:r>
          </a:p>
        </p:txBody>
      </p:sp>
      <p:sp>
        <p:nvSpPr>
          <p:cNvPr id="6155" name="Rectangle 14"/>
          <p:cNvSpPr>
            <a:spLocks noChangeArrowheads="1"/>
          </p:cNvSpPr>
          <p:nvPr/>
        </p:nvSpPr>
        <p:spPr bwMode="auto">
          <a:xfrm>
            <a:off x="3727450" y="3062288"/>
            <a:ext cx="393700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9810" tIns="39905" rIns="79810" bIns="39905">
            <a:spAutoFit/>
          </a:bodyPr>
          <a:lstStyle/>
          <a:p>
            <a:pPr defTabSz="798513"/>
            <a:r>
              <a:rPr lang="en-US" altLang="ja-JP" sz="1600"/>
              <a:t>(d)</a:t>
            </a:r>
          </a:p>
        </p:txBody>
      </p:sp>
      <p:sp>
        <p:nvSpPr>
          <p:cNvPr id="6156" name="Text Box 10"/>
          <p:cNvSpPr txBox="1">
            <a:spLocks noChangeArrowheads="1"/>
          </p:cNvSpPr>
          <p:nvPr/>
        </p:nvSpPr>
        <p:spPr bwMode="auto">
          <a:xfrm>
            <a:off x="819150" y="5149850"/>
            <a:ext cx="5237163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810" tIns="39905" rIns="79810" bIns="39905">
            <a:spAutoFit/>
          </a:bodyPr>
          <a:lstStyle>
            <a:lvl1pPr defTabSz="9588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defTabSz="9588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defTabSz="9588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defTabSz="9588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defTabSz="9588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200" b="1">
                <a:latin typeface="Times New Roman" pitchFamily="18" charset="0"/>
                <a:cs typeface="Times New Roman" pitchFamily="18" charset="0"/>
              </a:rPr>
              <a:t>Supporting Information 1.  </a:t>
            </a:r>
            <a:r>
              <a:rPr lang="en-US" altLang="ja-JP" sz="1200">
                <a:latin typeface="Times New Roman" pitchFamily="18" charset="0"/>
                <a:cs typeface="Times New Roman" pitchFamily="18" charset="0"/>
              </a:rPr>
              <a:t>Optical transmittance spectra of opals fabricated from 202 nm-(a), 356 nm-(b), 457 nm-(c), and 731 nm-(d) PS spheres.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図 4" descr="J:\修士論文用ファイル\結果\11.UV-Vis\角度可変透過\TIO\without PC－２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" r="4305"/>
          <a:stretch>
            <a:fillRect/>
          </a:stretch>
        </p:blipFill>
        <p:spPr bwMode="auto">
          <a:xfrm>
            <a:off x="1268413" y="971550"/>
            <a:ext cx="2119312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図 5" descr="J:\修士論文用ファイル\結果\11.UV-Vis\角度可変透過\TIO\356 nm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6" t="1759" r="5392" b="4225"/>
          <a:stretch>
            <a:fillRect/>
          </a:stretch>
        </p:blipFill>
        <p:spPr bwMode="auto">
          <a:xfrm>
            <a:off x="1268413" y="3059113"/>
            <a:ext cx="2147887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図 6" descr="J:\修士論文用ファイル\結果\11.UV-Vis\角度可変透過\TIO\202 nm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5" r="4245"/>
          <a:stretch>
            <a:fillRect/>
          </a:stretch>
        </p:blipFill>
        <p:spPr bwMode="auto">
          <a:xfrm>
            <a:off x="3429000" y="1042988"/>
            <a:ext cx="2090738" cy="185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図 7" descr="J:\修士論文用ファイル\結果\11.UV-Vis\角度可変透過\TIO\457 nm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4" t="1363" r="5946" b="3815"/>
          <a:stretch>
            <a:fillRect/>
          </a:stretch>
        </p:blipFill>
        <p:spPr bwMode="auto">
          <a:xfrm>
            <a:off x="3446463" y="3059113"/>
            <a:ext cx="2114550" cy="180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Rectangle 11"/>
          <p:cNvSpPr>
            <a:spLocks noChangeArrowheads="1"/>
          </p:cNvSpPr>
          <p:nvPr/>
        </p:nvSpPr>
        <p:spPr bwMode="auto">
          <a:xfrm>
            <a:off x="1541463" y="1116013"/>
            <a:ext cx="384175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9810" tIns="39905" rIns="79810" bIns="39905">
            <a:spAutoFit/>
          </a:bodyPr>
          <a:lstStyle/>
          <a:p>
            <a:pPr defTabSz="798513"/>
            <a:r>
              <a:rPr lang="en-US" altLang="ja-JP" sz="1600"/>
              <a:t>(a)</a:t>
            </a:r>
          </a:p>
        </p:txBody>
      </p:sp>
      <p:sp>
        <p:nvSpPr>
          <p:cNvPr id="7177" name="Rectangle 12"/>
          <p:cNvSpPr>
            <a:spLocks noChangeArrowheads="1"/>
          </p:cNvSpPr>
          <p:nvPr/>
        </p:nvSpPr>
        <p:spPr bwMode="auto">
          <a:xfrm>
            <a:off x="3733800" y="1214438"/>
            <a:ext cx="393700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9810" tIns="39905" rIns="79810" bIns="39905">
            <a:spAutoFit/>
          </a:bodyPr>
          <a:lstStyle/>
          <a:p>
            <a:pPr defTabSz="798513"/>
            <a:r>
              <a:rPr lang="en-US" altLang="ja-JP" sz="1600"/>
              <a:t>(b)</a:t>
            </a:r>
          </a:p>
        </p:txBody>
      </p:sp>
      <p:sp>
        <p:nvSpPr>
          <p:cNvPr id="7178" name="Rectangle 13"/>
          <p:cNvSpPr>
            <a:spLocks noChangeArrowheads="1"/>
          </p:cNvSpPr>
          <p:nvPr/>
        </p:nvSpPr>
        <p:spPr bwMode="auto">
          <a:xfrm>
            <a:off x="1525588" y="3132138"/>
            <a:ext cx="373062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9810" tIns="39905" rIns="79810" bIns="39905">
            <a:spAutoFit/>
          </a:bodyPr>
          <a:lstStyle/>
          <a:p>
            <a:pPr defTabSz="798513"/>
            <a:r>
              <a:rPr lang="en-US" altLang="ja-JP" sz="1600"/>
              <a:t>(c)</a:t>
            </a:r>
          </a:p>
        </p:txBody>
      </p:sp>
      <p:sp>
        <p:nvSpPr>
          <p:cNvPr id="7179" name="Rectangle 14"/>
          <p:cNvSpPr>
            <a:spLocks noChangeArrowheads="1"/>
          </p:cNvSpPr>
          <p:nvPr/>
        </p:nvSpPr>
        <p:spPr bwMode="auto">
          <a:xfrm>
            <a:off x="3733800" y="3132138"/>
            <a:ext cx="393700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9810" tIns="39905" rIns="79810" bIns="39905">
            <a:spAutoFit/>
          </a:bodyPr>
          <a:lstStyle/>
          <a:p>
            <a:pPr defTabSz="798513"/>
            <a:r>
              <a:rPr lang="en-US" altLang="ja-JP" sz="1600"/>
              <a:t>(d)</a:t>
            </a:r>
          </a:p>
        </p:txBody>
      </p:sp>
      <p:pic>
        <p:nvPicPr>
          <p:cNvPr id="7180" name="図 13" descr="J:\修士論文用ファイル\結果\11.UV-Vis\角度可変透過\TIO\731 nm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9" r="6844" b="3542"/>
          <a:stretch>
            <a:fillRect/>
          </a:stretch>
        </p:blipFill>
        <p:spPr bwMode="auto">
          <a:xfrm>
            <a:off x="1268413" y="4949825"/>
            <a:ext cx="2143125" cy="185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1" name="Rectangle 14"/>
          <p:cNvSpPr>
            <a:spLocks noChangeArrowheads="1"/>
          </p:cNvSpPr>
          <p:nvPr/>
        </p:nvSpPr>
        <p:spPr bwMode="auto">
          <a:xfrm>
            <a:off x="1522413" y="5037138"/>
            <a:ext cx="388937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9810" tIns="39905" rIns="79810" bIns="39905">
            <a:spAutoFit/>
          </a:bodyPr>
          <a:lstStyle/>
          <a:p>
            <a:pPr defTabSz="798513"/>
            <a:r>
              <a:rPr lang="en-US" altLang="ja-JP" sz="1600"/>
              <a:t>(e)</a:t>
            </a:r>
          </a:p>
        </p:txBody>
      </p:sp>
      <p:sp>
        <p:nvSpPr>
          <p:cNvPr id="7182" name="Text Box 10"/>
          <p:cNvSpPr txBox="1">
            <a:spLocks noChangeArrowheads="1"/>
          </p:cNvSpPr>
          <p:nvPr/>
        </p:nvSpPr>
        <p:spPr bwMode="auto">
          <a:xfrm>
            <a:off x="776288" y="6926263"/>
            <a:ext cx="5235575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810" tIns="39905" rIns="79810" bIns="39905">
            <a:spAutoFit/>
          </a:bodyPr>
          <a:lstStyle>
            <a:lvl1pPr defTabSz="9588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defTabSz="9588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defTabSz="9588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defTabSz="9588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defTabSz="9588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200" b="1">
                <a:latin typeface="Times New Roman" pitchFamily="18" charset="0"/>
                <a:cs typeface="Times New Roman" pitchFamily="18" charset="0"/>
              </a:rPr>
              <a:t>Supporting Information 2.  </a:t>
            </a:r>
            <a:r>
              <a:rPr lang="en-US" altLang="ja-JP" sz="1200">
                <a:latin typeface="Times New Roman" pitchFamily="18" charset="0"/>
                <a:cs typeface="Times New Roman" pitchFamily="18" charset="0"/>
              </a:rPr>
              <a:t>Optical transmittance spectra of TiO</a:t>
            </a:r>
            <a:r>
              <a:rPr lang="en-US" altLang="ja-JP" sz="1200" baseline="-2500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ja-JP" sz="1200">
                <a:latin typeface="Times New Roman" pitchFamily="18" charset="0"/>
                <a:cs typeface="Times New Roman" pitchFamily="18" charset="0"/>
              </a:rPr>
              <a:t>-coated ITO (a), IO202(b), IO356(c), IO457 (d) and IO731 (e).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ext Box 10"/>
          <p:cNvSpPr txBox="1">
            <a:spLocks noChangeArrowheads="1"/>
          </p:cNvSpPr>
          <p:nvPr/>
        </p:nvSpPr>
        <p:spPr bwMode="auto">
          <a:xfrm>
            <a:off x="1163149" y="5062293"/>
            <a:ext cx="5235575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810" tIns="39905" rIns="79810" bIns="39905">
            <a:spAutoFit/>
          </a:bodyPr>
          <a:lstStyle>
            <a:lvl1pPr defTabSz="9588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1pPr>
            <a:lvl2pPr marL="742950" indent="-285750" defTabSz="9588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marL="1143000" indent="-228600" defTabSz="9588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marL="1600200" indent="-228600" defTabSz="9588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marL="2057400" indent="-228600" defTabSz="9588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25146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29718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34290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38862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200" b="1">
                <a:latin typeface="Times New Roman" pitchFamily="18" charset="0"/>
                <a:cs typeface="Times New Roman" pitchFamily="18" charset="0"/>
              </a:rPr>
              <a:t>Supporting Information 3.  </a:t>
            </a:r>
            <a:r>
              <a:rPr lang="en-US" altLang="ja-JP" sz="1200">
                <a:latin typeface="Times New Roman" pitchFamily="18" charset="0"/>
                <a:cs typeface="Times New Roman" pitchFamily="18" charset="0"/>
              </a:rPr>
              <a:t>Emission spectra of our Chlorine e6.</a:t>
            </a:r>
          </a:p>
        </p:txBody>
      </p:sp>
      <p:grpSp>
        <p:nvGrpSpPr>
          <p:cNvPr id="5" name="グループ化 7"/>
          <p:cNvGrpSpPr>
            <a:grpSpLocks/>
          </p:cNvGrpSpPr>
          <p:nvPr/>
        </p:nvGrpSpPr>
        <p:grpSpPr bwMode="auto">
          <a:xfrm>
            <a:off x="1633538" y="1928813"/>
            <a:ext cx="3976687" cy="2447925"/>
            <a:chOff x="827584" y="4221088"/>
            <a:chExt cx="3976764" cy="2447925"/>
          </a:xfrm>
        </p:grpSpPr>
        <p:pic>
          <p:nvPicPr>
            <p:cNvPr id="6" name="Picture 4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584" y="4221088"/>
              <a:ext cx="3667125" cy="24479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7866" y="4221088"/>
              <a:ext cx="1456482" cy="24479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3071</TotalTime>
  <Words>118</Words>
  <Application>Microsoft Office PowerPoint</Application>
  <PresentationFormat>画面に合わせる (4:3)</PresentationFormat>
  <Paragraphs>14</Paragraphs>
  <Slides>3</Slides>
  <Notes>1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4" baseType="lpstr">
      <vt:lpstr>Office ​​テーマ</vt:lpstr>
      <vt:lpstr>PowerPoint プレゼンテーション</vt:lpstr>
      <vt:lpstr>PowerPoint プレゼンテーション</vt:lpstr>
      <vt:lpstr>PowerPoint プレゼンテーション</vt:lpstr>
    </vt:vector>
  </TitlesOfParts>
  <Company>東京工業大学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sachi</dc:creator>
  <cp:lastModifiedBy>sachi</cp:lastModifiedBy>
  <cp:revision>151</cp:revision>
  <cp:lastPrinted>2012-06-25T10:28:02Z</cp:lastPrinted>
  <dcterms:created xsi:type="dcterms:W3CDTF">2012-04-14T22:26:36Z</dcterms:created>
  <dcterms:modified xsi:type="dcterms:W3CDTF">2013-02-05T05:59:01Z</dcterms:modified>
</cp:coreProperties>
</file>