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06" r:id="rId2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216" userDrawn="1">
          <p15:clr>
            <a:srgbClr val="A4A3A4"/>
          </p15:clr>
        </p15:guide>
        <p15:guide id="2" pos="2832" userDrawn="1">
          <p15:clr>
            <a:srgbClr val="A4A3A4"/>
          </p15:clr>
        </p15:guide>
        <p15:guide id="3" orient="horz" pos="2544" userDrawn="1">
          <p15:clr>
            <a:srgbClr val="A4A3A4"/>
          </p15:clr>
        </p15:guide>
        <p15:guide id="4" orient="horz" pos="1536" userDrawn="1">
          <p15:clr>
            <a:srgbClr val="A4A3A4"/>
          </p15:clr>
        </p15:guide>
        <p15:guide id="5" orient="horz" pos="528" userDrawn="1">
          <p15:clr>
            <a:srgbClr val="A4A3A4"/>
          </p15:clr>
        </p15:guide>
        <p15:guide id="7" pos="1584" userDrawn="1">
          <p15:clr>
            <a:srgbClr val="A4A3A4"/>
          </p15:clr>
        </p15:guide>
        <p15:guide id="8" pos="432" userDrawn="1">
          <p15:clr>
            <a:srgbClr val="A4A3A4"/>
          </p15:clr>
        </p15:guide>
        <p15:guide id="9" pos="23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28" autoAdjust="0"/>
    <p:restoredTop sz="85484" autoAdjust="0"/>
  </p:normalViewPr>
  <p:slideViewPr>
    <p:cSldViewPr showGuides="1">
      <p:cViewPr varScale="1">
        <p:scale>
          <a:sx n="63" d="100"/>
          <a:sy n="63" d="100"/>
        </p:scale>
        <p:origin x="1464" y="78"/>
      </p:cViewPr>
      <p:guideLst>
        <p:guide orient="horz" pos="3216"/>
        <p:guide pos="2832"/>
        <p:guide orient="horz" pos="2544"/>
        <p:guide orient="horz" pos="1536"/>
        <p:guide orient="horz" pos="528"/>
        <p:guide pos="1584"/>
        <p:guide pos="432"/>
        <p:guide pos="23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5A54747-2AA1-433F-B26B-47865FD611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51703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05079-53BD-4240-BC88-D49315D4FC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0205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F6F6CE-85B5-4C30-A7B3-7532D60B7F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85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BD46F-C2F6-46BA-9A19-29F58EC4A8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1523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9EF22-1019-428A-9947-B3F6822085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2063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1B053-7E1D-4B5A-B26F-37AC69E9CA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415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00B8C-9D09-4720-81F2-84FB504B7A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9990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C4318-3E75-4F03-A5FF-6F5DC661AD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1423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E21A-4886-4849-A310-B014F87E27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4329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83C54-1442-44AE-ADF7-32EACD0CC7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9202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9C00AA-4451-4CCE-B68C-4A907B646E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7033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B69E0-998D-4B3F-9899-4FF524FB27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2725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58283C9C-22FB-4506-A8A7-0F37CB5476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" name="Group 176"/>
          <p:cNvGrpSpPr/>
          <p:nvPr/>
        </p:nvGrpSpPr>
        <p:grpSpPr>
          <a:xfrm>
            <a:off x="2201795" y="1219200"/>
            <a:ext cx="3606868" cy="5619464"/>
            <a:chOff x="2201795" y="1219200"/>
            <a:chExt cx="3606868" cy="5619464"/>
          </a:xfrm>
        </p:grpSpPr>
        <p:sp>
          <p:nvSpPr>
            <p:cNvPr id="16" name="TextBox 22"/>
            <p:cNvSpPr txBox="1">
              <a:spLocks noChangeArrowheads="1"/>
            </p:cNvSpPr>
            <p:nvPr/>
          </p:nvSpPr>
          <p:spPr bwMode="auto">
            <a:xfrm rot="16200000">
              <a:off x="1726392" y="4727513"/>
              <a:ext cx="1426994" cy="30777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400" b="1" dirty="0" err="1">
                  <a:latin typeface="+mn-lt"/>
                </a:rPr>
                <a:t>n</a:t>
              </a:r>
              <a:r>
                <a:rPr lang="en-US" altLang="en-US" sz="1400" b="1" dirty="0" err="1" smtClean="0">
                  <a:latin typeface="+mn-lt"/>
                </a:rPr>
                <a:t>mol</a:t>
              </a:r>
              <a:r>
                <a:rPr lang="en-US" altLang="en-US" sz="1400" b="1" dirty="0" smtClean="0">
                  <a:latin typeface="+mn-lt"/>
                </a:rPr>
                <a:t>/g protein</a:t>
              </a:r>
              <a:endParaRPr lang="en-US" altLang="en-US" sz="1400" b="1" dirty="0">
                <a:latin typeface="+mn-lt"/>
              </a:endParaRPr>
            </a:p>
          </p:txBody>
        </p:sp>
        <p:sp>
          <p:nvSpPr>
            <p:cNvPr id="18" name="TextBox 39"/>
            <p:cNvSpPr txBox="1">
              <a:spLocks noChangeArrowheads="1"/>
            </p:cNvSpPr>
            <p:nvPr/>
          </p:nvSpPr>
          <p:spPr bwMode="auto">
            <a:xfrm>
              <a:off x="2262664" y="1219200"/>
              <a:ext cx="41549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1" dirty="0"/>
                <a:t>A</a:t>
              </a:r>
              <a:r>
                <a:rPr lang="en-US" altLang="en-US" sz="1800" b="1" dirty="0" smtClean="0"/>
                <a:t>.</a:t>
              </a:r>
              <a:endParaRPr lang="en-US" altLang="en-US" sz="1800" b="1" dirty="0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5046650" y="1703192"/>
              <a:ext cx="723914" cy="402348"/>
              <a:chOff x="2492881" y="429188"/>
              <a:chExt cx="723914" cy="402348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2495752" y="429188"/>
                <a:ext cx="721043" cy="215444"/>
                <a:chOff x="4061770" y="991450"/>
                <a:chExt cx="762032" cy="215444"/>
              </a:xfrm>
            </p:grpSpPr>
            <p:sp>
              <p:nvSpPr>
                <p:cNvPr id="8" name="Rectangle 7"/>
                <p:cNvSpPr>
                  <a:spLocks noChangeAspect="1"/>
                </p:cNvSpPr>
                <p:nvPr/>
              </p:nvSpPr>
              <p:spPr>
                <a:xfrm>
                  <a:off x="4061770" y="1023120"/>
                  <a:ext cx="144957" cy="13716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" name="TextBox 24"/>
                <p:cNvSpPr txBox="1">
                  <a:spLocks noChangeArrowheads="1"/>
                </p:cNvSpPr>
                <p:nvPr/>
              </p:nvSpPr>
              <p:spPr bwMode="auto">
                <a:xfrm>
                  <a:off x="4274903" y="991450"/>
                  <a:ext cx="548899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 dirty="0" smtClean="0"/>
                    <a:t>NADH</a:t>
                  </a:r>
                  <a:endParaRPr lang="en-US" altLang="en-US" sz="1400" b="1" dirty="0"/>
                </a:p>
              </p:txBody>
            </p:sp>
          </p:grpSp>
          <p:grpSp>
            <p:nvGrpSpPr>
              <p:cNvPr id="42" name="Group 41"/>
              <p:cNvGrpSpPr/>
              <p:nvPr/>
            </p:nvGrpSpPr>
            <p:grpSpPr>
              <a:xfrm>
                <a:off x="2492881" y="616092"/>
                <a:ext cx="591199" cy="215444"/>
                <a:chOff x="4061770" y="991450"/>
                <a:chExt cx="624807" cy="215444"/>
              </a:xfrm>
            </p:grpSpPr>
            <p:sp>
              <p:nvSpPr>
                <p:cNvPr id="43" name="Rectangle 42"/>
                <p:cNvSpPr>
                  <a:spLocks noChangeAspect="1"/>
                </p:cNvSpPr>
                <p:nvPr/>
              </p:nvSpPr>
              <p:spPr>
                <a:xfrm>
                  <a:off x="4061770" y="1023120"/>
                  <a:ext cx="144957" cy="137160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4" name="TextBox 24"/>
                <p:cNvSpPr txBox="1">
                  <a:spLocks noChangeArrowheads="1"/>
                </p:cNvSpPr>
                <p:nvPr/>
              </p:nvSpPr>
              <p:spPr bwMode="auto">
                <a:xfrm>
                  <a:off x="4274903" y="991450"/>
                  <a:ext cx="411674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 dirty="0" smtClean="0"/>
                    <a:t>NAD</a:t>
                  </a:r>
                  <a:endParaRPr lang="en-US" altLang="en-US" sz="1400" b="1" dirty="0"/>
                </a:p>
              </p:txBody>
            </p:sp>
          </p:grpSp>
        </p:grpSp>
        <p:cxnSp>
          <p:nvCxnSpPr>
            <p:cNvPr id="32" name="Straight Connector 31"/>
            <p:cNvCxnSpPr/>
            <p:nvPr/>
          </p:nvCxnSpPr>
          <p:spPr>
            <a:xfrm>
              <a:off x="4568418" y="6541950"/>
              <a:ext cx="109728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22"/>
            <p:cNvSpPr txBox="1">
              <a:spLocks noChangeArrowheads="1"/>
            </p:cNvSpPr>
            <p:nvPr/>
          </p:nvSpPr>
          <p:spPr bwMode="auto">
            <a:xfrm>
              <a:off x="4662806" y="6535098"/>
              <a:ext cx="912451" cy="303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300" b="1" dirty="0" smtClean="0"/>
                <a:t>PC + MB</a:t>
              </a:r>
              <a:endParaRPr lang="en-US" altLang="en-US" sz="1300" b="1" dirty="0"/>
            </a:p>
          </p:txBody>
        </p:sp>
        <p:sp>
          <p:nvSpPr>
            <p:cNvPr id="34" name="TextBox 22"/>
            <p:cNvSpPr txBox="1">
              <a:spLocks noChangeArrowheads="1"/>
            </p:cNvSpPr>
            <p:nvPr/>
          </p:nvSpPr>
          <p:spPr bwMode="auto">
            <a:xfrm>
              <a:off x="3149172" y="6293699"/>
              <a:ext cx="521417" cy="3710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ts val="13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300" b="1" dirty="0" smtClean="0"/>
                <a:t>Base-</a:t>
              </a:r>
            </a:p>
            <a:p>
              <a:pPr algn="ctr">
                <a:lnSpc>
                  <a:spcPts val="13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300" b="1" dirty="0" smtClean="0"/>
                <a:t>line</a:t>
              </a:r>
              <a:endParaRPr lang="en-US" altLang="en-US" sz="1300" b="1" dirty="0"/>
            </a:p>
          </p:txBody>
        </p:sp>
        <p:sp>
          <p:nvSpPr>
            <p:cNvPr id="35" name="TextBox 22"/>
            <p:cNvSpPr txBox="1">
              <a:spLocks noChangeArrowheads="1"/>
            </p:cNvSpPr>
            <p:nvPr/>
          </p:nvSpPr>
          <p:spPr bwMode="auto">
            <a:xfrm>
              <a:off x="3973254" y="6304020"/>
              <a:ext cx="264380" cy="2226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300" b="1" dirty="0" smtClean="0"/>
                <a:t>PC</a:t>
              </a:r>
              <a:endParaRPr lang="en-US" altLang="en-US" sz="1300" b="1" dirty="0"/>
            </a:p>
          </p:txBody>
        </p:sp>
        <p:sp>
          <p:nvSpPr>
            <p:cNvPr id="37" name="TextBox 22"/>
            <p:cNvSpPr txBox="1">
              <a:spLocks noChangeArrowheads="1"/>
            </p:cNvSpPr>
            <p:nvPr/>
          </p:nvSpPr>
          <p:spPr bwMode="auto">
            <a:xfrm>
              <a:off x="5127971" y="6308924"/>
              <a:ext cx="666645" cy="222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300" b="1" dirty="0" smtClean="0">
                  <a:sym typeface="Symbol" panose="05050102010706020507" pitchFamily="18" charset="2"/>
                </a:rPr>
                <a:t>18M</a:t>
              </a:r>
              <a:endParaRPr lang="en-US" altLang="en-US" sz="1300" b="1" dirty="0"/>
            </a:p>
          </p:txBody>
        </p:sp>
        <p:sp>
          <p:nvSpPr>
            <p:cNvPr id="38" name="TextBox 22"/>
            <p:cNvSpPr txBox="1">
              <a:spLocks noChangeArrowheads="1"/>
            </p:cNvSpPr>
            <p:nvPr/>
          </p:nvSpPr>
          <p:spPr bwMode="auto">
            <a:xfrm>
              <a:off x="4450012" y="6308923"/>
              <a:ext cx="642340" cy="222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300" b="1" dirty="0" smtClean="0"/>
                <a:t>6</a:t>
              </a:r>
              <a:r>
                <a:rPr lang="en-US" altLang="en-US" sz="1300" b="1" dirty="0" smtClean="0">
                  <a:sym typeface="Symbol" panose="05050102010706020507" pitchFamily="18" charset="2"/>
                </a:rPr>
                <a:t>M</a:t>
              </a:r>
              <a:endParaRPr lang="en-US" altLang="en-US" sz="1300" b="1" dirty="0"/>
            </a:p>
          </p:txBody>
        </p:sp>
        <p:sp>
          <p:nvSpPr>
            <p:cNvPr id="82" name="TextBox 39"/>
            <p:cNvSpPr txBox="1">
              <a:spLocks noChangeArrowheads="1"/>
            </p:cNvSpPr>
            <p:nvPr/>
          </p:nvSpPr>
          <p:spPr bwMode="auto">
            <a:xfrm>
              <a:off x="2201795" y="3651409"/>
              <a:ext cx="41549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1" dirty="0"/>
                <a:t>B</a:t>
              </a:r>
              <a:r>
                <a:rPr lang="en-US" altLang="en-US" sz="1800" b="1" dirty="0" smtClean="0"/>
                <a:t>.</a:t>
              </a:r>
              <a:endParaRPr lang="en-US" altLang="en-US" sz="1800" b="1" dirty="0"/>
            </a:p>
          </p:txBody>
        </p:sp>
        <p:grpSp>
          <p:nvGrpSpPr>
            <p:cNvPr id="139" name="Group 138"/>
            <p:cNvGrpSpPr/>
            <p:nvPr/>
          </p:nvGrpSpPr>
          <p:grpSpPr>
            <a:xfrm>
              <a:off x="2633023" y="1446372"/>
              <a:ext cx="3165475" cy="2381250"/>
              <a:chOff x="2973388" y="919163"/>
              <a:chExt cx="3165475" cy="2381250"/>
            </a:xfrm>
          </p:grpSpPr>
          <p:sp>
            <p:nvSpPr>
              <p:cNvPr id="107" name="Freeform 35"/>
              <p:cNvSpPr>
                <a:spLocks noEditPoints="1"/>
              </p:cNvSpPr>
              <p:nvPr/>
            </p:nvSpPr>
            <p:spPr bwMode="auto">
              <a:xfrm>
                <a:off x="3517901" y="2116138"/>
                <a:ext cx="2281238" cy="1063625"/>
              </a:xfrm>
              <a:custGeom>
                <a:avLst/>
                <a:gdLst>
                  <a:gd name="T0" fmla="*/ 0 w 1437"/>
                  <a:gd name="T1" fmla="*/ 661 h 670"/>
                  <a:gd name="T2" fmla="*/ 148 w 1437"/>
                  <a:gd name="T3" fmla="*/ 661 h 670"/>
                  <a:gd name="T4" fmla="*/ 148 w 1437"/>
                  <a:gd name="T5" fmla="*/ 670 h 670"/>
                  <a:gd name="T6" fmla="*/ 0 w 1437"/>
                  <a:gd name="T7" fmla="*/ 670 h 670"/>
                  <a:gd name="T8" fmla="*/ 0 w 1437"/>
                  <a:gd name="T9" fmla="*/ 661 h 670"/>
                  <a:gd name="T10" fmla="*/ 430 w 1437"/>
                  <a:gd name="T11" fmla="*/ 0 h 670"/>
                  <a:gd name="T12" fmla="*/ 578 w 1437"/>
                  <a:gd name="T13" fmla="*/ 0 h 670"/>
                  <a:gd name="T14" fmla="*/ 578 w 1437"/>
                  <a:gd name="T15" fmla="*/ 670 h 670"/>
                  <a:gd name="T16" fmla="*/ 430 w 1437"/>
                  <a:gd name="T17" fmla="*/ 670 h 670"/>
                  <a:gd name="T18" fmla="*/ 430 w 1437"/>
                  <a:gd name="T19" fmla="*/ 0 h 670"/>
                  <a:gd name="T20" fmla="*/ 859 w 1437"/>
                  <a:gd name="T21" fmla="*/ 154 h 670"/>
                  <a:gd name="T22" fmla="*/ 1007 w 1437"/>
                  <a:gd name="T23" fmla="*/ 154 h 670"/>
                  <a:gd name="T24" fmla="*/ 1007 w 1437"/>
                  <a:gd name="T25" fmla="*/ 670 h 670"/>
                  <a:gd name="T26" fmla="*/ 859 w 1437"/>
                  <a:gd name="T27" fmla="*/ 670 h 670"/>
                  <a:gd name="T28" fmla="*/ 859 w 1437"/>
                  <a:gd name="T29" fmla="*/ 154 h 670"/>
                  <a:gd name="T30" fmla="*/ 1289 w 1437"/>
                  <a:gd name="T31" fmla="*/ 546 h 670"/>
                  <a:gd name="T32" fmla="*/ 1437 w 1437"/>
                  <a:gd name="T33" fmla="*/ 546 h 670"/>
                  <a:gd name="T34" fmla="*/ 1437 w 1437"/>
                  <a:gd name="T35" fmla="*/ 670 h 670"/>
                  <a:gd name="T36" fmla="*/ 1289 w 1437"/>
                  <a:gd name="T37" fmla="*/ 670 h 670"/>
                  <a:gd name="T38" fmla="*/ 1289 w 1437"/>
                  <a:gd name="T39" fmla="*/ 546 h 6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437" h="670">
                    <a:moveTo>
                      <a:pt x="0" y="661"/>
                    </a:moveTo>
                    <a:lnTo>
                      <a:pt x="148" y="661"/>
                    </a:lnTo>
                    <a:lnTo>
                      <a:pt x="148" y="670"/>
                    </a:lnTo>
                    <a:lnTo>
                      <a:pt x="0" y="670"/>
                    </a:lnTo>
                    <a:lnTo>
                      <a:pt x="0" y="661"/>
                    </a:lnTo>
                    <a:close/>
                    <a:moveTo>
                      <a:pt x="430" y="0"/>
                    </a:moveTo>
                    <a:lnTo>
                      <a:pt x="578" y="0"/>
                    </a:lnTo>
                    <a:lnTo>
                      <a:pt x="578" y="670"/>
                    </a:lnTo>
                    <a:lnTo>
                      <a:pt x="430" y="670"/>
                    </a:lnTo>
                    <a:lnTo>
                      <a:pt x="430" y="0"/>
                    </a:lnTo>
                    <a:close/>
                    <a:moveTo>
                      <a:pt x="859" y="154"/>
                    </a:moveTo>
                    <a:lnTo>
                      <a:pt x="1007" y="154"/>
                    </a:lnTo>
                    <a:lnTo>
                      <a:pt x="1007" y="670"/>
                    </a:lnTo>
                    <a:lnTo>
                      <a:pt x="859" y="670"/>
                    </a:lnTo>
                    <a:lnTo>
                      <a:pt x="859" y="154"/>
                    </a:lnTo>
                    <a:close/>
                    <a:moveTo>
                      <a:pt x="1289" y="546"/>
                    </a:moveTo>
                    <a:lnTo>
                      <a:pt x="1437" y="546"/>
                    </a:lnTo>
                    <a:lnTo>
                      <a:pt x="1437" y="670"/>
                    </a:lnTo>
                    <a:lnTo>
                      <a:pt x="1289" y="670"/>
                    </a:lnTo>
                    <a:lnTo>
                      <a:pt x="1289" y="5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36"/>
              <p:cNvSpPr>
                <a:spLocks noEditPoints="1"/>
              </p:cNvSpPr>
              <p:nvPr/>
            </p:nvSpPr>
            <p:spPr bwMode="auto">
              <a:xfrm>
                <a:off x="3517901" y="2116138"/>
                <a:ext cx="2281238" cy="1063625"/>
              </a:xfrm>
              <a:custGeom>
                <a:avLst/>
                <a:gdLst>
                  <a:gd name="T0" fmla="*/ 0 w 1437"/>
                  <a:gd name="T1" fmla="*/ 661 h 670"/>
                  <a:gd name="T2" fmla="*/ 148 w 1437"/>
                  <a:gd name="T3" fmla="*/ 661 h 670"/>
                  <a:gd name="T4" fmla="*/ 148 w 1437"/>
                  <a:gd name="T5" fmla="*/ 670 h 670"/>
                  <a:gd name="T6" fmla="*/ 0 w 1437"/>
                  <a:gd name="T7" fmla="*/ 670 h 670"/>
                  <a:gd name="T8" fmla="*/ 0 w 1437"/>
                  <a:gd name="T9" fmla="*/ 661 h 670"/>
                  <a:gd name="T10" fmla="*/ 430 w 1437"/>
                  <a:gd name="T11" fmla="*/ 0 h 670"/>
                  <a:gd name="T12" fmla="*/ 578 w 1437"/>
                  <a:gd name="T13" fmla="*/ 0 h 670"/>
                  <a:gd name="T14" fmla="*/ 578 w 1437"/>
                  <a:gd name="T15" fmla="*/ 670 h 670"/>
                  <a:gd name="T16" fmla="*/ 430 w 1437"/>
                  <a:gd name="T17" fmla="*/ 670 h 670"/>
                  <a:gd name="T18" fmla="*/ 430 w 1437"/>
                  <a:gd name="T19" fmla="*/ 0 h 670"/>
                  <a:gd name="T20" fmla="*/ 859 w 1437"/>
                  <a:gd name="T21" fmla="*/ 154 h 670"/>
                  <a:gd name="T22" fmla="*/ 1007 w 1437"/>
                  <a:gd name="T23" fmla="*/ 154 h 670"/>
                  <a:gd name="T24" fmla="*/ 1007 w 1437"/>
                  <a:gd name="T25" fmla="*/ 670 h 670"/>
                  <a:gd name="T26" fmla="*/ 859 w 1437"/>
                  <a:gd name="T27" fmla="*/ 670 h 670"/>
                  <a:gd name="T28" fmla="*/ 859 w 1437"/>
                  <a:gd name="T29" fmla="*/ 154 h 670"/>
                  <a:gd name="T30" fmla="*/ 1289 w 1437"/>
                  <a:gd name="T31" fmla="*/ 546 h 670"/>
                  <a:gd name="T32" fmla="*/ 1437 w 1437"/>
                  <a:gd name="T33" fmla="*/ 546 h 670"/>
                  <a:gd name="T34" fmla="*/ 1437 w 1437"/>
                  <a:gd name="T35" fmla="*/ 670 h 670"/>
                  <a:gd name="T36" fmla="*/ 1289 w 1437"/>
                  <a:gd name="T37" fmla="*/ 670 h 670"/>
                  <a:gd name="T38" fmla="*/ 1289 w 1437"/>
                  <a:gd name="T39" fmla="*/ 546 h 6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437" h="670">
                    <a:moveTo>
                      <a:pt x="0" y="661"/>
                    </a:moveTo>
                    <a:lnTo>
                      <a:pt x="148" y="661"/>
                    </a:lnTo>
                    <a:lnTo>
                      <a:pt x="148" y="670"/>
                    </a:lnTo>
                    <a:lnTo>
                      <a:pt x="0" y="670"/>
                    </a:lnTo>
                    <a:lnTo>
                      <a:pt x="0" y="661"/>
                    </a:lnTo>
                    <a:close/>
                    <a:moveTo>
                      <a:pt x="430" y="0"/>
                    </a:moveTo>
                    <a:lnTo>
                      <a:pt x="578" y="0"/>
                    </a:lnTo>
                    <a:lnTo>
                      <a:pt x="578" y="670"/>
                    </a:lnTo>
                    <a:lnTo>
                      <a:pt x="430" y="670"/>
                    </a:lnTo>
                    <a:lnTo>
                      <a:pt x="430" y="0"/>
                    </a:lnTo>
                    <a:close/>
                    <a:moveTo>
                      <a:pt x="859" y="154"/>
                    </a:moveTo>
                    <a:lnTo>
                      <a:pt x="1007" y="154"/>
                    </a:lnTo>
                    <a:lnTo>
                      <a:pt x="1007" y="670"/>
                    </a:lnTo>
                    <a:lnTo>
                      <a:pt x="859" y="670"/>
                    </a:lnTo>
                    <a:lnTo>
                      <a:pt x="859" y="154"/>
                    </a:lnTo>
                    <a:close/>
                    <a:moveTo>
                      <a:pt x="1289" y="546"/>
                    </a:moveTo>
                    <a:lnTo>
                      <a:pt x="1437" y="546"/>
                    </a:lnTo>
                    <a:lnTo>
                      <a:pt x="1437" y="670"/>
                    </a:lnTo>
                    <a:lnTo>
                      <a:pt x="1289" y="670"/>
                    </a:lnTo>
                    <a:lnTo>
                      <a:pt x="1289" y="546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Freeform 37"/>
              <p:cNvSpPr>
                <a:spLocks noEditPoints="1"/>
              </p:cNvSpPr>
              <p:nvPr/>
            </p:nvSpPr>
            <p:spPr bwMode="auto">
              <a:xfrm>
                <a:off x="3752851" y="1262063"/>
                <a:ext cx="2281238" cy="1917700"/>
              </a:xfrm>
              <a:custGeom>
                <a:avLst/>
                <a:gdLst>
                  <a:gd name="T0" fmla="*/ 0 w 1437"/>
                  <a:gd name="T1" fmla="*/ 0 h 1208"/>
                  <a:gd name="T2" fmla="*/ 148 w 1437"/>
                  <a:gd name="T3" fmla="*/ 0 h 1208"/>
                  <a:gd name="T4" fmla="*/ 148 w 1437"/>
                  <a:gd name="T5" fmla="*/ 1208 h 1208"/>
                  <a:gd name="T6" fmla="*/ 0 w 1437"/>
                  <a:gd name="T7" fmla="*/ 1208 h 1208"/>
                  <a:gd name="T8" fmla="*/ 0 w 1437"/>
                  <a:gd name="T9" fmla="*/ 0 h 1208"/>
                  <a:gd name="T10" fmla="*/ 429 w 1437"/>
                  <a:gd name="T11" fmla="*/ 441 h 1208"/>
                  <a:gd name="T12" fmla="*/ 578 w 1437"/>
                  <a:gd name="T13" fmla="*/ 441 h 1208"/>
                  <a:gd name="T14" fmla="*/ 578 w 1437"/>
                  <a:gd name="T15" fmla="*/ 1208 h 1208"/>
                  <a:gd name="T16" fmla="*/ 429 w 1437"/>
                  <a:gd name="T17" fmla="*/ 1208 h 1208"/>
                  <a:gd name="T18" fmla="*/ 429 w 1437"/>
                  <a:gd name="T19" fmla="*/ 441 h 1208"/>
                  <a:gd name="T20" fmla="*/ 859 w 1437"/>
                  <a:gd name="T21" fmla="*/ 498 h 1208"/>
                  <a:gd name="T22" fmla="*/ 1008 w 1437"/>
                  <a:gd name="T23" fmla="*/ 498 h 1208"/>
                  <a:gd name="T24" fmla="*/ 1008 w 1437"/>
                  <a:gd name="T25" fmla="*/ 1208 h 1208"/>
                  <a:gd name="T26" fmla="*/ 859 w 1437"/>
                  <a:gd name="T27" fmla="*/ 1208 h 1208"/>
                  <a:gd name="T28" fmla="*/ 859 w 1437"/>
                  <a:gd name="T29" fmla="*/ 498 h 1208"/>
                  <a:gd name="T30" fmla="*/ 1288 w 1437"/>
                  <a:gd name="T31" fmla="*/ 309 h 1208"/>
                  <a:gd name="T32" fmla="*/ 1437 w 1437"/>
                  <a:gd name="T33" fmla="*/ 309 h 1208"/>
                  <a:gd name="T34" fmla="*/ 1437 w 1437"/>
                  <a:gd name="T35" fmla="*/ 1208 h 1208"/>
                  <a:gd name="T36" fmla="*/ 1288 w 1437"/>
                  <a:gd name="T37" fmla="*/ 1208 h 1208"/>
                  <a:gd name="T38" fmla="*/ 1288 w 1437"/>
                  <a:gd name="T39" fmla="*/ 309 h 1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437" h="1208">
                    <a:moveTo>
                      <a:pt x="0" y="0"/>
                    </a:moveTo>
                    <a:lnTo>
                      <a:pt x="148" y="0"/>
                    </a:lnTo>
                    <a:lnTo>
                      <a:pt x="148" y="1208"/>
                    </a:lnTo>
                    <a:lnTo>
                      <a:pt x="0" y="1208"/>
                    </a:lnTo>
                    <a:lnTo>
                      <a:pt x="0" y="0"/>
                    </a:lnTo>
                    <a:close/>
                    <a:moveTo>
                      <a:pt x="429" y="441"/>
                    </a:moveTo>
                    <a:lnTo>
                      <a:pt x="578" y="441"/>
                    </a:lnTo>
                    <a:lnTo>
                      <a:pt x="578" y="1208"/>
                    </a:lnTo>
                    <a:lnTo>
                      <a:pt x="429" y="1208"/>
                    </a:lnTo>
                    <a:lnTo>
                      <a:pt x="429" y="441"/>
                    </a:lnTo>
                    <a:close/>
                    <a:moveTo>
                      <a:pt x="859" y="498"/>
                    </a:moveTo>
                    <a:lnTo>
                      <a:pt x="1008" y="498"/>
                    </a:lnTo>
                    <a:lnTo>
                      <a:pt x="1008" y="1208"/>
                    </a:lnTo>
                    <a:lnTo>
                      <a:pt x="859" y="1208"/>
                    </a:lnTo>
                    <a:lnTo>
                      <a:pt x="859" y="498"/>
                    </a:lnTo>
                    <a:close/>
                    <a:moveTo>
                      <a:pt x="1288" y="309"/>
                    </a:moveTo>
                    <a:lnTo>
                      <a:pt x="1437" y="309"/>
                    </a:lnTo>
                    <a:lnTo>
                      <a:pt x="1437" y="1208"/>
                    </a:lnTo>
                    <a:lnTo>
                      <a:pt x="1288" y="1208"/>
                    </a:lnTo>
                    <a:lnTo>
                      <a:pt x="1288" y="30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Freeform 38"/>
              <p:cNvSpPr>
                <a:spLocks noEditPoints="1"/>
              </p:cNvSpPr>
              <p:nvPr/>
            </p:nvSpPr>
            <p:spPr bwMode="auto">
              <a:xfrm>
                <a:off x="3608388" y="3163888"/>
                <a:ext cx="53975" cy="3175"/>
              </a:xfrm>
              <a:custGeom>
                <a:avLst/>
                <a:gdLst>
                  <a:gd name="T0" fmla="*/ 17 w 34"/>
                  <a:gd name="T1" fmla="*/ 1 h 2"/>
                  <a:gd name="T2" fmla="*/ 17 w 34"/>
                  <a:gd name="T3" fmla="*/ 2 h 2"/>
                  <a:gd name="T4" fmla="*/ 17 w 34"/>
                  <a:gd name="T5" fmla="*/ 1 h 2"/>
                  <a:gd name="T6" fmla="*/ 17 w 34"/>
                  <a:gd name="T7" fmla="*/ 0 h 2"/>
                  <a:gd name="T8" fmla="*/ 0 w 34"/>
                  <a:gd name="T9" fmla="*/ 2 h 2"/>
                  <a:gd name="T10" fmla="*/ 34 w 34"/>
                  <a:gd name="T11" fmla="*/ 2 h 2"/>
                  <a:gd name="T12" fmla="*/ 0 w 34"/>
                  <a:gd name="T13" fmla="*/ 0 h 2"/>
                  <a:gd name="T14" fmla="*/ 34 w 34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4" h="2">
                    <a:moveTo>
                      <a:pt x="17" y="1"/>
                    </a:moveTo>
                    <a:lnTo>
                      <a:pt x="17" y="2"/>
                    </a:lnTo>
                    <a:moveTo>
                      <a:pt x="17" y="1"/>
                    </a:moveTo>
                    <a:lnTo>
                      <a:pt x="17" y="0"/>
                    </a:lnTo>
                    <a:moveTo>
                      <a:pt x="0" y="2"/>
                    </a:moveTo>
                    <a:lnTo>
                      <a:pt x="34" y="2"/>
                    </a:lnTo>
                    <a:moveTo>
                      <a:pt x="0" y="0"/>
                    </a:moveTo>
                    <a:lnTo>
                      <a:pt x="34" y="0"/>
                    </a:lnTo>
                  </a:path>
                </a:pathLst>
              </a:custGeom>
              <a:noFill/>
              <a:ln w="25400" cap="flat">
                <a:solidFill>
                  <a:srgbClr val="59595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39"/>
              <p:cNvSpPr>
                <a:spLocks noEditPoints="1"/>
              </p:cNvSpPr>
              <p:nvPr/>
            </p:nvSpPr>
            <p:spPr bwMode="auto">
              <a:xfrm>
                <a:off x="4289426" y="2114550"/>
                <a:ext cx="53975" cy="1588"/>
              </a:xfrm>
              <a:custGeom>
                <a:avLst/>
                <a:gdLst>
                  <a:gd name="T0" fmla="*/ 17 w 34"/>
                  <a:gd name="T1" fmla="*/ 1 h 1"/>
                  <a:gd name="T2" fmla="*/ 17 w 34"/>
                  <a:gd name="T3" fmla="*/ 1 h 1"/>
                  <a:gd name="T4" fmla="*/ 17 w 34"/>
                  <a:gd name="T5" fmla="*/ 1 h 1"/>
                  <a:gd name="T6" fmla="*/ 17 w 34"/>
                  <a:gd name="T7" fmla="*/ 0 h 1"/>
                  <a:gd name="T8" fmla="*/ 0 w 34"/>
                  <a:gd name="T9" fmla="*/ 1 h 1"/>
                  <a:gd name="T10" fmla="*/ 34 w 34"/>
                  <a:gd name="T11" fmla="*/ 1 h 1"/>
                  <a:gd name="T12" fmla="*/ 0 w 34"/>
                  <a:gd name="T13" fmla="*/ 0 h 1"/>
                  <a:gd name="T14" fmla="*/ 34 w 34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4" h="1">
                    <a:moveTo>
                      <a:pt x="17" y="1"/>
                    </a:moveTo>
                    <a:lnTo>
                      <a:pt x="17" y="1"/>
                    </a:lnTo>
                    <a:moveTo>
                      <a:pt x="17" y="1"/>
                    </a:moveTo>
                    <a:lnTo>
                      <a:pt x="17" y="0"/>
                    </a:lnTo>
                    <a:moveTo>
                      <a:pt x="0" y="1"/>
                    </a:moveTo>
                    <a:lnTo>
                      <a:pt x="34" y="1"/>
                    </a:lnTo>
                    <a:moveTo>
                      <a:pt x="0" y="0"/>
                    </a:moveTo>
                    <a:lnTo>
                      <a:pt x="34" y="0"/>
                    </a:lnTo>
                  </a:path>
                </a:pathLst>
              </a:custGeom>
              <a:noFill/>
              <a:ln w="25400" cap="flat">
                <a:solidFill>
                  <a:srgbClr val="59595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Freeform 40"/>
              <p:cNvSpPr>
                <a:spLocks noEditPoints="1"/>
              </p:cNvSpPr>
              <p:nvPr/>
            </p:nvSpPr>
            <p:spPr bwMode="auto">
              <a:xfrm>
                <a:off x="4973638" y="2359025"/>
                <a:ext cx="52388" cy="1588"/>
              </a:xfrm>
              <a:custGeom>
                <a:avLst/>
                <a:gdLst>
                  <a:gd name="T0" fmla="*/ 16 w 33"/>
                  <a:gd name="T1" fmla="*/ 1 h 1"/>
                  <a:gd name="T2" fmla="*/ 16 w 33"/>
                  <a:gd name="T3" fmla="*/ 1 h 1"/>
                  <a:gd name="T4" fmla="*/ 16 w 33"/>
                  <a:gd name="T5" fmla="*/ 1 h 1"/>
                  <a:gd name="T6" fmla="*/ 16 w 33"/>
                  <a:gd name="T7" fmla="*/ 0 h 1"/>
                  <a:gd name="T8" fmla="*/ 0 w 33"/>
                  <a:gd name="T9" fmla="*/ 1 h 1"/>
                  <a:gd name="T10" fmla="*/ 33 w 33"/>
                  <a:gd name="T11" fmla="*/ 1 h 1"/>
                  <a:gd name="T12" fmla="*/ 0 w 33"/>
                  <a:gd name="T13" fmla="*/ 0 h 1"/>
                  <a:gd name="T14" fmla="*/ 33 w 33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1">
                    <a:moveTo>
                      <a:pt x="16" y="1"/>
                    </a:moveTo>
                    <a:lnTo>
                      <a:pt x="16" y="1"/>
                    </a:lnTo>
                    <a:moveTo>
                      <a:pt x="16" y="1"/>
                    </a:moveTo>
                    <a:lnTo>
                      <a:pt x="16" y="0"/>
                    </a:lnTo>
                    <a:moveTo>
                      <a:pt x="0" y="1"/>
                    </a:moveTo>
                    <a:lnTo>
                      <a:pt x="33" y="1"/>
                    </a:lnTo>
                    <a:moveTo>
                      <a:pt x="0" y="0"/>
                    </a:moveTo>
                    <a:lnTo>
                      <a:pt x="33" y="0"/>
                    </a:lnTo>
                  </a:path>
                </a:pathLst>
              </a:custGeom>
              <a:noFill/>
              <a:ln w="25400" cap="flat">
                <a:solidFill>
                  <a:srgbClr val="59595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Freeform 41"/>
              <p:cNvSpPr>
                <a:spLocks noEditPoints="1"/>
              </p:cNvSpPr>
              <p:nvPr/>
            </p:nvSpPr>
            <p:spPr bwMode="auto">
              <a:xfrm>
                <a:off x="5654676" y="2982913"/>
                <a:ext cx="52388" cy="1588"/>
              </a:xfrm>
              <a:custGeom>
                <a:avLst/>
                <a:gdLst>
                  <a:gd name="T0" fmla="*/ 16 w 33"/>
                  <a:gd name="T1" fmla="*/ 0 h 1"/>
                  <a:gd name="T2" fmla="*/ 16 w 33"/>
                  <a:gd name="T3" fmla="*/ 1 h 1"/>
                  <a:gd name="T4" fmla="*/ 16 w 33"/>
                  <a:gd name="T5" fmla="*/ 0 h 1"/>
                  <a:gd name="T6" fmla="*/ 16 w 33"/>
                  <a:gd name="T7" fmla="*/ 0 h 1"/>
                  <a:gd name="T8" fmla="*/ 0 w 33"/>
                  <a:gd name="T9" fmla="*/ 1 h 1"/>
                  <a:gd name="T10" fmla="*/ 33 w 33"/>
                  <a:gd name="T11" fmla="*/ 1 h 1"/>
                  <a:gd name="T12" fmla="*/ 0 w 33"/>
                  <a:gd name="T13" fmla="*/ 0 h 1"/>
                  <a:gd name="T14" fmla="*/ 33 w 33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1">
                    <a:moveTo>
                      <a:pt x="16" y="0"/>
                    </a:moveTo>
                    <a:lnTo>
                      <a:pt x="16" y="1"/>
                    </a:lnTo>
                    <a:moveTo>
                      <a:pt x="16" y="0"/>
                    </a:moveTo>
                    <a:lnTo>
                      <a:pt x="16" y="0"/>
                    </a:lnTo>
                    <a:moveTo>
                      <a:pt x="0" y="1"/>
                    </a:moveTo>
                    <a:lnTo>
                      <a:pt x="33" y="1"/>
                    </a:lnTo>
                    <a:moveTo>
                      <a:pt x="0" y="0"/>
                    </a:moveTo>
                    <a:lnTo>
                      <a:pt x="33" y="0"/>
                    </a:lnTo>
                  </a:path>
                </a:pathLst>
              </a:custGeom>
              <a:noFill/>
              <a:ln w="25400" cap="flat">
                <a:solidFill>
                  <a:srgbClr val="59595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Freeform 42"/>
              <p:cNvSpPr>
                <a:spLocks noEditPoints="1"/>
              </p:cNvSpPr>
              <p:nvPr/>
            </p:nvSpPr>
            <p:spPr bwMode="auto">
              <a:xfrm>
                <a:off x="3844926" y="1262063"/>
                <a:ext cx="52388" cy="1588"/>
              </a:xfrm>
              <a:custGeom>
                <a:avLst/>
                <a:gdLst>
                  <a:gd name="T0" fmla="*/ 16 w 33"/>
                  <a:gd name="T1" fmla="*/ 1 h 1"/>
                  <a:gd name="T2" fmla="*/ 16 w 33"/>
                  <a:gd name="T3" fmla="*/ 0 h 1"/>
                  <a:gd name="T4" fmla="*/ 0 w 33"/>
                  <a:gd name="T5" fmla="*/ 0 h 1"/>
                  <a:gd name="T6" fmla="*/ 33 w 33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">
                    <a:moveTo>
                      <a:pt x="16" y="1"/>
                    </a:moveTo>
                    <a:lnTo>
                      <a:pt x="16" y="0"/>
                    </a:lnTo>
                    <a:moveTo>
                      <a:pt x="0" y="0"/>
                    </a:moveTo>
                    <a:lnTo>
                      <a:pt x="33" y="0"/>
                    </a:lnTo>
                  </a:path>
                </a:pathLst>
              </a:custGeom>
              <a:noFill/>
              <a:ln w="25400" cap="flat">
                <a:solidFill>
                  <a:srgbClr val="59595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Freeform 43"/>
              <p:cNvSpPr>
                <a:spLocks noEditPoints="1"/>
              </p:cNvSpPr>
              <p:nvPr/>
            </p:nvSpPr>
            <p:spPr bwMode="auto">
              <a:xfrm>
                <a:off x="4525963" y="1960563"/>
                <a:ext cx="52388" cy="1588"/>
              </a:xfrm>
              <a:custGeom>
                <a:avLst/>
                <a:gdLst>
                  <a:gd name="T0" fmla="*/ 16 w 33"/>
                  <a:gd name="T1" fmla="*/ 1 h 1"/>
                  <a:gd name="T2" fmla="*/ 16 w 33"/>
                  <a:gd name="T3" fmla="*/ 0 h 1"/>
                  <a:gd name="T4" fmla="*/ 0 w 33"/>
                  <a:gd name="T5" fmla="*/ 0 h 1"/>
                  <a:gd name="T6" fmla="*/ 33 w 33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">
                    <a:moveTo>
                      <a:pt x="16" y="1"/>
                    </a:moveTo>
                    <a:lnTo>
                      <a:pt x="16" y="0"/>
                    </a:lnTo>
                    <a:moveTo>
                      <a:pt x="0" y="0"/>
                    </a:moveTo>
                    <a:lnTo>
                      <a:pt x="33" y="0"/>
                    </a:lnTo>
                  </a:path>
                </a:pathLst>
              </a:custGeom>
              <a:noFill/>
              <a:ln w="25400" cap="flat">
                <a:solidFill>
                  <a:srgbClr val="59595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44"/>
              <p:cNvSpPr>
                <a:spLocks noEditPoints="1"/>
              </p:cNvSpPr>
              <p:nvPr/>
            </p:nvSpPr>
            <p:spPr bwMode="auto">
              <a:xfrm>
                <a:off x="5208588" y="2049463"/>
                <a:ext cx="52388" cy="1588"/>
              </a:xfrm>
              <a:custGeom>
                <a:avLst/>
                <a:gdLst>
                  <a:gd name="T0" fmla="*/ 16 w 33"/>
                  <a:gd name="T1" fmla="*/ 1 h 1"/>
                  <a:gd name="T2" fmla="*/ 16 w 33"/>
                  <a:gd name="T3" fmla="*/ 0 h 1"/>
                  <a:gd name="T4" fmla="*/ 0 w 33"/>
                  <a:gd name="T5" fmla="*/ 0 h 1"/>
                  <a:gd name="T6" fmla="*/ 33 w 33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">
                    <a:moveTo>
                      <a:pt x="16" y="1"/>
                    </a:moveTo>
                    <a:lnTo>
                      <a:pt x="16" y="0"/>
                    </a:lnTo>
                    <a:moveTo>
                      <a:pt x="0" y="0"/>
                    </a:moveTo>
                    <a:lnTo>
                      <a:pt x="33" y="0"/>
                    </a:lnTo>
                  </a:path>
                </a:pathLst>
              </a:custGeom>
              <a:noFill/>
              <a:ln w="25400" cap="flat">
                <a:solidFill>
                  <a:srgbClr val="59595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Freeform 45"/>
              <p:cNvSpPr>
                <a:spLocks noEditPoints="1"/>
              </p:cNvSpPr>
              <p:nvPr/>
            </p:nvSpPr>
            <p:spPr bwMode="auto">
              <a:xfrm>
                <a:off x="5889626" y="1751013"/>
                <a:ext cx="52388" cy="1588"/>
              </a:xfrm>
              <a:custGeom>
                <a:avLst/>
                <a:gdLst>
                  <a:gd name="T0" fmla="*/ 16 w 33"/>
                  <a:gd name="T1" fmla="*/ 1 h 1"/>
                  <a:gd name="T2" fmla="*/ 16 w 33"/>
                  <a:gd name="T3" fmla="*/ 0 h 1"/>
                  <a:gd name="T4" fmla="*/ 0 w 33"/>
                  <a:gd name="T5" fmla="*/ 0 h 1"/>
                  <a:gd name="T6" fmla="*/ 33 w 33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">
                    <a:moveTo>
                      <a:pt x="16" y="1"/>
                    </a:moveTo>
                    <a:lnTo>
                      <a:pt x="16" y="0"/>
                    </a:lnTo>
                    <a:moveTo>
                      <a:pt x="0" y="0"/>
                    </a:moveTo>
                    <a:lnTo>
                      <a:pt x="33" y="0"/>
                    </a:lnTo>
                  </a:path>
                </a:pathLst>
              </a:custGeom>
              <a:noFill/>
              <a:ln w="25400" cap="flat">
                <a:solidFill>
                  <a:srgbClr val="59595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Line 46"/>
              <p:cNvSpPr>
                <a:spLocks noChangeShapeType="1"/>
              </p:cNvSpPr>
              <p:nvPr/>
            </p:nvSpPr>
            <p:spPr bwMode="auto">
              <a:xfrm flipV="1">
                <a:off x="3411538" y="1011238"/>
                <a:ext cx="0" cy="216852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Freeform 47"/>
              <p:cNvSpPr>
                <a:spLocks noEditPoints="1"/>
              </p:cNvSpPr>
              <p:nvPr/>
            </p:nvSpPr>
            <p:spPr bwMode="auto">
              <a:xfrm>
                <a:off x="3368676" y="1011238"/>
                <a:ext cx="42863" cy="2168525"/>
              </a:xfrm>
              <a:custGeom>
                <a:avLst/>
                <a:gdLst>
                  <a:gd name="T0" fmla="*/ 0 w 27"/>
                  <a:gd name="T1" fmla="*/ 1366 h 1366"/>
                  <a:gd name="T2" fmla="*/ 27 w 27"/>
                  <a:gd name="T3" fmla="*/ 1366 h 1366"/>
                  <a:gd name="T4" fmla="*/ 0 w 27"/>
                  <a:gd name="T5" fmla="*/ 1242 h 1366"/>
                  <a:gd name="T6" fmla="*/ 27 w 27"/>
                  <a:gd name="T7" fmla="*/ 1242 h 1366"/>
                  <a:gd name="T8" fmla="*/ 0 w 27"/>
                  <a:gd name="T9" fmla="*/ 1117 h 1366"/>
                  <a:gd name="T10" fmla="*/ 27 w 27"/>
                  <a:gd name="T11" fmla="*/ 1117 h 1366"/>
                  <a:gd name="T12" fmla="*/ 0 w 27"/>
                  <a:gd name="T13" fmla="*/ 993 h 1366"/>
                  <a:gd name="T14" fmla="*/ 27 w 27"/>
                  <a:gd name="T15" fmla="*/ 993 h 1366"/>
                  <a:gd name="T16" fmla="*/ 0 w 27"/>
                  <a:gd name="T17" fmla="*/ 869 h 1366"/>
                  <a:gd name="T18" fmla="*/ 27 w 27"/>
                  <a:gd name="T19" fmla="*/ 869 h 1366"/>
                  <a:gd name="T20" fmla="*/ 0 w 27"/>
                  <a:gd name="T21" fmla="*/ 744 h 1366"/>
                  <a:gd name="T22" fmla="*/ 27 w 27"/>
                  <a:gd name="T23" fmla="*/ 744 h 1366"/>
                  <a:gd name="T24" fmla="*/ 0 w 27"/>
                  <a:gd name="T25" fmla="*/ 621 h 1366"/>
                  <a:gd name="T26" fmla="*/ 27 w 27"/>
                  <a:gd name="T27" fmla="*/ 621 h 1366"/>
                  <a:gd name="T28" fmla="*/ 0 w 27"/>
                  <a:gd name="T29" fmla="*/ 496 h 1366"/>
                  <a:gd name="T30" fmla="*/ 27 w 27"/>
                  <a:gd name="T31" fmla="*/ 496 h 1366"/>
                  <a:gd name="T32" fmla="*/ 0 w 27"/>
                  <a:gd name="T33" fmla="*/ 372 h 1366"/>
                  <a:gd name="T34" fmla="*/ 27 w 27"/>
                  <a:gd name="T35" fmla="*/ 372 h 1366"/>
                  <a:gd name="T36" fmla="*/ 0 w 27"/>
                  <a:gd name="T37" fmla="*/ 248 h 1366"/>
                  <a:gd name="T38" fmla="*/ 27 w 27"/>
                  <a:gd name="T39" fmla="*/ 248 h 1366"/>
                  <a:gd name="T40" fmla="*/ 0 w 27"/>
                  <a:gd name="T41" fmla="*/ 123 h 1366"/>
                  <a:gd name="T42" fmla="*/ 27 w 27"/>
                  <a:gd name="T43" fmla="*/ 123 h 1366"/>
                  <a:gd name="T44" fmla="*/ 0 w 27"/>
                  <a:gd name="T45" fmla="*/ 0 h 1366"/>
                  <a:gd name="T46" fmla="*/ 27 w 27"/>
                  <a:gd name="T47" fmla="*/ 0 h 1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" h="1366">
                    <a:moveTo>
                      <a:pt x="0" y="1366"/>
                    </a:moveTo>
                    <a:lnTo>
                      <a:pt x="27" y="1366"/>
                    </a:lnTo>
                    <a:moveTo>
                      <a:pt x="0" y="1242"/>
                    </a:moveTo>
                    <a:lnTo>
                      <a:pt x="27" y="1242"/>
                    </a:lnTo>
                    <a:moveTo>
                      <a:pt x="0" y="1117"/>
                    </a:moveTo>
                    <a:lnTo>
                      <a:pt x="27" y="1117"/>
                    </a:lnTo>
                    <a:moveTo>
                      <a:pt x="0" y="993"/>
                    </a:moveTo>
                    <a:lnTo>
                      <a:pt x="27" y="993"/>
                    </a:lnTo>
                    <a:moveTo>
                      <a:pt x="0" y="869"/>
                    </a:moveTo>
                    <a:lnTo>
                      <a:pt x="27" y="869"/>
                    </a:lnTo>
                    <a:moveTo>
                      <a:pt x="0" y="744"/>
                    </a:moveTo>
                    <a:lnTo>
                      <a:pt x="27" y="744"/>
                    </a:lnTo>
                    <a:moveTo>
                      <a:pt x="0" y="621"/>
                    </a:moveTo>
                    <a:lnTo>
                      <a:pt x="27" y="621"/>
                    </a:lnTo>
                    <a:moveTo>
                      <a:pt x="0" y="496"/>
                    </a:moveTo>
                    <a:lnTo>
                      <a:pt x="27" y="496"/>
                    </a:lnTo>
                    <a:moveTo>
                      <a:pt x="0" y="372"/>
                    </a:moveTo>
                    <a:lnTo>
                      <a:pt x="27" y="372"/>
                    </a:lnTo>
                    <a:moveTo>
                      <a:pt x="0" y="248"/>
                    </a:moveTo>
                    <a:lnTo>
                      <a:pt x="27" y="248"/>
                    </a:lnTo>
                    <a:moveTo>
                      <a:pt x="0" y="123"/>
                    </a:moveTo>
                    <a:lnTo>
                      <a:pt x="27" y="123"/>
                    </a:lnTo>
                    <a:moveTo>
                      <a:pt x="0" y="0"/>
                    </a:moveTo>
                    <a:lnTo>
                      <a:pt x="27" y="0"/>
                    </a:ln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Line 48"/>
              <p:cNvSpPr>
                <a:spLocks noChangeShapeType="1"/>
              </p:cNvSpPr>
              <p:nvPr/>
            </p:nvSpPr>
            <p:spPr bwMode="auto">
              <a:xfrm>
                <a:off x="3411538" y="3179763"/>
                <a:ext cx="2727325" cy="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Rectangle 49"/>
              <p:cNvSpPr>
                <a:spLocks noChangeArrowheads="1"/>
              </p:cNvSpPr>
              <p:nvPr/>
            </p:nvSpPr>
            <p:spPr bwMode="auto">
              <a:xfrm>
                <a:off x="3211513" y="3087688"/>
                <a:ext cx="147638" cy="212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" name="Rectangle 50"/>
              <p:cNvSpPr>
                <a:spLocks noChangeArrowheads="1"/>
              </p:cNvSpPr>
              <p:nvPr/>
            </p:nvSpPr>
            <p:spPr bwMode="auto">
              <a:xfrm>
                <a:off x="3052763" y="2890838"/>
                <a:ext cx="306388" cy="211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" name="Rectangle 51"/>
              <p:cNvSpPr>
                <a:spLocks noChangeArrowheads="1"/>
              </p:cNvSpPr>
              <p:nvPr/>
            </p:nvSpPr>
            <p:spPr bwMode="auto">
              <a:xfrm>
                <a:off x="3052763" y="2693988"/>
                <a:ext cx="306388" cy="211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" name="Rectangle 52"/>
              <p:cNvSpPr>
                <a:spLocks noChangeArrowheads="1"/>
              </p:cNvSpPr>
              <p:nvPr/>
            </p:nvSpPr>
            <p:spPr bwMode="auto">
              <a:xfrm>
                <a:off x="3052763" y="2497138"/>
                <a:ext cx="306388" cy="211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" name="Rectangle 53"/>
              <p:cNvSpPr>
                <a:spLocks noChangeArrowheads="1"/>
              </p:cNvSpPr>
              <p:nvPr/>
            </p:nvSpPr>
            <p:spPr bwMode="auto">
              <a:xfrm>
                <a:off x="3052763" y="2297113"/>
                <a:ext cx="306388" cy="212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6" name="Rectangle 54"/>
              <p:cNvSpPr>
                <a:spLocks noChangeArrowheads="1"/>
              </p:cNvSpPr>
              <p:nvPr/>
            </p:nvSpPr>
            <p:spPr bwMode="auto">
              <a:xfrm>
                <a:off x="2973388" y="2101850"/>
                <a:ext cx="385763" cy="211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7" name="Rectangle 55"/>
              <p:cNvSpPr>
                <a:spLocks noChangeArrowheads="1"/>
              </p:cNvSpPr>
              <p:nvPr/>
            </p:nvSpPr>
            <p:spPr bwMode="auto">
              <a:xfrm>
                <a:off x="2973388" y="1905000"/>
                <a:ext cx="385763" cy="211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1200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8" name="Rectangle 56"/>
              <p:cNvSpPr>
                <a:spLocks noChangeArrowheads="1"/>
              </p:cNvSpPr>
              <p:nvPr/>
            </p:nvSpPr>
            <p:spPr bwMode="auto">
              <a:xfrm>
                <a:off x="2973388" y="1708150"/>
                <a:ext cx="385763" cy="211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1400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" name="Rectangle 57"/>
              <p:cNvSpPr>
                <a:spLocks noChangeArrowheads="1"/>
              </p:cNvSpPr>
              <p:nvPr/>
            </p:nvSpPr>
            <p:spPr bwMode="auto">
              <a:xfrm>
                <a:off x="2973388" y="1508125"/>
                <a:ext cx="385763" cy="212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1600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0" name="Rectangle 58"/>
              <p:cNvSpPr>
                <a:spLocks noChangeArrowheads="1"/>
              </p:cNvSpPr>
              <p:nvPr/>
            </p:nvSpPr>
            <p:spPr bwMode="auto">
              <a:xfrm>
                <a:off x="2973388" y="1312863"/>
                <a:ext cx="385763" cy="212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1800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1" name="Rectangle 59"/>
              <p:cNvSpPr>
                <a:spLocks noChangeArrowheads="1"/>
              </p:cNvSpPr>
              <p:nvPr/>
            </p:nvSpPr>
            <p:spPr bwMode="auto">
              <a:xfrm>
                <a:off x="2973388" y="1116013"/>
                <a:ext cx="385763" cy="211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2000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2" name="Rectangle 60"/>
              <p:cNvSpPr>
                <a:spLocks noChangeArrowheads="1"/>
              </p:cNvSpPr>
              <p:nvPr/>
            </p:nvSpPr>
            <p:spPr bwMode="auto">
              <a:xfrm>
                <a:off x="2973388" y="919163"/>
                <a:ext cx="385763" cy="211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2200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38" name="TextBox 39"/>
            <p:cNvSpPr txBox="1">
              <a:spLocks noChangeArrowheads="1"/>
            </p:cNvSpPr>
            <p:nvPr/>
          </p:nvSpPr>
          <p:spPr bwMode="auto">
            <a:xfrm>
              <a:off x="4203585" y="1396743"/>
              <a:ext cx="54373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800" b="1" dirty="0" smtClean="0"/>
                <a:t>WT</a:t>
              </a:r>
              <a:endParaRPr lang="en-US" altLang="en-US" sz="1800" b="1" dirty="0"/>
            </a:p>
          </p:txBody>
        </p:sp>
        <p:sp>
          <p:nvSpPr>
            <p:cNvPr id="140" name="TextBox 22"/>
            <p:cNvSpPr txBox="1">
              <a:spLocks noChangeArrowheads="1"/>
            </p:cNvSpPr>
            <p:nvPr/>
          </p:nvSpPr>
          <p:spPr bwMode="auto">
            <a:xfrm rot="16200000">
              <a:off x="1723414" y="2477468"/>
              <a:ext cx="1426994" cy="30777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400" b="1" dirty="0" err="1">
                  <a:latin typeface="+mn-lt"/>
                </a:rPr>
                <a:t>n</a:t>
              </a:r>
              <a:r>
                <a:rPr lang="en-US" altLang="en-US" sz="1400" b="1" dirty="0" err="1" smtClean="0">
                  <a:latin typeface="+mn-lt"/>
                </a:rPr>
                <a:t>mol</a:t>
              </a:r>
              <a:r>
                <a:rPr lang="en-US" altLang="en-US" sz="1400" b="1" dirty="0" smtClean="0">
                  <a:latin typeface="+mn-lt"/>
                </a:rPr>
                <a:t>/g protein</a:t>
              </a:r>
              <a:endParaRPr lang="en-US" altLang="en-US" sz="1400" b="1" dirty="0">
                <a:latin typeface="+mn-lt"/>
              </a:endParaRPr>
            </a:p>
          </p:txBody>
        </p:sp>
        <p:grpSp>
          <p:nvGrpSpPr>
            <p:cNvPr id="175" name="Group 174"/>
            <p:cNvGrpSpPr/>
            <p:nvPr/>
          </p:nvGrpSpPr>
          <p:grpSpPr>
            <a:xfrm>
              <a:off x="2619375" y="3832641"/>
              <a:ext cx="3189288" cy="2527300"/>
              <a:chOff x="4506912" y="3678810"/>
              <a:chExt cx="3189288" cy="2527300"/>
            </a:xfrm>
          </p:grpSpPr>
          <p:sp>
            <p:nvSpPr>
              <p:cNvPr id="143" name="Freeform 69"/>
              <p:cNvSpPr>
                <a:spLocks noEditPoints="1"/>
              </p:cNvSpPr>
              <p:nvPr/>
            </p:nvSpPr>
            <p:spPr bwMode="auto">
              <a:xfrm>
                <a:off x="5065712" y="4817047"/>
                <a:ext cx="2289175" cy="1270000"/>
              </a:xfrm>
              <a:custGeom>
                <a:avLst/>
                <a:gdLst>
                  <a:gd name="T0" fmla="*/ 0 w 1442"/>
                  <a:gd name="T1" fmla="*/ 794 h 800"/>
                  <a:gd name="T2" fmla="*/ 148 w 1442"/>
                  <a:gd name="T3" fmla="*/ 794 h 800"/>
                  <a:gd name="T4" fmla="*/ 148 w 1442"/>
                  <a:gd name="T5" fmla="*/ 800 h 800"/>
                  <a:gd name="T6" fmla="*/ 0 w 1442"/>
                  <a:gd name="T7" fmla="*/ 800 h 800"/>
                  <a:gd name="T8" fmla="*/ 0 w 1442"/>
                  <a:gd name="T9" fmla="*/ 794 h 800"/>
                  <a:gd name="T10" fmla="*/ 431 w 1442"/>
                  <a:gd name="T11" fmla="*/ 0 h 800"/>
                  <a:gd name="T12" fmla="*/ 580 w 1442"/>
                  <a:gd name="T13" fmla="*/ 0 h 800"/>
                  <a:gd name="T14" fmla="*/ 580 w 1442"/>
                  <a:gd name="T15" fmla="*/ 800 h 800"/>
                  <a:gd name="T16" fmla="*/ 431 w 1442"/>
                  <a:gd name="T17" fmla="*/ 800 h 800"/>
                  <a:gd name="T18" fmla="*/ 431 w 1442"/>
                  <a:gd name="T19" fmla="*/ 0 h 800"/>
                  <a:gd name="T20" fmla="*/ 862 w 1442"/>
                  <a:gd name="T21" fmla="*/ 164 h 800"/>
                  <a:gd name="T22" fmla="*/ 1010 w 1442"/>
                  <a:gd name="T23" fmla="*/ 164 h 800"/>
                  <a:gd name="T24" fmla="*/ 1010 w 1442"/>
                  <a:gd name="T25" fmla="*/ 800 h 800"/>
                  <a:gd name="T26" fmla="*/ 862 w 1442"/>
                  <a:gd name="T27" fmla="*/ 800 h 800"/>
                  <a:gd name="T28" fmla="*/ 862 w 1442"/>
                  <a:gd name="T29" fmla="*/ 164 h 800"/>
                  <a:gd name="T30" fmla="*/ 1293 w 1442"/>
                  <a:gd name="T31" fmla="*/ 637 h 800"/>
                  <a:gd name="T32" fmla="*/ 1442 w 1442"/>
                  <a:gd name="T33" fmla="*/ 637 h 800"/>
                  <a:gd name="T34" fmla="*/ 1442 w 1442"/>
                  <a:gd name="T35" fmla="*/ 800 h 800"/>
                  <a:gd name="T36" fmla="*/ 1293 w 1442"/>
                  <a:gd name="T37" fmla="*/ 800 h 800"/>
                  <a:gd name="T38" fmla="*/ 1293 w 1442"/>
                  <a:gd name="T39" fmla="*/ 637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442" h="800">
                    <a:moveTo>
                      <a:pt x="0" y="794"/>
                    </a:moveTo>
                    <a:lnTo>
                      <a:pt x="148" y="794"/>
                    </a:lnTo>
                    <a:lnTo>
                      <a:pt x="148" y="800"/>
                    </a:lnTo>
                    <a:lnTo>
                      <a:pt x="0" y="800"/>
                    </a:lnTo>
                    <a:lnTo>
                      <a:pt x="0" y="794"/>
                    </a:lnTo>
                    <a:close/>
                    <a:moveTo>
                      <a:pt x="431" y="0"/>
                    </a:moveTo>
                    <a:lnTo>
                      <a:pt x="580" y="0"/>
                    </a:lnTo>
                    <a:lnTo>
                      <a:pt x="580" y="800"/>
                    </a:lnTo>
                    <a:lnTo>
                      <a:pt x="431" y="800"/>
                    </a:lnTo>
                    <a:lnTo>
                      <a:pt x="431" y="0"/>
                    </a:lnTo>
                    <a:close/>
                    <a:moveTo>
                      <a:pt x="862" y="164"/>
                    </a:moveTo>
                    <a:lnTo>
                      <a:pt x="1010" y="164"/>
                    </a:lnTo>
                    <a:lnTo>
                      <a:pt x="1010" y="800"/>
                    </a:lnTo>
                    <a:lnTo>
                      <a:pt x="862" y="800"/>
                    </a:lnTo>
                    <a:lnTo>
                      <a:pt x="862" y="164"/>
                    </a:lnTo>
                    <a:close/>
                    <a:moveTo>
                      <a:pt x="1293" y="637"/>
                    </a:moveTo>
                    <a:lnTo>
                      <a:pt x="1442" y="637"/>
                    </a:lnTo>
                    <a:lnTo>
                      <a:pt x="1442" y="800"/>
                    </a:lnTo>
                    <a:lnTo>
                      <a:pt x="1293" y="800"/>
                    </a:lnTo>
                    <a:lnTo>
                      <a:pt x="1293" y="6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" name="Freeform 70"/>
              <p:cNvSpPr>
                <a:spLocks noEditPoints="1"/>
              </p:cNvSpPr>
              <p:nvPr/>
            </p:nvSpPr>
            <p:spPr bwMode="auto">
              <a:xfrm>
                <a:off x="5065712" y="4817047"/>
                <a:ext cx="2289175" cy="1270000"/>
              </a:xfrm>
              <a:custGeom>
                <a:avLst/>
                <a:gdLst>
                  <a:gd name="T0" fmla="*/ 0 w 1442"/>
                  <a:gd name="T1" fmla="*/ 794 h 800"/>
                  <a:gd name="T2" fmla="*/ 148 w 1442"/>
                  <a:gd name="T3" fmla="*/ 794 h 800"/>
                  <a:gd name="T4" fmla="*/ 148 w 1442"/>
                  <a:gd name="T5" fmla="*/ 800 h 800"/>
                  <a:gd name="T6" fmla="*/ 0 w 1442"/>
                  <a:gd name="T7" fmla="*/ 800 h 800"/>
                  <a:gd name="T8" fmla="*/ 0 w 1442"/>
                  <a:gd name="T9" fmla="*/ 794 h 800"/>
                  <a:gd name="T10" fmla="*/ 431 w 1442"/>
                  <a:gd name="T11" fmla="*/ 0 h 800"/>
                  <a:gd name="T12" fmla="*/ 580 w 1442"/>
                  <a:gd name="T13" fmla="*/ 0 h 800"/>
                  <a:gd name="T14" fmla="*/ 580 w 1442"/>
                  <a:gd name="T15" fmla="*/ 800 h 800"/>
                  <a:gd name="T16" fmla="*/ 431 w 1442"/>
                  <a:gd name="T17" fmla="*/ 800 h 800"/>
                  <a:gd name="T18" fmla="*/ 431 w 1442"/>
                  <a:gd name="T19" fmla="*/ 0 h 800"/>
                  <a:gd name="T20" fmla="*/ 862 w 1442"/>
                  <a:gd name="T21" fmla="*/ 164 h 800"/>
                  <a:gd name="T22" fmla="*/ 1010 w 1442"/>
                  <a:gd name="T23" fmla="*/ 164 h 800"/>
                  <a:gd name="T24" fmla="*/ 1010 w 1442"/>
                  <a:gd name="T25" fmla="*/ 800 h 800"/>
                  <a:gd name="T26" fmla="*/ 862 w 1442"/>
                  <a:gd name="T27" fmla="*/ 800 h 800"/>
                  <a:gd name="T28" fmla="*/ 862 w 1442"/>
                  <a:gd name="T29" fmla="*/ 164 h 800"/>
                  <a:gd name="T30" fmla="*/ 1293 w 1442"/>
                  <a:gd name="T31" fmla="*/ 637 h 800"/>
                  <a:gd name="T32" fmla="*/ 1442 w 1442"/>
                  <a:gd name="T33" fmla="*/ 637 h 800"/>
                  <a:gd name="T34" fmla="*/ 1442 w 1442"/>
                  <a:gd name="T35" fmla="*/ 800 h 800"/>
                  <a:gd name="T36" fmla="*/ 1293 w 1442"/>
                  <a:gd name="T37" fmla="*/ 800 h 800"/>
                  <a:gd name="T38" fmla="*/ 1293 w 1442"/>
                  <a:gd name="T39" fmla="*/ 637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442" h="800">
                    <a:moveTo>
                      <a:pt x="0" y="794"/>
                    </a:moveTo>
                    <a:lnTo>
                      <a:pt x="148" y="794"/>
                    </a:lnTo>
                    <a:lnTo>
                      <a:pt x="148" y="800"/>
                    </a:lnTo>
                    <a:lnTo>
                      <a:pt x="0" y="800"/>
                    </a:lnTo>
                    <a:lnTo>
                      <a:pt x="0" y="794"/>
                    </a:lnTo>
                    <a:close/>
                    <a:moveTo>
                      <a:pt x="431" y="0"/>
                    </a:moveTo>
                    <a:lnTo>
                      <a:pt x="580" y="0"/>
                    </a:lnTo>
                    <a:lnTo>
                      <a:pt x="580" y="800"/>
                    </a:lnTo>
                    <a:lnTo>
                      <a:pt x="431" y="800"/>
                    </a:lnTo>
                    <a:lnTo>
                      <a:pt x="431" y="0"/>
                    </a:lnTo>
                    <a:close/>
                    <a:moveTo>
                      <a:pt x="862" y="164"/>
                    </a:moveTo>
                    <a:lnTo>
                      <a:pt x="1010" y="164"/>
                    </a:lnTo>
                    <a:lnTo>
                      <a:pt x="1010" y="800"/>
                    </a:lnTo>
                    <a:lnTo>
                      <a:pt x="862" y="800"/>
                    </a:lnTo>
                    <a:lnTo>
                      <a:pt x="862" y="164"/>
                    </a:lnTo>
                    <a:close/>
                    <a:moveTo>
                      <a:pt x="1293" y="637"/>
                    </a:moveTo>
                    <a:lnTo>
                      <a:pt x="1442" y="637"/>
                    </a:lnTo>
                    <a:lnTo>
                      <a:pt x="1442" y="800"/>
                    </a:lnTo>
                    <a:lnTo>
                      <a:pt x="1293" y="800"/>
                    </a:lnTo>
                    <a:lnTo>
                      <a:pt x="1293" y="637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" name="Freeform 71"/>
              <p:cNvSpPr>
                <a:spLocks noEditPoints="1"/>
              </p:cNvSpPr>
              <p:nvPr/>
            </p:nvSpPr>
            <p:spPr bwMode="auto">
              <a:xfrm>
                <a:off x="5300662" y="3897885"/>
                <a:ext cx="2289175" cy="2189163"/>
              </a:xfrm>
              <a:custGeom>
                <a:avLst/>
                <a:gdLst>
                  <a:gd name="T0" fmla="*/ 0 w 1442"/>
                  <a:gd name="T1" fmla="*/ 0 h 1379"/>
                  <a:gd name="T2" fmla="*/ 149 w 1442"/>
                  <a:gd name="T3" fmla="*/ 0 h 1379"/>
                  <a:gd name="T4" fmla="*/ 149 w 1442"/>
                  <a:gd name="T5" fmla="*/ 1379 h 1379"/>
                  <a:gd name="T6" fmla="*/ 0 w 1442"/>
                  <a:gd name="T7" fmla="*/ 1379 h 1379"/>
                  <a:gd name="T8" fmla="*/ 0 w 1442"/>
                  <a:gd name="T9" fmla="*/ 0 h 1379"/>
                  <a:gd name="T10" fmla="*/ 431 w 1442"/>
                  <a:gd name="T11" fmla="*/ 597 h 1379"/>
                  <a:gd name="T12" fmla="*/ 580 w 1442"/>
                  <a:gd name="T13" fmla="*/ 597 h 1379"/>
                  <a:gd name="T14" fmla="*/ 580 w 1442"/>
                  <a:gd name="T15" fmla="*/ 1379 h 1379"/>
                  <a:gd name="T16" fmla="*/ 431 w 1442"/>
                  <a:gd name="T17" fmla="*/ 1379 h 1379"/>
                  <a:gd name="T18" fmla="*/ 431 w 1442"/>
                  <a:gd name="T19" fmla="*/ 597 h 1379"/>
                  <a:gd name="T20" fmla="*/ 863 w 1442"/>
                  <a:gd name="T21" fmla="*/ 586 h 1379"/>
                  <a:gd name="T22" fmla="*/ 1012 w 1442"/>
                  <a:gd name="T23" fmla="*/ 586 h 1379"/>
                  <a:gd name="T24" fmla="*/ 1012 w 1442"/>
                  <a:gd name="T25" fmla="*/ 1379 h 1379"/>
                  <a:gd name="T26" fmla="*/ 863 w 1442"/>
                  <a:gd name="T27" fmla="*/ 1379 h 1379"/>
                  <a:gd name="T28" fmla="*/ 863 w 1442"/>
                  <a:gd name="T29" fmla="*/ 586 h 1379"/>
                  <a:gd name="T30" fmla="*/ 1294 w 1442"/>
                  <a:gd name="T31" fmla="*/ 447 h 1379"/>
                  <a:gd name="T32" fmla="*/ 1442 w 1442"/>
                  <a:gd name="T33" fmla="*/ 447 h 1379"/>
                  <a:gd name="T34" fmla="*/ 1442 w 1442"/>
                  <a:gd name="T35" fmla="*/ 1379 h 1379"/>
                  <a:gd name="T36" fmla="*/ 1294 w 1442"/>
                  <a:gd name="T37" fmla="*/ 1379 h 1379"/>
                  <a:gd name="T38" fmla="*/ 1294 w 1442"/>
                  <a:gd name="T39" fmla="*/ 447 h 1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442" h="1379">
                    <a:moveTo>
                      <a:pt x="0" y="0"/>
                    </a:moveTo>
                    <a:lnTo>
                      <a:pt x="149" y="0"/>
                    </a:lnTo>
                    <a:lnTo>
                      <a:pt x="149" y="1379"/>
                    </a:lnTo>
                    <a:lnTo>
                      <a:pt x="0" y="1379"/>
                    </a:lnTo>
                    <a:lnTo>
                      <a:pt x="0" y="0"/>
                    </a:lnTo>
                    <a:close/>
                    <a:moveTo>
                      <a:pt x="431" y="597"/>
                    </a:moveTo>
                    <a:lnTo>
                      <a:pt x="580" y="597"/>
                    </a:lnTo>
                    <a:lnTo>
                      <a:pt x="580" y="1379"/>
                    </a:lnTo>
                    <a:lnTo>
                      <a:pt x="431" y="1379"/>
                    </a:lnTo>
                    <a:lnTo>
                      <a:pt x="431" y="597"/>
                    </a:lnTo>
                    <a:close/>
                    <a:moveTo>
                      <a:pt x="863" y="586"/>
                    </a:moveTo>
                    <a:lnTo>
                      <a:pt x="1012" y="586"/>
                    </a:lnTo>
                    <a:lnTo>
                      <a:pt x="1012" y="1379"/>
                    </a:lnTo>
                    <a:lnTo>
                      <a:pt x="863" y="1379"/>
                    </a:lnTo>
                    <a:lnTo>
                      <a:pt x="863" y="586"/>
                    </a:lnTo>
                    <a:close/>
                    <a:moveTo>
                      <a:pt x="1294" y="447"/>
                    </a:moveTo>
                    <a:lnTo>
                      <a:pt x="1442" y="447"/>
                    </a:lnTo>
                    <a:lnTo>
                      <a:pt x="1442" y="1379"/>
                    </a:lnTo>
                    <a:lnTo>
                      <a:pt x="1294" y="1379"/>
                    </a:lnTo>
                    <a:lnTo>
                      <a:pt x="1294" y="44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" name="Freeform 72"/>
              <p:cNvSpPr>
                <a:spLocks noEditPoints="1"/>
              </p:cNvSpPr>
              <p:nvPr/>
            </p:nvSpPr>
            <p:spPr bwMode="auto">
              <a:xfrm>
                <a:off x="5156200" y="6077522"/>
                <a:ext cx="53975" cy="1588"/>
              </a:xfrm>
              <a:custGeom>
                <a:avLst/>
                <a:gdLst>
                  <a:gd name="T0" fmla="*/ 17 w 34"/>
                  <a:gd name="T1" fmla="*/ 0 h 1"/>
                  <a:gd name="T2" fmla="*/ 17 w 34"/>
                  <a:gd name="T3" fmla="*/ 1 h 1"/>
                  <a:gd name="T4" fmla="*/ 17 w 34"/>
                  <a:gd name="T5" fmla="*/ 0 h 1"/>
                  <a:gd name="T6" fmla="*/ 17 w 34"/>
                  <a:gd name="T7" fmla="*/ 0 h 1"/>
                  <a:gd name="T8" fmla="*/ 0 w 34"/>
                  <a:gd name="T9" fmla="*/ 1 h 1"/>
                  <a:gd name="T10" fmla="*/ 34 w 34"/>
                  <a:gd name="T11" fmla="*/ 1 h 1"/>
                  <a:gd name="T12" fmla="*/ 0 w 34"/>
                  <a:gd name="T13" fmla="*/ 0 h 1"/>
                  <a:gd name="T14" fmla="*/ 34 w 34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4" h="1">
                    <a:moveTo>
                      <a:pt x="17" y="0"/>
                    </a:moveTo>
                    <a:lnTo>
                      <a:pt x="17" y="1"/>
                    </a:lnTo>
                    <a:moveTo>
                      <a:pt x="17" y="0"/>
                    </a:moveTo>
                    <a:lnTo>
                      <a:pt x="17" y="0"/>
                    </a:lnTo>
                    <a:moveTo>
                      <a:pt x="0" y="1"/>
                    </a:moveTo>
                    <a:lnTo>
                      <a:pt x="34" y="1"/>
                    </a:lnTo>
                    <a:moveTo>
                      <a:pt x="0" y="0"/>
                    </a:moveTo>
                    <a:lnTo>
                      <a:pt x="34" y="0"/>
                    </a:ln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" name="Freeform 73"/>
              <p:cNvSpPr>
                <a:spLocks noEditPoints="1"/>
              </p:cNvSpPr>
              <p:nvPr/>
            </p:nvSpPr>
            <p:spPr bwMode="auto">
              <a:xfrm>
                <a:off x="5840412" y="4815460"/>
                <a:ext cx="55563" cy="1588"/>
              </a:xfrm>
              <a:custGeom>
                <a:avLst/>
                <a:gdLst>
                  <a:gd name="T0" fmla="*/ 17 w 35"/>
                  <a:gd name="T1" fmla="*/ 1 h 1"/>
                  <a:gd name="T2" fmla="*/ 17 w 35"/>
                  <a:gd name="T3" fmla="*/ 1 h 1"/>
                  <a:gd name="T4" fmla="*/ 17 w 35"/>
                  <a:gd name="T5" fmla="*/ 1 h 1"/>
                  <a:gd name="T6" fmla="*/ 17 w 35"/>
                  <a:gd name="T7" fmla="*/ 0 h 1"/>
                  <a:gd name="T8" fmla="*/ 0 w 35"/>
                  <a:gd name="T9" fmla="*/ 1 h 1"/>
                  <a:gd name="T10" fmla="*/ 35 w 35"/>
                  <a:gd name="T11" fmla="*/ 1 h 1"/>
                  <a:gd name="T12" fmla="*/ 0 w 35"/>
                  <a:gd name="T13" fmla="*/ 0 h 1"/>
                  <a:gd name="T14" fmla="*/ 35 w 35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" h="1">
                    <a:moveTo>
                      <a:pt x="17" y="1"/>
                    </a:moveTo>
                    <a:lnTo>
                      <a:pt x="17" y="1"/>
                    </a:lnTo>
                    <a:moveTo>
                      <a:pt x="17" y="1"/>
                    </a:moveTo>
                    <a:lnTo>
                      <a:pt x="17" y="0"/>
                    </a:lnTo>
                    <a:moveTo>
                      <a:pt x="0" y="1"/>
                    </a:moveTo>
                    <a:lnTo>
                      <a:pt x="35" y="1"/>
                    </a:lnTo>
                    <a:moveTo>
                      <a:pt x="0" y="0"/>
                    </a:moveTo>
                    <a:lnTo>
                      <a:pt x="35" y="0"/>
                    </a:ln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" name="Freeform 74"/>
              <p:cNvSpPr>
                <a:spLocks noEditPoints="1"/>
              </p:cNvSpPr>
              <p:nvPr/>
            </p:nvSpPr>
            <p:spPr bwMode="auto">
              <a:xfrm>
                <a:off x="6524625" y="5077397"/>
                <a:ext cx="55563" cy="1588"/>
              </a:xfrm>
              <a:custGeom>
                <a:avLst/>
                <a:gdLst>
                  <a:gd name="T0" fmla="*/ 18 w 35"/>
                  <a:gd name="T1" fmla="*/ 0 h 1"/>
                  <a:gd name="T2" fmla="*/ 18 w 35"/>
                  <a:gd name="T3" fmla="*/ 1 h 1"/>
                  <a:gd name="T4" fmla="*/ 18 w 35"/>
                  <a:gd name="T5" fmla="*/ 0 h 1"/>
                  <a:gd name="T6" fmla="*/ 18 w 35"/>
                  <a:gd name="T7" fmla="*/ 0 h 1"/>
                  <a:gd name="T8" fmla="*/ 0 w 35"/>
                  <a:gd name="T9" fmla="*/ 1 h 1"/>
                  <a:gd name="T10" fmla="*/ 35 w 35"/>
                  <a:gd name="T11" fmla="*/ 1 h 1"/>
                  <a:gd name="T12" fmla="*/ 0 w 35"/>
                  <a:gd name="T13" fmla="*/ 0 h 1"/>
                  <a:gd name="T14" fmla="*/ 35 w 35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" h="1">
                    <a:moveTo>
                      <a:pt x="18" y="0"/>
                    </a:moveTo>
                    <a:lnTo>
                      <a:pt x="18" y="1"/>
                    </a:lnTo>
                    <a:moveTo>
                      <a:pt x="18" y="0"/>
                    </a:moveTo>
                    <a:lnTo>
                      <a:pt x="18" y="0"/>
                    </a:lnTo>
                    <a:moveTo>
                      <a:pt x="0" y="1"/>
                    </a:moveTo>
                    <a:lnTo>
                      <a:pt x="35" y="1"/>
                    </a:lnTo>
                    <a:moveTo>
                      <a:pt x="0" y="0"/>
                    </a:moveTo>
                    <a:lnTo>
                      <a:pt x="35" y="0"/>
                    </a:ln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Freeform 75"/>
              <p:cNvSpPr>
                <a:spLocks noEditPoints="1"/>
              </p:cNvSpPr>
              <p:nvPr/>
            </p:nvSpPr>
            <p:spPr bwMode="auto">
              <a:xfrm>
                <a:off x="7210425" y="5828285"/>
                <a:ext cx="53975" cy="1588"/>
              </a:xfrm>
              <a:custGeom>
                <a:avLst/>
                <a:gdLst>
                  <a:gd name="T0" fmla="*/ 17 w 34"/>
                  <a:gd name="T1" fmla="*/ 0 h 1"/>
                  <a:gd name="T2" fmla="*/ 17 w 34"/>
                  <a:gd name="T3" fmla="*/ 1 h 1"/>
                  <a:gd name="T4" fmla="*/ 17 w 34"/>
                  <a:gd name="T5" fmla="*/ 0 h 1"/>
                  <a:gd name="T6" fmla="*/ 17 w 34"/>
                  <a:gd name="T7" fmla="*/ 0 h 1"/>
                  <a:gd name="T8" fmla="*/ 0 w 34"/>
                  <a:gd name="T9" fmla="*/ 1 h 1"/>
                  <a:gd name="T10" fmla="*/ 34 w 34"/>
                  <a:gd name="T11" fmla="*/ 1 h 1"/>
                  <a:gd name="T12" fmla="*/ 0 w 34"/>
                  <a:gd name="T13" fmla="*/ 0 h 1"/>
                  <a:gd name="T14" fmla="*/ 34 w 34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4" h="1">
                    <a:moveTo>
                      <a:pt x="17" y="0"/>
                    </a:moveTo>
                    <a:lnTo>
                      <a:pt x="17" y="1"/>
                    </a:lnTo>
                    <a:moveTo>
                      <a:pt x="17" y="0"/>
                    </a:moveTo>
                    <a:lnTo>
                      <a:pt x="17" y="0"/>
                    </a:lnTo>
                    <a:moveTo>
                      <a:pt x="0" y="1"/>
                    </a:moveTo>
                    <a:lnTo>
                      <a:pt x="34" y="1"/>
                    </a:lnTo>
                    <a:moveTo>
                      <a:pt x="0" y="0"/>
                    </a:moveTo>
                    <a:lnTo>
                      <a:pt x="34" y="0"/>
                    </a:ln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" name="Freeform 76"/>
              <p:cNvSpPr>
                <a:spLocks noEditPoints="1"/>
              </p:cNvSpPr>
              <p:nvPr/>
            </p:nvSpPr>
            <p:spPr bwMode="auto">
              <a:xfrm>
                <a:off x="5391150" y="3896297"/>
                <a:ext cx="55563" cy="0"/>
              </a:xfrm>
              <a:custGeom>
                <a:avLst/>
                <a:gdLst>
                  <a:gd name="T0" fmla="*/ 17 w 35"/>
                  <a:gd name="T1" fmla="*/ 17 w 35"/>
                  <a:gd name="T2" fmla="*/ 0 w 35"/>
                  <a:gd name="T3" fmla="*/ 35 w 3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5">
                    <a:moveTo>
                      <a:pt x="17" y="0"/>
                    </a:moveTo>
                    <a:lnTo>
                      <a:pt x="17" y="0"/>
                    </a:lnTo>
                    <a:moveTo>
                      <a:pt x="0" y="0"/>
                    </a:moveTo>
                    <a:lnTo>
                      <a:pt x="35" y="0"/>
                    </a:ln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Freeform 77"/>
              <p:cNvSpPr>
                <a:spLocks noEditPoints="1"/>
              </p:cNvSpPr>
              <p:nvPr/>
            </p:nvSpPr>
            <p:spPr bwMode="auto">
              <a:xfrm>
                <a:off x="6075362" y="4844035"/>
                <a:ext cx="55563" cy="1588"/>
              </a:xfrm>
              <a:custGeom>
                <a:avLst/>
                <a:gdLst>
                  <a:gd name="T0" fmla="*/ 18 w 35"/>
                  <a:gd name="T1" fmla="*/ 1 h 1"/>
                  <a:gd name="T2" fmla="*/ 18 w 35"/>
                  <a:gd name="T3" fmla="*/ 0 h 1"/>
                  <a:gd name="T4" fmla="*/ 0 w 35"/>
                  <a:gd name="T5" fmla="*/ 0 h 1"/>
                  <a:gd name="T6" fmla="*/ 35 w 35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1">
                    <a:moveTo>
                      <a:pt x="18" y="1"/>
                    </a:moveTo>
                    <a:lnTo>
                      <a:pt x="18" y="0"/>
                    </a:lnTo>
                    <a:moveTo>
                      <a:pt x="0" y="0"/>
                    </a:moveTo>
                    <a:lnTo>
                      <a:pt x="35" y="0"/>
                    </a:ln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" name="Freeform 78"/>
              <p:cNvSpPr>
                <a:spLocks noEditPoints="1"/>
              </p:cNvSpPr>
              <p:nvPr/>
            </p:nvSpPr>
            <p:spPr bwMode="auto">
              <a:xfrm>
                <a:off x="6761162" y="4828160"/>
                <a:ext cx="55563" cy="0"/>
              </a:xfrm>
              <a:custGeom>
                <a:avLst/>
                <a:gdLst>
                  <a:gd name="T0" fmla="*/ 17 w 35"/>
                  <a:gd name="T1" fmla="*/ 17 w 35"/>
                  <a:gd name="T2" fmla="*/ 0 w 35"/>
                  <a:gd name="T3" fmla="*/ 35 w 3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5">
                    <a:moveTo>
                      <a:pt x="17" y="0"/>
                    </a:moveTo>
                    <a:lnTo>
                      <a:pt x="17" y="0"/>
                    </a:lnTo>
                    <a:moveTo>
                      <a:pt x="0" y="0"/>
                    </a:moveTo>
                    <a:lnTo>
                      <a:pt x="35" y="0"/>
                    </a:ln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" name="Freeform 79"/>
              <p:cNvSpPr>
                <a:spLocks noEditPoints="1"/>
              </p:cNvSpPr>
              <p:nvPr/>
            </p:nvSpPr>
            <p:spPr bwMode="auto">
              <a:xfrm>
                <a:off x="7445375" y="4607497"/>
                <a:ext cx="53975" cy="1588"/>
              </a:xfrm>
              <a:custGeom>
                <a:avLst/>
                <a:gdLst>
                  <a:gd name="T0" fmla="*/ 18 w 34"/>
                  <a:gd name="T1" fmla="*/ 1 h 1"/>
                  <a:gd name="T2" fmla="*/ 18 w 34"/>
                  <a:gd name="T3" fmla="*/ 0 h 1"/>
                  <a:gd name="T4" fmla="*/ 0 w 34"/>
                  <a:gd name="T5" fmla="*/ 0 h 1"/>
                  <a:gd name="T6" fmla="*/ 34 w 34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1">
                    <a:moveTo>
                      <a:pt x="18" y="1"/>
                    </a:moveTo>
                    <a:lnTo>
                      <a:pt x="18" y="0"/>
                    </a:lnTo>
                    <a:moveTo>
                      <a:pt x="0" y="0"/>
                    </a:moveTo>
                    <a:lnTo>
                      <a:pt x="34" y="0"/>
                    </a:ln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" name="Line 80"/>
              <p:cNvSpPr>
                <a:spLocks noChangeShapeType="1"/>
              </p:cNvSpPr>
              <p:nvPr/>
            </p:nvSpPr>
            <p:spPr bwMode="auto">
              <a:xfrm flipV="1">
                <a:off x="4957762" y="3772472"/>
                <a:ext cx="0" cy="231457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" name="Freeform 81"/>
              <p:cNvSpPr>
                <a:spLocks noEditPoints="1"/>
              </p:cNvSpPr>
              <p:nvPr/>
            </p:nvSpPr>
            <p:spPr bwMode="auto">
              <a:xfrm>
                <a:off x="4913312" y="3772472"/>
                <a:ext cx="44450" cy="2314575"/>
              </a:xfrm>
              <a:custGeom>
                <a:avLst/>
                <a:gdLst>
                  <a:gd name="T0" fmla="*/ 0 w 28"/>
                  <a:gd name="T1" fmla="*/ 1458 h 1458"/>
                  <a:gd name="T2" fmla="*/ 28 w 28"/>
                  <a:gd name="T3" fmla="*/ 1458 h 1458"/>
                  <a:gd name="T4" fmla="*/ 0 w 28"/>
                  <a:gd name="T5" fmla="*/ 1325 h 1458"/>
                  <a:gd name="T6" fmla="*/ 28 w 28"/>
                  <a:gd name="T7" fmla="*/ 1325 h 1458"/>
                  <a:gd name="T8" fmla="*/ 0 w 28"/>
                  <a:gd name="T9" fmla="*/ 1193 h 1458"/>
                  <a:gd name="T10" fmla="*/ 28 w 28"/>
                  <a:gd name="T11" fmla="*/ 1193 h 1458"/>
                  <a:gd name="T12" fmla="*/ 0 w 28"/>
                  <a:gd name="T13" fmla="*/ 1060 h 1458"/>
                  <a:gd name="T14" fmla="*/ 28 w 28"/>
                  <a:gd name="T15" fmla="*/ 1060 h 1458"/>
                  <a:gd name="T16" fmla="*/ 0 w 28"/>
                  <a:gd name="T17" fmla="*/ 928 h 1458"/>
                  <a:gd name="T18" fmla="*/ 28 w 28"/>
                  <a:gd name="T19" fmla="*/ 928 h 1458"/>
                  <a:gd name="T20" fmla="*/ 0 w 28"/>
                  <a:gd name="T21" fmla="*/ 795 h 1458"/>
                  <a:gd name="T22" fmla="*/ 28 w 28"/>
                  <a:gd name="T23" fmla="*/ 795 h 1458"/>
                  <a:gd name="T24" fmla="*/ 0 w 28"/>
                  <a:gd name="T25" fmla="*/ 663 h 1458"/>
                  <a:gd name="T26" fmla="*/ 28 w 28"/>
                  <a:gd name="T27" fmla="*/ 663 h 1458"/>
                  <a:gd name="T28" fmla="*/ 0 w 28"/>
                  <a:gd name="T29" fmla="*/ 530 h 1458"/>
                  <a:gd name="T30" fmla="*/ 28 w 28"/>
                  <a:gd name="T31" fmla="*/ 530 h 1458"/>
                  <a:gd name="T32" fmla="*/ 0 w 28"/>
                  <a:gd name="T33" fmla="*/ 398 h 1458"/>
                  <a:gd name="T34" fmla="*/ 28 w 28"/>
                  <a:gd name="T35" fmla="*/ 398 h 1458"/>
                  <a:gd name="T36" fmla="*/ 0 w 28"/>
                  <a:gd name="T37" fmla="*/ 265 h 1458"/>
                  <a:gd name="T38" fmla="*/ 28 w 28"/>
                  <a:gd name="T39" fmla="*/ 265 h 1458"/>
                  <a:gd name="T40" fmla="*/ 0 w 28"/>
                  <a:gd name="T41" fmla="*/ 133 h 1458"/>
                  <a:gd name="T42" fmla="*/ 28 w 28"/>
                  <a:gd name="T43" fmla="*/ 133 h 1458"/>
                  <a:gd name="T44" fmla="*/ 0 w 28"/>
                  <a:gd name="T45" fmla="*/ 0 h 1458"/>
                  <a:gd name="T46" fmla="*/ 28 w 28"/>
                  <a:gd name="T47" fmla="*/ 0 h 1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" h="1458">
                    <a:moveTo>
                      <a:pt x="0" y="1458"/>
                    </a:moveTo>
                    <a:lnTo>
                      <a:pt x="28" y="1458"/>
                    </a:lnTo>
                    <a:moveTo>
                      <a:pt x="0" y="1325"/>
                    </a:moveTo>
                    <a:lnTo>
                      <a:pt x="28" y="1325"/>
                    </a:lnTo>
                    <a:moveTo>
                      <a:pt x="0" y="1193"/>
                    </a:moveTo>
                    <a:lnTo>
                      <a:pt x="28" y="1193"/>
                    </a:lnTo>
                    <a:moveTo>
                      <a:pt x="0" y="1060"/>
                    </a:moveTo>
                    <a:lnTo>
                      <a:pt x="28" y="1060"/>
                    </a:lnTo>
                    <a:moveTo>
                      <a:pt x="0" y="928"/>
                    </a:moveTo>
                    <a:lnTo>
                      <a:pt x="28" y="928"/>
                    </a:lnTo>
                    <a:moveTo>
                      <a:pt x="0" y="795"/>
                    </a:moveTo>
                    <a:lnTo>
                      <a:pt x="28" y="795"/>
                    </a:lnTo>
                    <a:moveTo>
                      <a:pt x="0" y="663"/>
                    </a:moveTo>
                    <a:lnTo>
                      <a:pt x="28" y="663"/>
                    </a:lnTo>
                    <a:moveTo>
                      <a:pt x="0" y="530"/>
                    </a:moveTo>
                    <a:lnTo>
                      <a:pt x="28" y="530"/>
                    </a:lnTo>
                    <a:moveTo>
                      <a:pt x="0" y="398"/>
                    </a:moveTo>
                    <a:lnTo>
                      <a:pt x="28" y="398"/>
                    </a:lnTo>
                    <a:moveTo>
                      <a:pt x="0" y="265"/>
                    </a:moveTo>
                    <a:lnTo>
                      <a:pt x="28" y="265"/>
                    </a:lnTo>
                    <a:moveTo>
                      <a:pt x="0" y="133"/>
                    </a:moveTo>
                    <a:lnTo>
                      <a:pt x="28" y="133"/>
                    </a:lnTo>
                    <a:moveTo>
                      <a:pt x="0" y="0"/>
                    </a:moveTo>
                    <a:lnTo>
                      <a:pt x="28" y="0"/>
                    </a:ln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" name="Line 82"/>
              <p:cNvSpPr>
                <a:spLocks noChangeShapeType="1"/>
              </p:cNvSpPr>
              <p:nvPr/>
            </p:nvSpPr>
            <p:spPr bwMode="auto">
              <a:xfrm>
                <a:off x="4957762" y="6087047"/>
                <a:ext cx="2738438" cy="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" name="Rectangle 83"/>
              <p:cNvSpPr>
                <a:spLocks noChangeArrowheads="1"/>
              </p:cNvSpPr>
              <p:nvPr/>
            </p:nvSpPr>
            <p:spPr bwMode="auto">
              <a:xfrm>
                <a:off x="4751387" y="5993385"/>
                <a:ext cx="150813" cy="212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8" name="Rectangle 84"/>
              <p:cNvSpPr>
                <a:spLocks noChangeArrowheads="1"/>
              </p:cNvSpPr>
              <p:nvPr/>
            </p:nvSpPr>
            <p:spPr bwMode="auto">
              <a:xfrm>
                <a:off x="4587875" y="5785422"/>
                <a:ext cx="314325" cy="211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9" name="Rectangle 85"/>
              <p:cNvSpPr>
                <a:spLocks noChangeArrowheads="1"/>
              </p:cNvSpPr>
              <p:nvPr/>
            </p:nvSpPr>
            <p:spPr bwMode="auto">
              <a:xfrm>
                <a:off x="4587875" y="5572697"/>
                <a:ext cx="314325" cy="212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0" name="Rectangle 86"/>
              <p:cNvSpPr>
                <a:spLocks noChangeArrowheads="1"/>
              </p:cNvSpPr>
              <p:nvPr/>
            </p:nvSpPr>
            <p:spPr bwMode="auto">
              <a:xfrm>
                <a:off x="4587875" y="5364735"/>
                <a:ext cx="314325" cy="211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1" name="Rectangle 87"/>
              <p:cNvSpPr>
                <a:spLocks noChangeArrowheads="1"/>
              </p:cNvSpPr>
              <p:nvPr/>
            </p:nvSpPr>
            <p:spPr bwMode="auto">
              <a:xfrm>
                <a:off x="4587875" y="5153597"/>
                <a:ext cx="314325" cy="212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2" name="Rectangle 88"/>
              <p:cNvSpPr>
                <a:spLocks noChangeArrowheads="1"/>
              </p:cNvSpPr>
              <p:nvPr/>
            </p:nvSpPr>
            <p:spPr bwMode="auto">
              <a:xfrm>
                <a:off x="4506912" y="4944047"/>
                <a:ext cx="393700" cy="211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3" name="Rectangle 89"/>
              <p:cNvSpPr>
                <a:spLocks noChangeArrowheads="1"/>
              </p:cNvSpPr>
              <p:nvPr/>
            </p:nvSpPr>
            <p:spPr bwMode="auto">
              <a:xfrm>
                <a:off x="4506912" y="4732910"/>
                <a:ext cx="393700" cy="212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1200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4" name="Rectangle 90"/>
              <p:cNvSpPr>
                <a:spLocks noChangeArrowheads="1"/>
              </p:cNvSpPr>
              <p:nvPr/>
            </p:nvSpPr>
            <p:spPr bwMode="auto">
              <a:xfrm>
                <a:off x="4506912" y="4523360"/>
                <a:ext cx="393700" cy="211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1400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5" name="Rectangle 91"/>
              <p:cNvSpPr>
                <a:spLocks noChangeArrowheads="1"/>
              </p:cNvSpPr>
              <p:nvPr/>
            </p:nvSpPr>
            <p:spPr bwMode="auto">
              <a:xfrm>
                <a:off x="4506912" y="4312222"/>
                <a:ext cx="393700" cy="211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1600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6" name="Rectangle 92"/>
              <p:cNvSpPr>
                <a:spLocks noChangeArrowheads="1"/>
              </p:cNvSpPr>
              <p:nvPr/>
            </p:nvSpPr>
            <p:spPr bwMode="auto">
              <a:xfrm>
                <a:off x="4506912" y="4102672"/>
                <a:ext cx="393700" cy="211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1800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7" name="Rectangle 93"/>
              <p:cNvSpPr>
                <a:spLocks noChangeArrowheads="1"/>
              </p:cNvSpPr>
              <p:nvPr/>
            </p:nvSpPr>
            <p:spPr bwMode="auto">
              <a:xfrm>
                <a:off x="4506912" y="3891535"/>
                <a:ext cx="393700" cy="211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2000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8" name="Rectangle 94"/>
              <p:cNvSpPr>
                <a:spLocks noChangeArrowheads="1"/>
              </p:cNvSpPr>
              <p:nvPr/>
            </p:nvSpPr>
            <p:spPr bwMode="auto">
              <a:xfrm>
                <a:off x="4506912" y="3678810"/>
                <a:ext cx="393700" cy="212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2200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76" name="TextBox 39"/>
            <p:cNvSpPr txBox="1">
              <a:spLocks noChangeArrowheads="1"/>
            </p:cNvSpPr>
            <p:nvPr/>
          </p:nvSpPr>
          <p:spPr bwMode="auto">
            <a:xfrm>
              <a:off x="3921456" y="4141965"/>
              <a:ext cx="110799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800" b="1" dirty="0" smtClean="0"/>
                <a:t>Sirt3 KO</a:t>
              </a:r>
              <a:endParaRPr lang="en-US" altLang="en-US" sz="1800" b="1" dirty="0"/>
            </a:p>
          </p:txBody>
        </p:sp>
      </p:grpSp>
      <p:sp>
        <p:nvSpPr>
          <p:cNvPr id="178" name="TextBox 27"/>
          <p:cNvSpPr txBox="1">
            <a:spLocks noChangeArrowheads="1"/>
          </p:cNvSpPr>
          <p:nvPr/>
        </p:nvSpPr>
        <p:spPr bwMode="auto">
          <a:xfrm>
            <a:off x="35256" y="49361"/>
            <a:ext cx="90678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 dirty="0" smtClean="0"/>
              <a:t> Supplementary Figure 2. Methylene </a:t>
            </a:r>
            <a:r>
              <a:rPr lang="en-US" altLang="en-US" sz="1400" b="1" dirty="0" smtClean="0"/>
              <a:t>blue alters</a:t>
            </a:r>
            <a:r>
              <a:rPr lang="en-US" sz="1400" b="1" dirty="0" smtClean="0"/>
              <a:t> </a:t>
            </a:r>
            <a:r>
              <a:rPr lang="en-US" sz="1400" b="1" dirty="0" smtClean="0"/>
              <a:t>mitochondrial NAD and NADH in mouse mitochondria. </a:t>
            </a:r>
            <a:r>
              <a:rPr lang="en-US" sz="1400" dirty="0" smtClean="0"/>
              <a:t> NAD and NADH concentrations were measured in naïve cardiac mitochondria isolated from (A) </a:t>
            </a:r>
            <a:r>
              <a:rPr lang="en-US" sz="1400" dirty="0" err="1" smtClean="0"/>
              <a:t>wildtype</a:t>
            </a:r>
            <a:r>
              <a:rPr lang="en-US" sz="1400" dirty="0" smtClean="0"/>
              <a:t> mice (WT, N=3) and (B) sirt3 knockout mice (KO, N=3) oxidizing 0.04 </a:t>
            </a:r>
            <a:r>
              <a:rPr lang="en-US" sz="1400" dirty="0" err="1"/>
              <a:t>mM</a:t>
            </a:r>
            <a:r>
              <a:rPr lang="en-US" sz="1400" dirty="0"/>
              <a:t> </a:t>
            </a:r>
            <a:r>
              <a:rPr lang="en-US" sz="1400" dirty="0" err="1"/>
              <a:t>palmitoylcarnitine</a:t>
            </a:r>
            <a:r>
              <a:rPr lang="en-US" sz="1400" dirty="0"/>
              <a:t> (PC) + </a:t>
            </a:r>
            <a:r>
              <a:rPr lang="en-US" sz="1400" dirty="0" smtClean="0"/>
              <a:t>malate.</a:t>
            </a:r>
            <a:r>
              <a:rPr lang="en-US" sz="1400" b="1" dirty="0" smtClean="0"/>
              <a:t> </a:t>
            </a:r>
            <a:r>
              <a:rPr lang="en-US" sz="1400" dirty="0"/>
              <a:t>Methylene blue (MB) was added at the indicated concentrations (</a:t>
            </a:r>
            <a:r>
              <a:rPr lang="en-US" sz="1400" dirty="0" smtClean="0"/>
              <a:t>6 and </a:t>
            </a:r>
            <a:r>
              <a:rPr lang="en-US" sz="1400" dirty="0"/>
              <a:t>18 </a:t>
            </a:r>
            <a:r>
              <a:rPr lang="en-US" sz="1400" dirty="0" err="1" smtClean="0"/>
              <a:t>μM</a:t>
            </a:r>
            <a:r>
              <a:rPr lang="en-US" sz="1400" dirty="0" smtClean="0"/>
              <a:t>). </a:t>
            </a:r>
            <a:r>
              <a:rPr lang="en-US" sz="1400" dirty="0"/>
              <a:t>Mean ± SEM.</a:t>
            </a:r>
            <a:endParaRPr lang="en-US" altLang="en-US" sz="1400" b="1" dirty="0"/>
          </a:p>
        </p:txBody>
      </p:sp>
      <p:grpSp>
        <p:nvGrpSpPr>
          <p:cNvPr id="78" name="Group 77"/>
          <p:cNvGrpSpPr/>
          <p:nvPr/>
        </p:nvGrpSpPr>
        <p:grpSpPr>
          <a:xfrm>
            <a:off x="4232626" y="2168245"/>
            <a:ext cx="1278251" cy="182563"/>
            <a:chOff x="6039457" y="3767825"/>
            <a:chExt cx="1905000" cy="1452863"/>
          </a:xfrm>
        </p:grpSpPr>
        <p:cxnSp>
          <p:nvCxnSpPr>
            <p:cNvPr id="79" name="Straight Connector 78"/>
            <p:cNvCxnSpPr/>
            <p:nvPr/>
          </p:nvCxnSpPr>
          <p:spPr>
            <a:xfrm flipV="1">
              <a:off x="6039457" y="3767825"/>
              <a:ext cx="0" cy="145286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6039457" y="3767825"/>
              <a:ext cx="1905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7934281" y="3767825"/>
              <a:ext cx="0" cy="29057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Group 82"/>
          <p:cNvGrpSpPr/>
          <p:nvPr/>
        </p:nvGrpSpPr>
        <p:grpSpPr>
          <a:xfrm>
            <a:off x="4267200" y="4618037"/>
            <a:ext cx="1278251" cy="182563"/>
            <a:chOff x="6039457" y="3767825"/>
            <a:chExt cx="1905000" cy="1452863"/>
          </a:xfrm>
        </p:grpSpPr>
        <p:cxnSp>
          <p:nvCxnSpPr>
            <p:cNvPr id="84" name="Straight Connector 83"/>
            <p:cNvCxnSpPr/>
            <p:nvPr/>
          </p:nvCxnSpPr>
          <p:spPr>
            <a:xfrm flipV="1">
              <a:off x="6039457" y="3767825"/>
              <a:ext cx="0" cy="145286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>
              <a:off x="6039457" y="3767825"/>
              <a:ext cx="1905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7934281" y="3767825"/>
              <a:ext cx="0" cy="29057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4404128" y="2170667"/>
            <a:ext cx="7457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p</a:t>
            </a:r>
            <a:r>
              <a:rPr lang="en-US" sz="1400" b="1" dirty="0" smtClean="0"/>
              <a:t>=0.05</a:t>
            </a:r>
            <a:endParaRPr lang="en-US" sz="1400" b="1" dirty="0"/>
          </a:p>
        </p:txBody>
      </p:sp>
      <p:sp>
        <p:nvSpPr>
          <p:cNvPr id="87" name="TextBox 86"/>
          <p:cNvSpPr txBox="1"/>
          <p:nvPr/>
        </p:nvSpPr>
        <p:spPr>
          <a:xfrm>
            <a:off x="4524643" y="4592896"/>
            <a:ext cx="7457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p=0.07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98616341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69619</TotalTime>
  <Words>132</Words>
  <Application>Microsoft Office PowerPoint</Application>
  <PresentationFormat>On-screen Show (4:3)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Symbol</vt:lpstr>
      <vt:lpstr>Default Design</vt:lpstr>
      <vt:lpstr>PowerPoint Presentation</vt:lpstr>
    </vt:vector>
  </TitlesOfParts>
  <Company>Case Western Reserve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Mariana</dc:creator>
  <cp:lastModifiedBy>Rosca, Mariana Georgeta</cp:lastModifiedBy>
  <cp:revision>378</cp:revision>
  <cp:lastPrinted>2016-11-29T15:43:38Z</cp:lastPrinted>
  <dcterms:created xsi:type="dcterms:W3CDTF">2013-09-17T01:03:27Z</dcterms:created>
  <dcterms:modified xsi:type="dcterms:W3CDTF">2017-01-31T23:11:35Z</dcterms:modified>
</cp:coreProperties>
</file>