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73" r:id="rId3"/>
    <p:sldId id="274"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92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49"/>
    <p:restoredTop sz="94643"/>
  </p:normalViewPr>
  <p:slideViewPr>
    <p:cSldViewPr snapToGrid="0">
      <p:cViewPr varScale="1">
        <p:scale>
          <a:sx n="109" d="100"/>
          <a:sy n="109" d="100"/>
        </p:scale>
        <p:origin x="7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lily\Downloads\SPB%20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wofford-my.sharepoint.com/personal/steinmetzkr_wofford_edu/Documents/Research/SPB%20Study/Final%20Analyses/SPB%20Graph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'Breathing Memory'!$A$5</c:f>
              <c:strCache>
                <c:ptCount val="1"/>
                <c:pt idx="0">
                  <c:v>Block 1</c:v>
                </c:pt>
              </c:strCache>
            </c:strRef>
          </c:tx>
          <c:spPr>
            <a:solidFill>
              <a:srgbClr val="929292"/>
            </a:solidFill>
            <a:ln>
              <a:solidFill>
                <a:schemeClr val="tx1"/>
              </a:solidFill>
            </a:ln>
            <a:effectLst/>
          </c:spPr>
          <c:invertIfNegative val="0"/>
          <c:errBars>
            <c:errBarType val="both"/>
            <c:errValType val="cust"/>
            <c:noEndCap val="0"/>
            <c:plus>
              <c:numRef>
                <c:f>'Breathing Memory'!$D$5:$D$6</c:f>
                <c:numCache>
                  <c:formatCode>General</c:formatCode>
                  <c:ptCount val="2"/>
                  <c:pt idx="0">
                    <c:v>2.5000000000000001E-2</c:v>
                  </c:pt>
                  <c:pt idx="1">
                    <c:v>2.4E-2</c:v>
                  </c:pt>
                </c:numCache>
              </c:numRef>
            </c:plus>
            <c:minus>
              <c:numRef>
                <c:f>'Breathing Memory'!$D$5:$D$6</c:f>
                <c:numCache>
                  <c:formatCode>General</c:formatCode>
                  <c:ptCount val="2"/>
                  <c:pt idx="0">
                    <c:v>2.5000000000000001E-2</c:v>
                  </c:pt>
                  <c:pt idx="1">
                    <c:v>2.4E-2</c:v>
                  </c:pt>
                </c:numCache>
              </c:numRef>
            </c:minus>
            <c:spPr>
              <a:noFill/>
              <a:ln w="9525" cap="flat" cmpd="sng" algn="ctr">
                <a:solidFill>
                  <a:schemeClr val="tx1">
                    <a:lumMod val="65000"/>
                    <a:lumOff val="35000"/>
                  </a:schemeClr>
                </a:solidFill>
                <a:round/>
              </a:ln>
              <a:effectLst/>
            </c:spPr>
          </c:errBars>
          <c:cat>
            <c:strRef>
              <c:f>('Breathing Memory'!$B$5,'Breathing Memory'!$B$6)</c:f>
              <c:strCache>
                <c:ptCount val="2"/>
                <c:pt idx="0">
                  <c:v>Remember</c:v>
                </c:pt>
                <c:pt idx="1">
                  <c:v>Know</c:v>
                </c:pt>
              </c:strCache>
            </c:strRef>
          </c:cat>
          <c:val>
            <c:numRef>
              <c:f>'Breathing Memory'!$C$5:$C$6</c:f>
              <c:numCache>
                <c:formatCode>General</c:formatCode>
                <c:ptCount val="2"/>
                <c:pt idx="0">
                  <c:v>0.52500000000000002</c:v>
                </c:pt>
                <c:pt idx="1">
                  <c:v>0.13700000000000001</c:v>
                </c:pt>
              </c:numCache>
            </c:numRef>
          </c:val>
          <c:extLst xmlns:c16r2="http://schemas.microsoft.com/office/drawing/2015/06/chart">
            <c:ext xmlns:c16="http://schemas.microsoft.com/office/drawing/2014/chart" uri="{C3380CC4-5D6E-409C-BE32-E72D297353CC}">
              <c16:uniqueId val="{00000000-D9D9-0E4E-BF79-9C136D93BF4F}"/>
            </c:ext>
          </c:extLst>
        </c:ser>
        <c:ser>
          <c:idx val="1"/>
          <c:order val="1"/>
          <c:tx>
            <c:v>Block 2</c:v>
          </c:tx>
          <c:spPr>
            <a:solidFill>
              <a:srgbClr val="BFBFBF"/>
            </a:solidFill>
            <a:ln>
              <a:solidFill>
                <a:schemeClr val="tx1"/>
              </a:solidFill>
            </a:ln>
            <a:effectLst/>
          </c:spPr>
          <c:invertIfNegative val="0"/>
          <c:errBars>
            <c:errBarType val="both"/>
            <c:errValType val="cust"/>
            <c:noEndCap val="0"/>
            <c:plus>
              <c:numRef>
                <c:f>('Breathing Memory'!$D$7,'Breathing Memory'!$D$8)</c:f>
                <c:numCache>
                  <c:formatCode>General</c:formatCode>
                  <c:ptCount val="2"/>
                  <c:pt idx="0">
                    <c:v>2.3E-2</c:v>
                  </c:pt>
                  <c:pt idx="1">
                    <c:v>0.02</c:v>
                  </c:pt>
                </c:numCache>
              </c:numRef>
            </c:plus>
            <c:minus>
              <c:numRef>
                <c:f>('Breathing Memory'!$D$7,'Breathing Memory'!$D$8)</c:f>
                <c:numCache>
                  <c:formatCode>General</c:formatCode>
                  <c:ptCount val="2"/>
                  <c:pt idx="0">
                    <c:v>2.3E-2</c:v>
                  </c:pt>
                  <c:pt idx="1">
                    <c:v>0.02</c:v>
                  </c:pt>
                </c:numCache>
              </c:numRef>
            </c:minus>
            <c:spPr>
              <a:noFill/>
              <a:ln w="9525" cap="flat" cmpd="sng" algn="ctr">
                <a:solidFill>
                  <a:schemeClr val="tx1">
                    <a:lumMod val="65000"/>
                    <a:lumOff val="35000"/>
                  </a:schemeClr>
                </a:solidFill>
                <a:round/>
              </a:ln>
              <a:effectLst/>
            </c:spPr>
          </c:errBars>
          <c:cat>
            <c:strRef>
              <c:f>('Breathing Memory'!$B$5,'Breathing Memory'!$B$6)</c:f>
              <c:strCache>
                <c:ptCount val="2"/>
                <c:pt idx="0">
                  <c:v>Remember</c:v>
                </c:pt>
                <c:pt idx="1">
                  <c:v>Know</c:v>
                </c:pt>
              </c:strCache>
            </c:strRef>
          </c:cat>
          <c:val>
            <c:numRef>
              <c:f>'Breathing Memory'!$C$7:$C$8</c:f>
              <c:numCache>
                <c:formatCode>General</c:formatCode>
                <c:ptCount val="2"/>
                <c:pt idx="0">
                  <c:v>0.45600000000000002</c:v>
                </c:pt>
                <c:pt idx="1">
                  <c:v>0.151</c:v>
                </c:pt>
              </c:numCache>
            </c:numRef>
          </c:val>
          <c:extLst xmlns:c16r2="http://schemas.microsoft.com/office/drawing/2015/06/chart">
            <c:ext xmlns:c16="http://schemas.microsoft.com/office/drawing/2014/chart" uri="{C3380CC4-5D6E-409C-BE32-E72D297353CC}">
              <c16:uniqueId val="{00000001-D9D9-0E4E-BF79-9C136D93BF4F}"/>
            </c:ext>
          </c:extLst>
        </c:ser>
        <c:dLbls>
          <c:showLegendKey val="0"/>
          <c:showVal val="0"/>
          <c:showCatName val="0"/>
          <c:showSerName val="0"/>
          <c:showPercent val="0"/>
          <c:showBubbleSize val="0"/>
        </c:dLbls>
        <c:gapWidth val="219"/>
        <c:overlap val="-27"/>
        <c:axId val="-640852752"/>
        <c:axId val="-640858192"/>
      </c:barChart>
      <c:catAx>
        <c:axId val="-64085275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40858192"/>
        <c:crosses val="autoZero"/>
        <c:auto val="1"/>
        <c:lblAlgn val="ctr"/>
        <c:lblOffset val="100"/>
        <c:noMultiLvlLbl val="0"/>
      </c:catAx>
      <c:valAx>
        <c:axId val="-640858192"/>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sz="1200">
                    <a:solidFill>
                      <a:schemeClr val="tx1"/>
                    </a:solidFill>
                    <a:latin typeface="Times New Roman" panose="02020603050405020304" pitchFamily="18" charset="0"/>
                    <a:cs typeface="Times New Roman" panose="02020603050405020304" pitchFamily="18" charset="0"/>
                  </a:rPr>
                  <a:t>Memory</a:t>
                </a:r>
                <a:r>
                  <a:rPr lang="en-US" sz="1200" baseline="0">
                    <a:solidFill>
                      <a:schemeClr val="tx1"/>
                    </a:solidFill>
                    <a:latin typeface="Times New Roman" panose="02020603050405020304" pitchFamily="18" charset="0"/>
                    <a:cs typeface="Times New Roman" panose="02020603050405020304" pitchFamily="18" charset="0"/>
                  </a:rPr>
                  <a:t> Accuracy (Hits - FAs)</a:t>
                </a:r>
                <a:endParaRPr lang="en-US" sz="120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40852752"/>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2">
                <a:lumMod val="40000"/>
                <a:lumOff val="60000"/>
              </a:schemeClr>
            </a:solidFill>
            <a:ln>
              <a:noFill/>
            </a:ln>
            <a:effectLst/>
          </c:spPr>
          <c:invertIfNegative val="0"/>
          <c:dPt>
            <c:idx val="0"/>
            <c:invertIfNegative val="0"/>
            <c:bubble3D val="0"/>
            <c:spPr>
              <a:solidFill>
                <a:srgbClr val="5F5F5F"/>
              </a:solidFill>
              <a:ln>
                <a:solidFill>
                  <a:schemeClr val="tx1"/>
                </a:solidFill>
              </a:ln>
              <a:effectLst/>
            </c:spPr>
            <c:extLst xmlns:c16r2="http://schemas.microsoft.com/office/drawing/2015/06/chart">
              <c:ext xmlns:c16="http://schemas.microsoft.com/office/drawing/2014/chart" uri="{C3380CC4-5D6E-409C-BE32-E72D297353CC}">
                <c16:uniqueId val="{00000001-A301-FA41-88DF-B0F8BC4259B3}"/>
              </c:ext>
            </c:extLst>
          </c:dPt>
          <c:dPt>
            <c:idx val="1"/>
            <c:invertIfNegative val="0"/>
            <c:bubble3D val="0"/>
            <c:spPr>
              <a:solidFill>
                <a:srgbClr val="B3B3B3"/>
              </a:solidFill>
              <a:ln>
                <a:solidFill>
                  <a:schemeClr val="tx1"/>
                </a:solidFill>
              </a:ln>
              <a:effectLst/>
            </c:spPr>
            <c:extLst xmlns:c16r2="http://schemas.microsoft.com/office/drawing/2015/06/chart">
              <c:ext xmlns:c16="http://schemas.microsoft.com/office/drawing/2014/chart" uri="{C3380CC4-5D6E-409C-BE32-E72D297353CC}">
                <c16:uniqueId val="{00000003-A301-FA41-88DF-B0F8BC4259B3}"/>
              </c:ext>
            </c:extLst>
          </c:dPt>
          <c:dPt>
            <c:idx val="2"/>
            <c:invertIfNegative val="0"/>
            <c:bubble3D val="0"/>
            <c:spPr>
              <a:solidFill>
                <a:srgbClr val="898989"/>
              </a:solidFill>
              <a:ln>
                <a:solidFill>
                  <a:schemeClr val="tx1"/>
                </a:solidFill>
              </a:ln>
              <a:effectLst/>
            </c:spPr>
            <c:extLst xmlns:c16r2="http://schemas.microsoft.com/office/drawing/2015/06/chart">
              <c:ext xmlns:c16="http://schemas.microsoft.com/office/drawing/2014/chart" uri="{C3380CC4-5D6E-409C-BE32-E72D297353CC}">
                <c16:uniqueId val="{00000005-A301-FA41-88DF-B0F8BC4259B3}"/>
              </c:ext>
            </c:extLst>
          </c:dPt>
          <c:dPt>
            <c:idx val="3"/>
            <c:invertIfNegative val="0"/>
            <c:bubble3D val="0"/>
            <c:spPr>
              <a:solidFill>
                <a:srgbClr val="212121"/>
              </a:solidFill>
              <a:ln>
                <a:solidFill>
                  <a:schemeClr val="tx1"/>
                </a:solidFill>
              </a:ln>
              <a:effectLst/>
            </c:spPr>
            <c:extLst xmlns:c16r2="http://schemas.microsoft.com/office/drawing/2015/06/chart">
              <c:ext xmlns:c16="http://schemas.microsoft.com/office/drawing/2014/chart" uri="{C3380CC4-5D6E-409C-BE32-E72D297353CC}">
                <c16:uniqueId val="{00000007-A301-FA41-88DF-B0F8BC4259B3}"/>
              </c:ext>
            </c:extLst>
          </c:dPt>
          <c:errBars>
            <c:errBarType val="both"/>
            <c:errValType val="cust"/>
            <c:noEndCap val="0"/>
            <c:plus>
              <c:numRef>
                <c:f>'SCL no Outliers'!$C$3:$C$6</c:f>
                <c:numCache>
                  <c:formatCode>General</c:formatCode>
                  <c:ptCount val="4"/>
                  <c:pt idx="0">
                    <c:v>0.47499999999999998</c:v>
                  </c:pt>
                  <c:pt idx="1">
                    <c:v>0.52200000000000002</c:v>
                  </c:pt>
                  <c:pt idx="2">
                    <c:v>0.54100000000000004</c:v>
                  </c:pt>
                  <c:pt idx="3">
                    <c:v>0.6</c:v>
                  </c:pt>
                </c:numCache>
              </c:numRef>
            </c:plus>
            <c:minus>
              <c:numRef>
                <c:f>'SCL no Outliers'!$C$3:$C$6</c:f>
                <c:numCache>
                  <c:formatCode>General</c:formatCode>
                  <c:ptCount val="4"/>
                  <c:pt idx="0">
                    <c:v>0.47499999999999998</c:v>
                  </c:pt>
                  <c:pt idx="1">
                    <c:v>0.52200000000000002</c:v>
                  </c:pt>
                  <c:pt idx="2">
                    <c:v>0.54100000000000004</c:v>
                  </c:pt>
                  <c:pt idx="3">
                    <c:v>0.6</c:v>
                  </c:pt>
                </c:numCache>
              </c:numRef>
            </c:minus>
            <c:spPr>
              <a:noFill/>
              <a:ln w="9525" cap="flat" cmpd="sng" algn="ctr">
                <a:solidFill>
                  <a:schemeClr val="tx1">
                    <a:lumMod val="65000"/>
                    <a:lumOff val="35000"/>
                  </a:schemeClr>
                </a:solidFill>
                <a:round/>
              </a:ln>
              <a:effectLst/>
            </c:spPr>
          </c:errBars>
          <c:cat>
            <c:strRef>
              <c:f>'SCL no Outliers'!$A$3:$A$6</c:f>
              <c:strCache>
                <c:ptCount val="4"/>
                <c:pt idx="0">
                  <c:v>E-N Normal</c:v>
                </c:pt>
                <c:pt idx="1">
                  <c:v>E-N SPB</c:v>
                </c:pt>
                <c:pt idx="2">
                  <c:v>N-N</c:v>
                </c:pt>
                <c:pt idx="3">
                  <c:v>E-N FPB</c:v>
                </c:pt>
              </c:strCache>
            </c:strRef>
          </c:cat>
          <c:val>
            <c:numRef>
              <c:f>'SCL no Outliers'!$B$3:$B$6</c:f>
              <c:numCache>
                <c:formatCode>General</c:formatCode>
                <c:ptCount val="4"/>
                <c:pt idx="0">
                  <c:v>3.7490000000000001</c:v>
                </c:pt>
                <c:pt idx="1">
                  <c:v>2.8530000000000002</c:v>
                </c:pt>
                <c:pt idx="2">
                  <c:v>3.1190000000000002</c:v>
                </c:pt>
                <c:pt idx="3">
                  <c:v>5.34</c:v>
                </c:pt>
              </c:numCache>
            </c:numRef>
          </c:val>
          <c:extLst xmlns:c16r2="http://schemas.microsoft.com/office/drawing/2015/06/chart">
            <c:ext xmlns:c16="http://schemas.microsoft.com/office/drawing/2014/chart" uri="{C3380CC4-5D6E-409C-BE32-E72D297353CC}">
              <c16:uniqueId val="{00000006-A301-FA41-88DF-B0F8BC4259B3}"/>
            </c:ext>
          </c:extLst>
        </c:ser>
        <c:dLbls>
          <c:showLegendKey val="0"/>
          <c:showVal val="0"/>
          <c:showCatName val="0"/>
          <c:showSerName val="0"/>
          <c:showPercent val="0"/>
          <c:showBubbleSize val="0"/>
        </c:dLbls>
        <c:gapWidth val="219"/>
        <c:overlap val="-27"/>
        <c:axId val="-634702864"/>
        <c:axId val="-634695792"/>
      </c:barChart>
      <c:catAx>
        <c:axId val="-634702864"/>
        <c:scaling>
          <c:orientation val="minMax"/>
        </c:scaling>
        <c:delete val="0"/>
        <c:axPos val="b"/>
        <c:numFmt formatCode="General" sourceLinked="1"/>
        <c:majorTickMark val="none"/>
        <c:minorTickMark val="none"/>
        <c:tickLblPos val="nextTo"/>
        <c:spPr>
          <a:noFill/>
          <a:ln w="9525" cap="flat" cmpd="sng" algn="ctr">
            <a:solidFill>
              <a:srgbClr val="21212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34695792"/>
        <c:crosses val="autoZero"/>
        <c:auto val="1"/>
        <c:lblAlgn val="ctr"/>
        <c:lblOffset val="100"/>
        <c:noMultiLvlLbl val="0"/>
      </c:catAx>
      <c:valAx>
        <c:axId val="-63469579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0" i="0" u="none" strike="noStrike" kern="1200" baseline="0">
                    <a:solidFill>
                      <a:sysClr val="windowText" lastClr="000000">
                        <a:lumMod val="65000"/>
                        <a:lumOff val="35000"/>
                      </a:sysClr>
                    </a:solidFill>
                    <a:latin typeface="Times New Roman" panose="02020603050405020304" pitchFamily="18" charset="0"/>
                    <a:cs typeface="Times New Roman" panose="02020603050405020304" pitchFamily="18" charset="0"/>
                  </a:rPr>
                  <a:t>Tonic Skin Conductance Level (</a:t>
                </a:r>
                <a:r>
                  <a:rPr lang="el-GR" sz="1200" b="0" i="0" u="none" strike="noStrike" kern="1200" baseline="0">
                    <a:solidFill>
                      <a:sysClr val="windowText" lastClr="000000">
                        <a:lumMod val="65000"/>
                        <a:lumOff val="35000"/>
                      </a:sysClr>
                    </a:solidFill>
                    <a:latin typeface="Times New Roman" panose="02020603050405020304" pitchFamily="18" charset="0"/>
                    <a:cs typeface="Times New Roman" panose="02020603050405020304" pitchFamily="18" charset="0"/>
                  </a:rPr>
                  <a:t>μ</a:t>
                </a:r>
                <a:r>
                  <a:rPr lang="en-US" sz="1200" b="0" i="0" u="none" strike="noStrike" kern="1200" baseline="0">
                    <a:solidFill>
                      <a:sysClr val="windowText" lastClr="000000">
                        <a:lumMod val="65000"/>
                        <a:lumOff val="35000"/>
                      </a:sysClr>
                    </a:solidFill>
                    <a:latin typeface="Times New Roman" panose="02020603050405020304" pitchFamily="18" charset="0"/>
                    <a:cs typeface="Times New Roman" panose="02020603050405020304" pitchFamily="18" charset="0"/>
                  </a:rPr>
                  <a:t>S)</a:t>
                </a:r>
                <a:endParaRPr lang="en-US" sz="1200">
                  <a:latin typeface="Times New Roman" panose="02020603050405020304" pitchFamily="18" charset="0"/>
                  <a:cs typeface="Times New Roman" panose="02020603050405020304" pitchFamily="18" charset="0"/>
                </a:endParaRPr>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ln>
                  <a:noFill/>
                </a:ln>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634702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10811-C5C4-0E48-B0E9-B9E429E3CE72}" type="datetimeFigureOut">
              <a:rPr lang="en-US" smtClean="0"/>
              <a:t>4/3/2026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8268A5-CEDB-9E47-B3E2-7FF981905192}" type="slidenum">
              <a:rPr lang="en-US" smtClean="0"/>
              <a:t>‹#›</a:t>
            </a:fld>
            <a:endParaRPr lang="en-US"/>
          </a:p>
        </p:txBody>
      </p:sp>
    </p:spTree>
    <p:extLst>
      <p:ext uri="{BB962C8B-B14F-4D97-AF65-F5344CB8AC3E}">
        <p14:creationId xmlns:p14="http://schemas.microsoft.com/office/powerpoint/2010/main" val="250478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cs typeface="Calibri"/>
              </a:rPr>
              <a:t>Supplemental Figure 1. </a:t>
            </a:r>
            <a:r>
              <a:rPr lang="en-US"/>
              <a:t>The effect of Block and Memory Type on Memory Accuracy. For ”remember” responses, participants across groups remembered more images from the first block as compared to the second. There was no significant difference between block for ”know” responses. Error bars indicate the standard error of the mean. Asterisk indicates a significant difference at </a:t>
            </a:r>
            <a:r>
              <a:rPr lang="en-US" i="1"/>
              <a:t>p </a:t>
            </a:r>
            <a:r>
              <a:rPr lang="en-US" i="0"/>
              <a:t> &lt; .001.</a:t>
            </a:r>
            <a:endParaRPr lang="en-US">
              <a:latin typeface="Calibri"/>
              <a:cs typeface="Calibri"/>
            </a:endParaRPr>
          </a:p>
          <a:p>
            <a:endParaRPr lang="en-US">
              <a:latin typeface="Calibri"/>
              <a:cs typeface="Calibri"/>
            </a:endParaRPr>
          </a:p>
        </p:txBody>
      </p:sp>
      <p:sp>
        <p:nvSpPr>
          <p:cNvPr id="4" name="Slide Number Placeholder 3"/>
          <p:cNvSpPr>
            <a:spLocks noGrp="1"/>
          </p:cNvSpPr>
          <p:nvPr>
            <p:ph type="sldNum" sz="quarter" idx="5"/>
          </p:nvPr>
        </p:nvSpPr>
        <p:spPr/>
        <p:txBody>
          <a:bodyPr/>
          <a:lstStyle/>
          <a:p>
            <a:fld id="{CDF797C0-B6F1-0542-858A-C3B619F5F267}" type="slidenum">
              <a:rPr lang="en-US" smtClean="0"/>
              <a:t>2</a:t>
            </a:fld>
            <a:endParaRPr lang="en-US"/>
          </a:p>
        </p:txBody>
      </p:sp>
    </p:spTree>
    <p:extLst>
      <p:ext uri="{BB962C8B-B14F-4D97-AF65-F5344CB8AC3E}">
        <p14:creationId xmlns:p14="http://schemas.microsoft.com/office/powerpoint/2010/main" val="895091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Supplemental Figure 2. The effect of Block and Group on Tonic Skin Conductance such that there was a higher skin conductance level for the E-N FPB group as compared to the N-N and E-N SPB group. Error bars indicate the standard error of the mean. Asterisk indicates a significant difference at </a:t>
            </a:r>
            <a:r>
              <a:rPr lang="en-US" i="1" dirty="0" smtClean="0"/>
              <a:t>p </a:t>
            </a:r>
            <a:r>
              <a:rPr lang="en-US" i="0" dirty="0" smtClean="0"/>
              <a:t> &lt; .05. SCL = Skin Conductance Levels. </a:t>
            </a:r>
            <a:r>
              <a:rPr lang="el-GR" sz="1200" b="0" i="0" u="none" strike="noStrike" kern="1200" baseline="0" dirty="0" smtClean="0">
                <a:solidFill>
                  <a:schemeClr val="tx1"/>
                </a:solidFill>
                <a:latin typeface="Times New Roman" panose="02020603050405020304" pitchFamily="18" charset="0"/>
                <a:cs typeface="Times New Roman" panose="02020603050405020304" pitchFamily="18" charset="0"/>
              </a:rPr>
              <a:t>μ</a:t>
            </a:r>
            <a:r>
              <a:rPr lang="en-US" sz="1200" b="0" i="0" u="none" strike="noStrike" kern="1200" baseline="0" dirty="0" smtClean="0">
                <a:solidFill>
                  <a:schemeClr val="tx1"/>
                </a:solidFill>
                <a:latin typeface="Times New Roman" panose="02020603050405020304" pitchFamily="18" charset="0"/>
                <a:cs typeface="Times New Roman" panose="02020603050405020304" pitchFamily="18" charset="0"/>
              </a:rPr>
              <a:t>S = </a:t>
            </a:r>
            <a:r>
              <a:rPr lang="en-US" sz="1200" b="0" i="0" u="none" strike="noStrike" kern="1200" baseline="0" dirty="0" err="1" smtClean="0">
                <a:solidFill>
                  <a:schemeClr val="tx1"/>
                </a:solidFill>
                <a:latin typeface="Times New Roman" panose="02020603050405020304" pitchFamily="18" charset="0"/>
                <a:cs typeface="Times New Roman" panose="02020603050405020304" pitchFamily="18" charset="0"/>
              </a:rPr>
              <a:t>microseimens</a:t>
            </a:r>
            <a:r>
              <a:rPr lang="en-US" sz="1200" b="0" i="0" u="none" strike="noStrike" kern="1200" baseline="0" dirty="0" smtClean="0">
                <a:solidFill>
                  <a:schemeClr val="tx1"/>
                </a:solidFill>
                <a:latin typeface="Times New Roman" panose="02020603050405020304" pitchFamily="18" charset="0"/>
                <a:cs typeface="Times New Roman" panose="02020603050405020304" pitchFamily="18" charset="0"/>
              </a:rPr>
              <a:t>. </a:t>
            </a:r>
            <a:r>
              <a:rPr lang="en-US" i="0" dirty="0" smtClean="0"/>
              <a:t>E-N Normal is the Emotional – Neutral group with normal paced breathing, E-N SPB is the Emotional – Neutral group with slow paced breathing. </a:t>
            </a:r>
            <a:r>
              <a:rPr lang="en-US" i="0" smtClean="0"/>
              <a:t>N–N is the Neutral – Neutral group with normal paced breathing, E-N FPB is the Emotional – Neutral with fast paced Breathing group.</a:t>
            </a:r>
            <a:endParaRPr lang="en-US" smtClean="0"/>
          </a:p>
          <a:p>
            <a:endParaRPr lang="en-IN" dirty="0"/>
          </a:p>
        </p:txBody>
      </p:sp>
      <p:sp>
        <p:nvSpPr>
          <p:cNvPr id="4" name="Slide Number Placeholder 3"/>
          <p:cNvSpPr>
            <a:spLocks noGrp="1"/>
          </p:cNvSpPr>
          <p:nvPr>
            <p:ph type="sldNum" sz="quarter" idx="10"/>
          </p:nvPr>
        </p:nvSpPr>
        <p:spPr/>
        <p:txBody>
          <a:bodyPr/>
          <a:lstStyle/>
          <a:p>
            <a:fld id="{5C8268A5-CEDB-9E47-B3E2-7FF981905192}" type="slidenum">
              <a:rPr lang="en-US" smtClean="0"/>
              <a:t>3</a:t>
            </a:fld>
            <a:endParaRPr lang="en-US"/>
          </a:p>
        </p:txBody>
      </p:sp>
    </p:spTree>
    <p:extLst>
      <p:ext uri="{BB962C8B-B14F-4D97-AF65-F5344CB8AC3E}">
        <p14:creationId xmlns:p14="http://schemas.microsoft.com/office/powerpoint/2010/main" val="2026632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3A0B1E-097E-DC2C-5B63-852777D82D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33BAF79-AAF9-4589-5911-160B453BDB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9386303-CE7B-A7B9-441E-211BFE16E32B}"/>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9CCC257A-D62A-0E8A-1CCC-FD58A2DDF7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37D164-654D-3589-C3C6-971F86BBE966}"/>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1769788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0440DD-B5BD-1096-CCDD-8A104AF931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763957C-C54E-62E6-F1D2-7DB88717FB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04F51E1-1755-7659-82CE-7F999B005EF8}"/>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1CFC442B-2C62-6F60-50BF-83151550E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1587BBC-69B5-D07D-FA12-49A23DCB645D}"/>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172833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4F9D4E6-8D3E-3816-2F61-648E1FADC3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8818AA4-C8B6-3BAE-5B64-51F6A64A6D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DF6212-7DDA-9AE2-40BD-92B2E1395626}"/>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0F071BE4-F6CC-4DCA-3AE3-098606DAC6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9F6B781-76D2-5BB3-57C4-6BC461F366CB}"/>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313252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DF9087-7E88-7B3B-3555-E18A74BCC8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4FD0C73-60DD-FAF5-728E-8BD95433B7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3EAF50-BC3E-CFCE-B3CE-82696E5F6719}"/>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4BC65C3D-D2CE-1DA9-6B1D-22F17FCFA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D590B2B-6232-537E-69CE-DEF9B3BE4A88}"/>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3558769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C9933B-C38F-6227-EF00-7C715365F4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618B786-A029-91D5-61A7-979F4D4527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B25DF89-4772-F71E-DFFA-BF661E3C3494}"/>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7EC7635A-ED3E-9F02-02D5-D9F985B7C7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6E8BE7B-E5B6-2A38-E849-F787FCF3EC8F}"/>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34725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321D93-3662-FC9B-7FAA-033887C1BA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259389B-C0D3-6B4A-DB0D-215BB31409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738B01A-662B-37A2-F793-FB5F2291D3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D305AD2-FB5E-2BF0-D802-681CF650F5FA}"/>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6" name="Footer Placeholder 5">
            <a:extLst>
              <a:ext uri="{FF2B5EF4-FFF2-40B4-BE49-F238E27FC236}">
                <a16:creationId xmlns:a16="http://schemas.microsoft.com/office/drawing/2014/main" xmlns="" id="{DD0047E7-18A8-32A2-F5E9-9498B6F5C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04EEF22-BAF9-F32C-6DF8-543AA2401DC6}"/>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272374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D5B66E-2394-0DA7-8D13-4F55E513A9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1A92EB3-9780-20E5-1133-8B770CD9C3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3F14741-5F6A-61D1-95AF-378EBA0C99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6A55D5D-F82C-8111-C276-6835E81266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8BE90CE-C268-1927-58A8-FCEC3A3D1F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5BE0CDB-9A15-D1E3-F41C-18DA9A4ABB5F}"/>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8" name="Footer Placeholder 7">
            <a:extLst>
              <a:ext uri="{FF2B5EF4-FFF2-40B4-BE49-F238E27FC236}">
                <a16:creationId xmlns:a16="http://schemas.microsoft.com/office/drawing/2014/main" xmlns="" id="{53165E5F-5D19-ED56-9C25-B8DD97363D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26863D1-7030-371D-9EAC-66D8C79EFD3A}"/>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3280380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48976E-209C-21FD-86E7-E6099BDFDE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5CF4D0C-FF01-E009-D783-D6E1C612DEB3}"/>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4" name="Footer Placeholder 3">
            <a:extLst>
              <a:ext uri="{FF2B5EF4-FFF2-40B4-BE49-F238E27FC236}">
                <a16:creationId xmlns:a16="http://schemas.microsoft.com/office/drawing/2014/main" xmlns="" id="{AE2A1943-3FA0-2DC3-3694-E69FB91BB2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9482669E-1DD4-90B0-3A32-838B39FF9599}"/>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4257509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DBB10B9-D434-8B66-3F17-216CEE78D0EE}"/>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3" name="Footer Placeholder 2">
            <a:extLst>
              <a:ext uri="{FF2B5EF4-FFF2-40B4-BE49-F238E27FC236}">
                <a16:creationId xmlns:a16="http://schemas.microsoft.com/office/drawing/2014/main" xmlns="" id="{948C17A3-B576-21A7-F15D-99AD43D66B3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9AE4BE08-F46D-56D0-AD95-16C3EDE8CB9A}"/>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211757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515F7-C7D7-FD89-B7E7-F96A93E764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6863557-3066-08A3-79F0-283E0AC1F3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1FD338E-A921-F25D-8571-CFEDE77CB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B696D82-841D-AF0C-963B-3BDA68D942C6}"/>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6" name="Footer Placeholder 5">
            <a:extLst>
              <a:ext uri="{FF2B5EF4-FFF2-40B4-BE49-F238E27FC236}">
                <a16:creationId xmlns:a16="http://schemas.microsoft.com/office/drawing/2014/main" xmlns="" id="{51B4AD32-FA9D-6108-50A7-FBF688A394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DB2C485-A055-6511-305E-354755717947}"/>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507430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98A9E6-86A9-18FB-71DE-BFF66FC46D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82FBA04-09B2-1B0C-B466-A727B62A1A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DB5B9CA2-13A2-45E1-CED1-51E246AF98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1EB1419-E1DE-5DFA-2FE7-BFACA9BABA17}"/>
              </a:ext>
            </a:extLst>
          </p:cNvPr>
          <p:cNvSpPr>
            <a:spLocks noGrp="1"/>
          </p:cNvSpPr>
          <p:nvPr>
            <p:ph type="dt" sz="half" idx="10"/>
          </p:nvPr>
        </p:nvSpPr>
        <p:spPr/>
        <p:txBody>
          <a:bodyPr/>
          <a:lstStyle/>
          <a:p>
            <a:fld id="{F99FD639-630F-2C4C-8691-EAE3D2262434}" type="datetimeFigureOut">
              <a:rPr lang="en-US" smtClean="0"/>
              <a:t>4/3/2026</a:t>
            </a:fld>
            <a:endParaRPr lang="en-US"/>
          </a:p>
        </p:txBody>
      </p:sp>
      <p:sp>
        <p:nvSpPr>
          <p:cNvPr id="6" name="Footer Placeholder 5">
            <a:extLst>
              <a:ext uri="{FF2B5EF4-FFF2-40B4-BE49-F238E27FC236}">
                <a16:creationId xmlns:a16="http://schemas.microsoft.com/office/drawing/2014/main" xmlns="" id="{D9242AFE-DC45-2A1A-4D85-ABE7ACC439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C4EC04A-C9F5-99C7-E7D0-62BA2E8C7A74}"/>
              </a:ext>
            </a:extLst>
          </p:cNvPr>
          <p:cNvSpPr>
            <a:spLocks noGrp="1"/>
          </p:cNvSpPr>
          <p:nvPr>
            <p:ph type="sldNum" sz="quarter" idx="12"/>
          </p:nvPr>
        </p:nvSpPr>
        <p:spPr/>
        <p:txBody>
          <a:bodyPr/>
          <a:lstStyle/>
          <a:p>
            <a:fld id="{66A81949-2AA0-8B47-951D-078AC6FB9839}" type="slidenum">
              <a:rPr lang="en-US" smtClean="0"/>
              <a:t>‹#›</a:t>
            </a:fld>
            <a:endParaRPr lang="en-US"/>
          </a:p>
        </p:txBody>
      </p:sp>
    </p:spTree>
    <p:extLst>
      <p:ext uri="{BB962C8B-B14F-4D97-AF65-F5344CB8AC3E}">
        <p14:creationId xmlns:p14="http://schemas.microsoft.com/office/powerpoint/2010/main" val="3539971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84C7666-9A23-508D-89C7-65D856E265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916E54C-2C7F-76F7-C673-6AD837D10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78C5249-4360-B9D3-94DA-35236309A9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99FD639-630F-2C4C-8691-EAE3D2262434}" type="datetimeFigureOut">
              <a:rPr lang="en-US" smtClean="0"/>
              <a:t>4/3/2026</a:t>
            </a:fld>
            <a:endParaRPr lang="en-US"/>
          </a:p>
        </p:txBody>
      </p:sp>
      <p:sp>
        <p:nvSpPr>
          <p:cNvPr id="5" name="Footer Placeholder 4">
            <a:extLst>
              <a:ext uri="{FF2B5EF4-FFF2-40B4-BE49-F238E27FC236}">
                <a16:creationId xmlns:a16="http://schemas.microsoft.com/office/drawing/2014/main" xmlns="" id="{B0FAA46D-9495-9C8B-CDF8-7F6A7DCC1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xmlns="" id="{938936C6-7B27-1CAA-3FAF-3A50DE07FD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A81949-2AA0-8B47-951D-078AC6FB9839}" type="slidenum">
              <a:rPr lang="en-US" smtClean="0"/>
              <a:t>‹#›</a:t>
            </a:fld>
            <a:endParaRPr lang="en-US"/>
          </a:p>
        </p:txBody>
      </p:sp>
    </p:spTree>
    <p:extLst>
      <p:ext uri="{BB962C8B-B14F-4D97-AF65-F5344CB8AC3E}">
        <p14:creationId xmlns:p14="http://schemas.microsoft.com/office/powerpoint/2010/main" val="3507840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263DED-49BD-FC0D-6D5D-F0AFA6E063A2}"/>
              </a:ext>
            </a:extLst>
          </p:cNvPr>
          <p:cNvSpPr>
            <a:spLocks noGrp="1"/>
          </p:cNvSpPr>
          <p:nvPr>
            <p:ph type="ctrTitle"/>
          </p:nvPr>
        </p:nvSpPr>
        <p:spPr/>
        <p:txBody>
          <a:bodyPr/>
          <a:lstStyle/>
          <a:p>
            <a:r>
              <a:rPr lang="en-US" dirty="0"/>
              <a:t>Supplemental Material</a:t>
            </a:r>
          </a:p>
        </p:txBody>
      </p:sp>
      <p:sp>
        <p:nvSpPr>
          <p:cNvPr id="3" name="Subtitle 2">
            <a:extLst>
              <a:ext uri="{FF2B5EF4-FFF2-40B4-BE49-F238E27FC236}">
                <a16:creationId xmlns:a16="http://schemas.microsoft.com/office/drawing/2014/main" xmlns="" id="{CA8C6BBE-0F0E-1C8D-A6A9-D04F4750E17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34924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xmlns="" id="{F37C199B-0848-14BB-BD92-92FB44F1A062}"/>
              </a:ext>
            </a:extLst>
          </p:cNvPr>
          <p:cNvGraphicFramePr>
            <a:graphicFrameLocks/>
          </p:cNvGraphicFramePr>
          <p:nvPr>
            <p:extLst>
              <p:ext uri="{D42A27DB-BD31-4B8C-83A1-F6EECF244321}">
                <p14:modId xmlns:p14="http://schemas.microsoft.com/office/powerpoint/2010/main" val="3289971889"/>
              </p:ext>
            </p:extLst>
          </p:nvPr>
        </p:nvGraphicFramePr>
        <p:xfrm>
          <a:off x="2114550" y="1114425"/>
          <a:ext cx="8229600" cy="4800599"/>
        </p:xfrm>
        <a:graphic>
          <a:graphicData uri="http://schemas.openxmlformats.org/drawingml/2006/chart">
            <c:chart xmlns:c="http://schemas.openxmlformats.org/drawingml/2006/chart" xmlns:r="http://schemas.openxmlformats.org/officeDocument/2006/relationships" r:id="rId3"/>
          </a:graphicData>
        </a:graphic>
      </p:graphicFrame>
      <p:grpSp>
        <p:nvGrpSpPr>
          <p:cNvPr id="25" name="Group 24">
            <a:extLst>
              <a:ext uri="{FF2B5EF4-FFF2-40B4-BE49-F238E27FC236}">
                <a16:creationId xmlns:a16="http://schemas.microsoft.com/office/drawing/2014/main" xmlns="" id="{D8B0DAF5-7C4C-3CE3-3AEC-D71F70CDC798}"/>
              </a:ext>
            </a:extLst>
          </p:cNvPr>
          <p:cNvGrpSpPr/>
          <p:nvPr/>
        </p:nvGrpSpPr>
        <p:grpSpPr>
          <a:xfrm>
            <a:off x="4082618" y="778522"/>
            <a:ext cx="868680" cy="1053345"/>
            <a:chOff x="2987706" y="2901765"/>
            <a:chExt cx="868680" cy="1053345"/>
          </a:xfrm>
        </p:grpSpPr>
        <p:cxnSp>
          <p:nvCxnSpPr>
            <p:cNvPr id="8" name="Straight Connector 7">
              <a:extLst>
                <a:ext uri="{FF2B5EF4-FFF2-40B4-BE49-F238E27FC236}">
                  <a16:creationId xmlns:a16="http://schemas.microsoft.com/office/drawing/2014/main" xmlns="" id="{18A5378B-D2B8-DEEC-18F4-4CAFB4B156C6}"/>
                </a:ext>
              </a:extLst>
            </p:cNvPr>
            <p:cNvCxnSpPr/>
            <p:nvPr/>
          </p:nvCxnSpPr>
          <p:spPr>
            <a:xfrm flipV="1">
              <a:off x="2987706" y="3315030"/>
              <a:ext cx="0" cy="22860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xmlns="" id="{70D47C18-BB1C-3BE5-C85F-89EFA7F307D2}"/>
                </a:ext>
              </a:extLst>
            </p:cNvPr>
            <p:cNvCxnSpPr/>
            <p:nvPr/>
          </p:nvCxnSpPr>
          <p:spPr>
            <a:xfrm flipV="1">
              <a:off x="3843385" y="3315030"/>
              <a:ext cx="0" cy="64008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xmlns="" id="{481E595A-FAF8-2C9C-EE36-6DE8FCBE4AF8}"/>
                </a:ext>
              </a:extLst>
            </p:cNvPr>
            <p:cNvCxnSpPr/>
            <p:nvPr/>
          </p:nvCxnSpPr>
          <p:spPr>
            <a:xfrm>
              <a:off x="2987706" y="3315030"/>
              <a:ext cx="868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A2C77E8B-7FEA-BECF-D0A0-ABCF524BFFFA}"/>
                </a:ext>
              </a:extLst>
            </p:cNvPr>
            <p:cNvSpPr txBox="1"/>
            <p:nvPr/>
          </p:nvSpPr>
          <p:spPr>
            <a:xfrm>
              <a:off x="3250595" y="2901765"/>
              <a:ext cx="342902" cy="369332"/>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89668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6">
            <a:extLst>
              <a:ext uri="{FF2B5EF4-FFF2-40B4-BE49-F238E27FC236}">
                <a16:creationId xmlns="" xmlns:a16="http://schemas.microsoft.com/office/drawing/2014/main" xmlns:lc="http://schemas.openxmlformats.org/drawingml/2006/lockedCanvas" id="{89A933B8-477A-6077-27E2-53C3B9D4CE26}"/>
              </a:ext>
            </a:extLst>
          </p:cNvPr>
          <p:cNvGraphicFramePr>
            <a:graphicFrameLocks noGrp="1"/>
          </p:cNvGraphicFramePr>
          <p:nvPr/>
        </p:nvGraphicFramePr>
        <p:xfrm>
          <a:off x="838200" y="1322581"/>
          <a:ext cx="10515600" cy="4351338"/>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 xmlns:a16="http://schemas.microsoft.com/office/drawing/2014/main" xmlns:lc="http://schemas.openxmlformats.org/drawingml/2006/lockedCanvas" id="{8202EBA6-31C5-51C0-2B12-EA63D13AFD55}"/>
              </a:ext>
            </a:extLst>
          </p:cNvPr>
          <p:cNvCxnSpPr/>
          <p:nvPr/>
        </p:nvCxnSpPr>
        <p:spPr>
          <a:xfrm flipV="1">
            <a:off x="9987280" y="1547165"/>
            <a:ext cx="0" cy="396240"/>
          </a:xfrm>
          <a:prstGeom prst="line">
            <a:avLst/>
          </a:prstGeom>
          <a:ln w="127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 xmlns:a16="http://schemas.microsoft.com/office/drawing/2014/main" xmlns:lc="http://schemas.openxmlformats.org/drawingml/2006/lockedCanvas" id="{E96971F2-7063-A3A5-C06A-6CE2E4E0ADBD}"/>
              </a:ext>
            </a:extLst>
          </p:cNvPr>
          <p:cNvCxnSpPr>
            <a:cxnSpLocks/>
          </p:cNvCxnSpPr>
          <p:nvPr/>
        </p:nvCxnSpPr>
        <p:spPr>
          <a:xfrm flipH="1">
            <a:off x="5090160" y="1547165"/>
            <a:ext cx="4897120"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 xmlns:a16="http://schemas.microsoft.com/office/drawing/2014/main" xmlns:lc="http://schemas.openxmlformats.org/drawingml/2006/lockedCanvas" id="{C6C07B5E-50F4-B181-6CBC-B0F7B7465559}"/>
              </a:ext>
            </a:extLst>
          </p:cNvPr>
          <p:cNvCxnSpPr/>
          <p:nvPr/>
        </p:nvCxnSpPr>
        <p:spPr>
          <a:xfrm flipV="1">
            <a:off x="5090160" y="1547165"/>
            <a:ext cx="0" cy="1798320"/>
          </a:xfrm>
          <a:prstGeom prst="line">
            <a:avLst/>
          </a:prstGeom>
          <a:ln w="12700"/>
        </p:spPr>
        <p:style>
          <a:lnRef idx="1">
            <a:schemeClr val="dk1"/>
          </a:lnRef>
          <a:fillRef idx="0">
            <a:schemeClr val="dk1"/>
          </a:fillRef>
          <a:effectRef idx="0">
            <a:schemeClr val="dk1"/>
          </a:effectRef>
          <a:fontRef idx="minor">
            <a:schemeClr val="tx1"/>
          </a:fontRef>
        </p:style>
      </p:cxnSp>
      <p:sp>
        <p:nvSpPr>
          <p:cNvPr id="14" name="TextBox 14">
            <a:extLst>
              <a:ext uri="{FF2B5EF4-FFF2-40B4-BE49-F238E27FC236}">
                <a16:creationId xmlns="" xmlns:a16="http://schemas.microsoft.com/office/drawing/2014/main" xmlns:lc="http://schemas.openxmlformats.org/drawingml/2006/lockedCanvas" id="{353FB335-340D-F51A-E63C-727B7429F671}"/>
              </a:ext>
            </a:extLst>
          </p:cNvPr>
          <p:cNvSpPr txBox="1"/>
          <p:nvPr/>
        </p:nvSpPr>
        <p:spPr>
          <a:xfrm>
            <a:off x="8625840" y="1184081"/>
            <a:ext cx="64008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Times New Roman" panose="02020603050405020304" pitchFamily="18" charset="0"/>
                <a:cs typeface="Times New Roman" panose="02020603050405020304" pitchFamily="18" charset="0"/>
              </a:rPr>
              <a:t>*</a:t>
            </a:r>
          </a:p>
        </p:txBody>
      </p:sp>
      <p:cxnSp>
        <p:nvCxnSpPr>
          <p:cNvPr id="15" name="Straight Connector 14">
            <a:extLst>
              <a:ext uri="{FF2B5EF4-FFF2-40B4-BE49-F238E27FC236}">
                <a16:creationId xmlns="" xmlns:a16="http://schemas.microsoft.com/office/drawing/2014/main" xmlns:lc="http://schemas.openxmlformats.org/drawingml/2006/lockedCanvas" id="{F234DF7B-76C7-1AD8-72A5-E50DD778F5B4}"/>
              </a:ext>
            </a:extLst>
          </p:cNvPr>
          <p:cNvCxnSpPr/>
          <p:nvPr/>
        </p:nvCxnSpPr>
        <p:spPr>
          <a:xfrm flipV="1">
            <a:off x="7545085" y="1547165"/>
            <a:ext cx="0" cy="1645920"/>
          </a:xfrm>
          <a:prstGeom prst="line">
            <a:avLst/>
          </a:prstGeom>
          <a:ln w="127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248634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213</Words>
  <Application>Microsoft Office PowerPoint</Application>
  <PresentationFormat>Widescreen</PresentationFormat>
  <Paragraphs>9</Paragraphs>
  <Slides>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Calibri</vt:lpstr>
      <vt:lpstr>Times New Roman</vt:lpstr>
      <vt:lpstr>Office Theme</vt:lpstr>
      <vt:lpstr>Supplemental Material</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Supplemental Material</dc:title>
  <dc:creator>Dugle, Izzy</dc:creator>
  <cp:lastModifiedBy>Reshma V</cp:lastModifiedBy>
  <cp:revision>2</cp:revision>
  <dcterms:created xsi:type="dcterms:W3CDTF">2025-06-16T16:27:08Z</dcterms:created>
  <dcterms:modified xsi:type="dcterms:W3CDTF">2026-04-03T04:54:55Z</dcterms:modified>
</cp:coreProperties>
</file>