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60" r:id="rId4"/>
    <p:sldId id="277" r:id="rId5"/>
    <p:sldId id="301" r:id="rId6"/>
    <p:sldId id="297"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7" autoAdjust="0"/>
    <p:restoredTop sz="94660"/>
  </p:normalViewPr>
  <p:slideViewPr>
    <p:cSldViewPr snapToGrid="0">
      <p:cViewPr varScale="1">
        <p:scale>
          <a:sx n="153" d="100"/>
          <a:sy n="153" d="100"/>
        </p:scale>
        <p:origin x="157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user\Downloads\01_Summary_of_Bismark_alignmnet_HScell.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user\Downloads\01_Summary_of_Bismark_alignmnet_HScell.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D:\topics\SETDB1\SETDB1_RRBS\ZNF_RT_PCR_20230213.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D:\topics\SETDB1\SETDB1_RRBS\ZNF_RT_PCR_20230213.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D:\topics\SETDB1\SETDB1_RRBS\ZNF_RT_PCR_20230213.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D:\topics\SETDB1\SETDB1_RRBS\ZNF_RT_PCR_20230213.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D:\topics\SETDB1\SETDB1_RRBS\ZNF_RT_PCR_20230213.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alpha val="70000"/>
              </a:schemeClr>
            </a:solidFill>
            <a:ln>
              <a:noFill/>
            </a:ln>
            <a:effectLst/>
          </c:spPr>
          <c:invertIfNegative val="0"/>
          <c:errBars>
            <c:errBarType val="both"/>
            <c:errValType val="stdErr"/>
            <c:noEndCap val="0"/>
            <c:spPr>
              <a:noFill/>
              <a:ln w="9525">
                <a:solidFill>
                  <a:schemeClr val="tx1">
                    <a:lumMod val="65000"/>
                    <a:lumOff val="35000"/>
                  </a:schemeClr>
                </a:solidFill>
                <a:round/>
              </a:ln>
              <a:effectLst/>
            </c:spPr>
          </c:errBars>
          <c:cat>
            <c:strRef>
              <c:f>Sheet1!$E$14:$E$26</c:f>
              <c:strCache>
                <c:ptCount val="13"/>
                <c:pt idx="0">
                  <c:v>HERV1_LTRa</c:v>
                </c:pt>
                <c:pt idx="1">
                  <c:v>HERV1_LTRb</c:v>
                </c:pt>
                <c:pt idx="2">
                  <c:v>HERV1_LTRd</c:v>
                </c:pt>
                <c:pt idx="3">
                  <c:v>HERV9-int</c:v>
                </c:pt>
                <c:pt idx="4">
                  <c:v>HERV9NC-int</c:v>
                </c:pt>
                <c:pt idx="5">
                  <c:v>HERV9N-int</c:v>
                </c:pt>
                <c:pt idx="6">
                  <c:v>HERVE_a-int</c:v>
                </c:pt>
                <c:pt idx="7">
                  <c:v>HERVIP10F-int</c:v>
                </c:pt>
                <c:pt idx="8">
                  <c:v>HERVK14C-int</c:v>
                </c:pt>
                <c:pt idx="9">
                  <c:v>HERVK14-int</c:v>
                </c:pt>
                <c:pt idx="10">
                  <c:v>HERVK22-int</c:v>
                </c:pt>
                <c:pt idx="11">
                  <c:v>HERVL66-int</c:v>
                </c:pt>
                <c:pt idx="12">
                  <c:v>HERVS71-int</c:v>
                </c:pt>
              </c:strCache>
            </c:strRef>
          </c:cat>
          <c:val>
            <c:numRef>
              <c:f>Sheet1!$F$14:$F$26</c:f>
              <c:numCache>
                <c:formatCode>General</c:formatCode>
                <c:ptCount val="13"/>
                <c:pt idx="0">
                  <c:v>1.0921598557224856</c:v>
                </c:pt>
                <c:pt idx="1">
                  <c:v>-1.1540007315469116</c:v>
                </c:pt>
                <c:pt idx="2">
                  <c:v>1.0159242698954007</c:v>
                </c:pt>
                <c:pt idx="3">
                  <c:v>2.4001557223930701</c:v>
                </c:pt>
                <c:pt idx="4">
                  <c:v>2.9928406567823598</c:v>
                </c:pt>
                <c:pt idx="5">
                  <c:v>1.8966253415230565</c:v>
                </c:pt>
                <c:pt idx="6">
                  <c:v>1.12233049690034</c:v>
                </c:pt>
                <c:pt idx="7">
                  <c:v>1.0830384657539376</c:v>
                </c:pt>
                <c:pt idx="8">
                  <c:v>1.0003274148443821</c:v>
                </c:pt>
                <c:pt idx="9">
                  <c:v>2.3199098024495224</c:v>
                </c:pt>
                <c:pt idx="10">
                  <c:v>1.6431584234048038</c:v>
                </c:pt>
                <c:pt idx="11">
                  <c:v>1.3407639602026662</c:v>
                </c:pt>
                <c:pt idx="12">
                  <c:v>1.826526312479501</c:v>
                </c:pt>
              </c:numCache>
            </c:numRef>
          </c:val>
          <c:extLst>
            <c:ext xmlns:c16="http://schemas.microsoft.com/office/drawing/2014/chart" uri="{C3380CC4-5D6E-409C-BE32-E72D297353CC}">
              <c16:uniqueId val="{00000000-9905-4011-A044-D6C276B74C4A}"/>
            </c:ext>
          </c:extLst>
        </c:ser>
        <c:dLbls>
          <c:showLegendKey val="0"/>
          <c:showVal val="0"/>
          <c:showCatName val="0"/>
          <c:showSerName val="0"/>
          <c:showPercent val="0"/>
          <c:showBubbleSize val="0"/>
        </c:dLbls>
        <c:gapWidth val="80"/>
        <c:overlap val="25"/>
        <c:axId val="1595250096"/>
        <c:axId val="1568310864"/>
      </c:barChart>
      <c:catAx>
        <c:axId val="1595250096"/>
        <c:scaling>
          <c:orientation val="minMax"/>
        </c:scaling>
        <c:delete val="0"/>
        <c:axPos val="b"/>
        <c:numFmt formatCode="General" sourceLinked="1"/>
        <c:majorTickMark val="none"/>
        <c:minorTickMark val="none"/>
        <c:tickLblPos val="low"/>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700" b="0" i="0" u="none" strike="noStrike" kern="1200" cap="none" spc="20" normalizeH="0" baseline="0">
                <a:solidFill>
                  <a:schemeClr val="tx1"/>
                </a:solidFill>
                <a:latin typeface="+mn-lt"/>
                <a:ea typeface="+mn-ea"/>
                <a:cs typeface="+mn-cs"/>
              </a:defRPr>
            </a:pPr>
            <a:endParaRPr lang="ko-KR"/>
          </a:p>
        </c:txPr>
        <c:crossAx val="1568310864"/>
        <c:crosses val="autoZero"/>
        <c:auto val="1"/>
        <c:lblAlgn val="ctr"/>
        <c:lblOffset val="100"/>
        <c:noMultiLvlLbl val="0"/>
      </c:catAx>
      <c:valAx>
        <c:axId val="1568310864"/>
        <c:scaling>
          <c:orientation val="minMax"/>
        </c:scaling>
        <c:delete val="0"/>
        <c:axPos val="l"/>
        <c:majorGridlines>
          <c:spPr>
            <a:ln w="9525" cap="flat" cmpd="sng" algn="ctr">
              <a:solidFill>
                <a:schemeClr val="tx1">
                  <a:lumMod val="5000"/>
                  <a:lumOff val="95000"/>
                </a:schemeClr>
              </a:solidFill>
              <a:round/>
            </a:ln>
            <a:effectLst/>
          </c:spPr>
        </c:majorGridlines>
        <c:numFmt formatCode="#,##0.0_ " sourceLinked="0"/>
        <c:majorTickMark val="none"/>
        <c:minorTickMark val="none"/>
        <c:tickLblPos val="low"/>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15952500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483-460B-91DF-1BE24049D90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483-460B-91DF-1BE24049D90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483-460B-91DF-1BE24049D900}"/>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ko-K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Bsmark_summary!$D$1:$F$1</c:f>
              <c:strCache>
                <c:ptCount val="3"/>
                <c:pt idx="0">
                  <c:v>Uniq_aln</c:v>
                </c:pt>
                <c:pt idx="1">
                  <c:v>No_aln</c:v>
                </c:pt>
                <c:pt idx="2">
                  <c:v>Multi_aln</c:v>
                </c:pt>
              </c:strCache>
            </c:strRef>
          </c:cat>
          <c:val>
            <c:numRef>
              <c:f>Bsmark_summary!$D$22:$F$22</c:f>
              <c:numCache>
                <c:formatCode>0.00.E+00</c:formatCode>
                <c:ptCount val="3"/>
                <c:pt idx="0">
                  <c:v>110324420</c:v>
                </c:pt>
                <c:pt idx="1">
                  <c:v>29173443</c:v>
                </c:pt>
                <c:pt idx="2">
                  <c:v>54974079</c:v>
                </c:pt>
              </c:numCache>
            </c:numRef>
          </c:val>
          <c:extLst>
            <c:ext xmlns:c16="http://schemas.microsoft.com/office/drawing/2014/chart" uri="{C3380CC4-5D6E-409C-BE32-E72D297353CC}">
              <c16:uniqueId val="{00000006-4483-460B-91DF-1BE24049D900}"/>
            </c:ext>
          </c:extLst>
        </c:ser>
        <c:dLbls>
          <c:showLegendKey val="0"/>
          <c:showVal val="0"/>
          <c:showCatName val="0"/>
          <c:showSerName val="0"/>
          <c:showPercent val="0"/>
          <c:showBubbleSize val="0"/>
          <c:showLeaderLines val="1"/>
        </c:dLbls>
        <c:firstSliceAng val="0"/>
        <c:holeSize val="42"/>
      </c:doughnutChart>
      <c:spPr>
        <a:noFill/>
        <a:ln>
          <a:noFill/>
        </a:ln>
        <a:effectLst/>
      </c:spPr>
    </c:plotArea>
    <c:legend>
      <c:legendPos val="r"/>
      <c:layout>
        <c:manualLayout>
          <c:xMode val="edge"/>
          <c:yMode val="edge"/>
          <c:x val="0.69482184256145696"/>
          <c:y val="0.37444204302627487"/>
          <c:w val="0.19301865780525135"/>
          <c:h val="0.298183744134340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128449651878825E-2"/>
          <c:y val="0.12394299760694048"/>
          <c:w val="0.83117781353371878"/>
          <c:h val="0.7562543840565713"/>
        </c:manualLayout>
      </c:layout>
      <c:barChart>
        <c:barDir val="col"/>
        <c:grouping val="clustered"/>
        <c:varyColors val="0"/>
        <c:ser>
          <c:idx val="0"/>
          <c:order val="0"/>
          <c:tx>
            <c:strRef>
              <c:f>Bsmark_summary!$C$1</c:f>
              <c:strCache>
                <c:ptCount val="1"/>
                <c:pt idx="0">
                  <c:v>Tot_pair</c:v>
                </c:pt>
              </c:strCache>
            </c:strRef>
          </c:tx>
          <c:spPr>
            <a:solidFill>
              <a:schemeClr val="tx1">
                <a:lumMod val="50000"/>
                <a:lumOff val="50000"/>
              </a:schemeClr>
            </a:solidFill>
            <a:ln>
              <a:solidFill>
                <a:schemeClr val="tx1"/>
              </a:solidFill>
            </a:ln>
            <a:effectLst/>
          </c:spPr>
          <c:invertIfNegative val="0"/>
          <c:cat>
            <c:strRef>
              <c:f>Bsmark_summary!$V$2:$V$7</c:f>
              <c:strCache>
                <c:ptCount val="6"/>
                <c:pt idx="0">
                  <c:v>WT-1</c:v>
                </c:pt>
                <c:pt idx="1">
                  <c:v>WT-2</c:v>
                </c:pt>
                <c:pt idx="2">
                  <c:v>WT-3</c:v>
                </c:pt>
                <c:pt idx="3">
                  <c:v>KO-1</c:v>
                </c:pt>
                <c:pt idx="4">
                  <c:v>KO-2</c:v>
                </c:pt>
                <c:pt idx="5">
                  <c:v>KO-3</c:v>
                </c:pt>
              </c:strCache>
            </c:strRef>
          </c:cat>
          <c:val>
            <c:numRef>
              <c:f>Bsmark_summary!$C$2:$C$7</c:f>
              <c:numCache>
                <c:formatCode>_(* #,##0_);_(* \(#,##0\);_(* "-"_);_(@_)</c:formatCode>
                <c:ptCount val="6"/>
                <c:pt idx="0">
                  <c:v>26687352</c:v>
                </c:pt>
                <c:pt idx="1">
                  <c:v>30356367</c:v>
                </c:pt>
                <c:pt idx="2">
                  <c:v>38723269</c:v>
                </c:pt>
                <c:pt idx="3">
                  <c:v>35073213</c:v>
                </c:pt>
                <c:pt idx="4">
                  <c:v>24870189</c:v>
                </c:pt>
                <c:pt idx="5">
                  <c:v>38761552</c:v>
                </c:pt>
              </c:numCache>
            </c:numRef>
          </c:val>
          <c:extLst>
            <c:ext xmlns:c16="http://schemas.microsoft.com/office/drawing/2014/chart" uri="{C3380CC4-5D6E-409C-BE32-E72D297353CC}">
              <c16:uniqueId val="{00000000-CF38-4161-A957-54F5F71FD315}"/>
            </c:ext>
          </c:extLst>
        </c:ser>
        <c:dLbls>
          <c:showLegendKey val="0"/>
          <c:showVal val="0"/>
          <c:showCatName val="0"/>
          <c:showSerName val="0"/>
          <c:showPercent val="0"/>
          <c:showBubbleSize val="0"/>
        </c:dLbls>
        <c:gapWidth val="0"/>
        <c:overlap val="-27"/>
        <c:axId val="798598680"/>
        <c:axId val="798593760"/>
      </c:barChart>
      <c:lineChart>
        <c:grouping val="standard"/>
        <c:varyColors val="0"/>
        <c:ser>
          <c:idx val="1"/>
          <c:order val="1"/>
          <c:tx>
            <c:strRef>
              <c:f>Bsmark_summary!$D$1</c:f>
              <c:strCache>
                <c:ptCount val="1"/>
                <c:pt idx="0">
                  <c:v>Uniq_aln</c:v>
                </c:pt>
              </c:strCache>
            </c:strRef>
          </c:tx>
          <c:spPr>
            <a:ln w="28575" cap="rnd">
              <a:solidFill>
                <a:schemeClr val="accent2">
                  <a:lumMod val="60000"/>
                  <a:lumOff val="40000"/>
                </a:schemeClr>
              </a:solidFill>
              <a:round/>
            </a:ln>
            <a:effectLst/>
          </c:spPr>
          <c:marker>
            <c:symbol val="circle"/>
            <c:size val="5"/>
            <c:spPr>
              <a:solidFill>
                <a:schemeClr val="accent2"/>
              </a:solidFill>
              <a:ln w="9525">
                <a:solidFill>
                  <a:schemeClr val="accent2"/>
                </a:solidFill>
              </a:ln>
              <a:effectLst/>
            </c:spPr>
          </c:marker>
          <c:cat>
            <c:strRef>
              <c:f>Bsmark_summary!$B$2:$B$17</c:f>
              <c:strCache>
                <c:ptCount val="16"/>
                <c:pt idx="0">
                  <c:v>HAP1 WT-1</c:v>
                </c:pt>
                <c:pt idx="1">
                  <c:v>HAP1 WT-2</c:v>
                </c:pt>
                <c:pt idx="2">
                  <c:v>HAP1 WT-3</c:v>
                </c:pt>
                <c:pt idx="3">
                  <c:v>HAP1 KO-1</c:v>
                </c:pt>
                <c:pt idx="4">
                  <c:v>HAP1 KO-2</c:v>
                </c:pt>
                <c:pt idx="5">
                  <c:v>HAP1 KO-3</c:v>
                </c:pt>
                <c:pt idx="6">
                  <c:v>A549 WT-1</c:v>
                </c:pt>
                <c:pt idx="7">
                  <c:v>A549 WT-2</c:v>
                </c:pt>
                <c:pt idx="8">
                  <c:v>A549 WT-3</c:v>
                </c:pt>
                <c:pt idx="9">
                  <c:v>A549 AGO2 KO-1</c:v>
                </c:pt>
                <c:pt idx="10">
                  <c:v>A549 AGO2 KO-2</c:v>
                </c:pt>
                <c:pt idx="11">
                  <c:v>A549 SETDB1 KO-1</c:v>
                </c:pt>
                <c:pt idx="12">
                  <c:v>A549 SETDB1 KO-2</c:v>
                </c:pt>
                <c:pt idx="13">
                  <c:v>A549 SETDB1 KO-3</c:v>
                </c:pt>
                <c:pt idx="14">
                  <c:v>A549 DICER KO-1</c:v>
                </c:pt>
                <c:pt idx="15">
                  <c:v>A549 DICER KO-2</c:v>
                </c:pt>
              </c:strCache>
            </c:strRef>
          </c:cat>
          <c:val>
            <c:numRef>
              <c:f>Bsmark_summary!$D$2:$D$7</c:f>
              <c:numCache>
                <c:formatCode>_(* #,##0_);_(* \(#,##0\);_(* "-"_);_(@_)</c:formatCode>
                <c:ptCount val="6"/>
                <c:pt idx="0">
                  <c:v>15016402</c:v>
                </c:pt>
                <c:pt idx="1">
                  <c:v>17316948</c:v>
                </c:pt>
                <c:pt idx="2">
                  <c:v>21884618</c:v>
                </c:pt>
                <c:pt idx="3">
                  <c:v>19894143</c:v>
                </c:pt>
                <c:pt idx="4">
                  <c:v>14127510</c:v>
                </c:pt>
                <c:pt idx="5">
                  <c:v>22084799</c:v>
                </c:pt>
              </c:numCache>
            </c:numRef>
          </c:val>
          <c:smooth val="0"/>
          <c:extLst>
            <c:ext xmlns:c16="http://schemas.microsoft.com/office/drawing/2014/chart" uri="{C3380CC4-5D6E-409C-BE32-E72D297353CC}">
              <c16:uniqueId val="{00000001-CF38-4161-A957-54F5F71FD315}"/>
            </c:ext>
          </c:extLst>
        </c:ser>
        <c:dLbls>
          <c:showLegendKey val="0"/>
          <c:showVal val="0"/>
          <c:showCatName val="0"/>
          <c:showSerName val="0"/>
          <c:showPercent val="0"/>
          <c:showBubbleSize val="0"/>
        </c:dLbls>
        <c:marker val="1"/>
        <c:smooth val="0"/>
        <c:axId val="798598680"/>
        <c:axId val="798593760"/>
      </c:lineChart>
      <c:lineChart>
        <c:grouping val="standard"/>
        <c:varyColors val="0"/>
        <c:ser>
          <c:idx val="2"/>
          <c:order val="2"/>
          <c:tx>
            <c:strRef>
              <c:f>Bsmark_summary!$P$1</c:f>
              <c:strCache>
                <c:ptCount val="1"/>
                <c:pt idx="0">
                  <c:v>meth_rate</c:v>
                </c:pt>
              </c:strCache>
            </c:strRef>
          </c:tx>
          <c:spPr>
            <a:ln w="28575" cap="rnd">
              <a:solidFill>
                <a:schemeClr val="tx1"/>
              </a:solidFill>
              <a:round/>
            </a:ln>
            <a:effectLst/>
          </c:spPr>
          <c:marker>
            <c:symbol val="diamond"/>
            <c:size val="7"/>
            <c:spPr>
              <a:solidFill>
                <a:schemeClr val="tx1"/>
              </a:solidFill>
              <a:ln w="9525">
                <a:noFill/>
              </a:ln>
              <a:effectLst/>
            </c:spPr>
          </c:marker>
          <c:cat>
            <c:strRef>
              <c:f>Bsmark_summary!$B$2:$B$17</c:f>
              <c:strCache>
                <c:ptCount val="16"/>
                <c:pt idx="0">
                  <c:v>HAP1 WT-1</c:v>
                </c:pt>
                <c:pt idx="1">
                  <c:v>HAP1 WT-2</c:v>
                </c:pt>
                <c:pt idx="2">
                  <c:v>HAP1 WT-3</c:v>
                </c:pt>
                <c:pt idx="3">
                  <c:v>HAP1 KO-1</c:v>
                </c:pt>
                <c:pt idx="4">
                  <c:v>HAP1 KO-2</c:v>
                </c:pt>
                <c:pt idx="5">
                  <c:v>HAP1 KO-3</c:v>
                </c:pt>
                <c:pt idx="6">
                  <c:v>A549 WT-1</c:v>
                </c:pt>
                <c:pt idx="7">
                  <c:v>A549 WT-2</c:v>
                </c:pt>
                <c:pt idx="8">
                  <c:v>A549 WT-3</c:v>
                </c:pt>
                <c:pt idx="9">
                  <c:v>A549 AGO2 KO-1</c:v>
                </c:pt>
                <c:pt idx="10">
                  <c:v>A549 AGO2 KO-2</c:v>
                </c:pt>
                <c:pt idx="11">
                  <c:v>A549 SETDB1 KO-1</c:v>
                </c:pt>
                <c:pt idx="12">
                  <c:v>A549 SETDB1 KO-2</c:v>
                </c:pt>
                <c:pt idx="13">
                  <c:v>A549 SETDB1 KO-3</c:v>
                </c:pt>
                <c:pt idx="14">
                  <c:v>A549 DICER KO-1</c:v>
                </c:pt>
                <c:pt idx="15">
                  <c:v>A549 DICER KO-2</c:v>
                </c:pt>
              </c:strCache>
            </c:strRef>
          </c:cat>
          <c:val>
            <c:numRef>
              <c:f>Bsmark_summary!$P$2:$P$7</c:f>
              <c:numCache>
                <c:formatCode>General</c:formatCode>
                <c:ptCount val="6"/>
                <c:pt idx="0">
                  <c:v>0.57299999999999995</c:v>
                </c:pt>
                <c:pt idx="1">
                  <c:v>0.57399999999999995</c:v>
                </c:pt>
                <c:pt idx="2">
                  <c:v>0.57199999999999995</c:v>
                </c:pt>
                <c:pt idx="3">
                  <c:v>0.57499999999999996</c:v>
                </c:pt>
                <c:pt idx="4">
                  <c:v>0.58099999999999996</c:v>
                </c:pt>
                <c:pt idx="5">
                  <c:v>0.58099999999999996</c:v>
                </c:pt>
              </c:numCache>
            </c:numRef>
          </c:val>
          <c:smooth val="0"/>
          <c:extLst>
            <c:ext xmlns:c16="http://schemas.microsoft.com/office/drawing/2014/chart" uri="{C3380CC4-5D6E-409C-BE32-E72D297353CC}">
              <c16:uniqueId val="{00000002-CF38-4161-A957-54F5F71FD315}"/>
            </c:ext>
          </c:extLst>
        </c:ser>
        <c:dLbls>
          <c:showLegendKey val="0"/>
          <c:showVal val="0"/>
          <c:showCatName val="0"/>
          <c:showSerName val="0"/>
          <c:showPercent val="0"/>
          <c:showBubbleSize val="0"/>
        </c:dLbls>
        <c:marker val="1"/>
        <c:smooth val="0"/>
        <c:axId val="927970184"/>
        <c:axId val="927979368"/>
      </c:lineChart>
      <c:catAx>
        <c:axId val="79859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798593760"/>
        <c:crosses val="autoZero"/>
        <c:auto val="1"/>
        <c:lblAlgn val="ctr"/>
        <c:lblOffset val="0"/>
        <c:tickLblSkip val="1"/>
        <c:noMultiLvlLbl val="0"/>
      </c:catAx>
      <c:valAx>
        <c:axId val="798593760"/>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ko-KR"/>
          </a:p>
        </c:txPr>
        <c:crossAx val="798598680"/>
        <c:crosses val="autoZero"/>
        <c:crossBetween val="between"/>
        <c:dispUnits>
          <c:builtInUnit val="millions"/>
        </c:dispUnits>
      </c:valAx>
      <c:valAx>
        <c:axId val="927979368"/>
        <c:scaling>
          <c:orientation val="minMax"/>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ko-KR"/>
          </a:p>
        </c:txPr>
        <c:crossAx val="927970184"/>
        <c:crosses val="max"/>
        <c:crossBetween val="between"/>
      </c:valAx>
      <c:catAx>
        <c:axId val="927970184"/>
        <c:scaling>
          <c:orientation val="minMax"/>
        </c:scaling>
        <c:delete val="1"/>
        <c:axPos val="b"/>
        <c:numFmt formatCode="General" sourceLinked="1"/>
        <c:majorTickMark val="out"/>
        <c:minorTickMark val="none"/>
        <c:tickLblPos val="nextTo"/>
        <c:crossAx val="927979368"/>
        <c:crosses val="autoZero"/>
        <c:auto val="1"/>
        <c:lblAlgn val="ctr"/>
        <c:lblOffset val="100"/>
        <c:noMultiLvlLbl val="0"/>
      </c:catAx>
      <c:spPr>
        <a:noFill/>
        <a:ln>
          <a:noFill/>
        </a:ln>
        <a:effectLst/>
      </c:spPr>
    </c:plotArea>
    <c:legend>
      <c:legendPos val="t"/>
      <c:layout>
        <c:manualLayout>
          <c:xMode val="edge"/>
          <c:yMode val="edge"/>
          <c:x val="0.14756823346156972"/>
          <c:y val="5.1642915669558535E-3"/>
          <c:w val="0.71165665666736566"/>
          <c:h val="8.7148030148076913E-2"/>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568965357764105E-2"/>
          <c:y val="0.17263431727247974"/>
          <c:w val="0.78710714015608019"/>
          <c:h val="0.70221514806663587"/>
        </c:manualLayout>
      </c:layout>
      <c:barChart>
        <c:barDir val="col"/>
        <c:grouping val="clustered"/>
        <c:varyColors val="0"/>
        <c:ser>
          <c:idx val="1"/>
          <c:order val="0"/>
          <c:tx>
            <c:strRef>
              <c:f>Average_CpG!$A$3</c:f>
              <c:strCache>
                <c:ptCount val="1"/>
                <c:pt idx="0">
                  <c:v>Loci</c:v>
                </c:pt>
              </c:strCache>
            </c:strRef>
          </c:tx>
          <c:spPr>
            <a:solidFill>
              <a:srgbClr val="FFC000">
                <a:lumMod val="75000"/>
              </a:srgbClr>
            </a:solidFill>
            <a:ln>
              <a:noFill/>
            </a:ln>
            <a:effectLst/>
          </c:spPr>
          <c:invertIfNegative val="0"/>
          <c:cat>
            <c:numRef>
              <c:f>Average_CpG!$B$2:$AA$2</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cat>
          <c:val>
            <c:numRef>
              <c:f>Average_CpG!$B$14:$AA$14</c:f>
              <c:numCache>
                <c:formatCode>General</c:formatCode>
                <c:ptCount val="26"/>
                <c:pt idx="0">
                  <c:v>14886</c:v>
                </c:pt>
                <c:pt idx="1">
                  <c:v>30552</c:v>
                </c:pt>
                <c:pt idx="2">
                  <c:v>101439</c:v>
                </c:pt>
                <c:pt idx="3">
                  <c:v>118092</c:v>
                </c:pt>
                <c:pt idx="4">
                  <c:v>110396</c:v>
                </c:pt>
                <c:pt idx="5">
                  <c:v>93322</c:v>
                </c:pt>
                <c:pt idx="6">
                  <c:v>76953</c:v>
                </c:pt>
                <c:pt idx="7">
                  <c:v>59824</c:v>
                </c:pt>
                <c:pt idx="8">
                  <c:v>46903</c:v>
                </c:pt>
                <c:pt idx="9">
                  <c:v>35072</c:v>
                </c:pt>
                <c:pt idx="10">
                  <c:v>25950</c:v>
                </c:pt>
                <c:pt idx="11">
                  <c:v>19829</c:v>
                </c:pt>
                <c:pt idx="12">
                  <c:v>14279</c:v>
                </c:pt>
                <c:pt idx="13">
                  <c:v>10752</c:v>
                </c:pt>
                <c:pt idx="14">
                  <c:v>7990</c:v>
                </c:pt>
                <c:pt idx="15">
                  <c:v>6196</c:v>
                </c:pt>
                <c:pt idx="16">
                  <c:v>4776</c:v>
                </c:pt>
                <c:pt idx="17">
                  <c:v>3688</c:v>
                </c:pt>
                <c:pt idx="18">
                  <c:v>2874</c:v>
                </c:pt>
                <c:pt idx="19">
                  <c:v>2239</c:v>
                </c:pt>
                <c:pt idx="20">
                  <c:v>1738</c:v>
                </c:pt>
                <c:pt idx="21">
                  <c:v>1442</c:v>
                </c:pt>
                <c:pt idx="22">
                  <c:v>1197</c:v>
                </c:pt>
                <c:pt idx="23">
                  <c:v>919</c:v>
                </c:pt>
                <c:pt idx="24">
                  <c:v>757</c:v>
                </c:pt>
                <c:pt idx="25">
                  <c:v>617</c:v>
                </c:pt>
              </c:numCache>
            </c:numRef>
          </c:val>
          <c:extLst>
            <c:ext xmlns:c16="http://schemas.microsoft.com/office/drawing/2014/chart" uri="{C3380CC4-5D6E-409C-BE32-E72D297353CC}">
              <c16:uniqueId val="{00000000-70A8-4985-AF12-495DF755F28A}"/>
            </c:ext>
          </c:extLst>
        </c:ser>
        <c:dLbls>
          <c:showLegendKey val="0"/>
          <c:showVal val="0"/>
          <c:showCatName val="0"/>
          <c:showSerName val="0"/>
          <c:showPercent val="0"/>
          <c:showBubbleSize val="0"/>
        </c:dLbls>
        <c:gapWidth val="10"/>
        <c:overlap val="-27"/>
        <c:axId val="971125184"/>
        <c:axId val="971121904"/>
      </c:barChart>
      <c:lineChart>
        <c:grouping val="standard"/>
        <c:varyColors val="0"/>
        <c:ser>
          <c:idx val="2"/>
          <c:order val="1"/>
          <c:tx>
            <c:strRef>
              <c:f>Average_CpG!$A$4</c:f>
              <c:strCache>
                <c:ptCount val="1"/>
                <c:pt idx="0">
                  <c:v>Mols</c:v>
                </c:pt>
              </c:strCache>
            </c:strRef>
          </c:tx>
          <c:spPr>
            <a:ln w="28575" cap="rnd">
              <a:solidFill>
                <a:srgbClr val="00B050"/>
              </a:solidFill>
              <a:round/>
            </a:ln>
            <a:effectLst/>
          </c:spPr>
          <c:marker>
            <c:symbol val="circle"/>
            <c:size val="5"/>
            <c:spPr>
              <a:solidFill>
                <a:sysClr val="window" lastClr="FFFFFF"/>
              </a:solidFill>
              <a:ln w="9525">
                <a:solidFill>
                  <a:srgbClr val="00B050"/>
                </a:solidFill>
              </a:ln>
              <a:effectLst/>
            </c:spPr>
          </c:marker>
          <c:cat>
            <c:numRef>
              <c:f>Average_CpG!$B$13:$AA$13</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cat>
          <c:val>
            <c:numRef>
              <c:f>Average_CpG!$B$15:$AA$15</c:f>
              <c:numCache>
                <c:formatCode>General</c:formatCode>
                <c:ptCount val="26"/>
                <c:pt idx="0">
                  <c:v>25069</c:v>
                </c:pt>
                <c:pt idx="1">
                  <c:v>86398</c:v>
                </c:pt>
                <c:pt idx="2">
                  <c:v>2269836</c:v>
                </c:pt>
                <c:pt idx="3">
                  <c:v>2723268</c:v>
                </c:pt>
                <c:pt idx="4">
                  <c:v>2463159</c:v>
                </c:pt>
                <c:pt idx="5">
                  <c:v>1999097</c:v>
                </c:pt>
                <c:pt idx="6">
                  <c:v>1537774</c:v>
                </c:pt>
                <c:pt idx="7">
                  <c:v>1135818</c:v>
                </c:pt>
                <c:pt idx="8">
                  <c:v>837480</c:v>
                </c:pt>
                <c:pt idx="9">
                  <c:v>607011</c:v>
                </c:pt>
                <c:pt idx="10">
                  <c:v>431126</c:v>
                </c:pt>
                <c:pt idx="11">
                  <c:v>315566</c:v>
                </c:pt>
                <c:pt idx="12">
                  <c:v>223199</c:v>
                </c:pt>
                <c:pt idx="13">
                  <c:v>162654</c:v>
                </c:pt>
                <c:pt idx="14">
                  <c:v>117591</c:v>
                </c:pt>
                <c:pt idx="15">
                  <c:v>89525</c:v>
                </c:pt>
                <c:pt idx="16">
                  <c:v>63582</c:v>
                </c:pt>
                <c:pt idx="17">
                  <c:v>49493</c:v>
                </c:pt>
                <c:pt idx="18">
                  <c:v>35607</c:v>
                </c:pt>
                <c:pt idx="19">
                  <c:v>28429</c:v>
                </c:pt>
                <c:pt idx="20">
                  <c:v>21053</c:v>
                </c:pt>
                <c:pt idx="21">
                  <c:v>15455</c:v>
                </c:pt>
                <c:pt idx="22">
                  <c:v>12134</c:v>
                </c:pt>
                <c:pt idx="23">
                  <c:v>8758</c:v>
                </c:pt>
                <c:pt idx="24">
                  <c:v>7079</c:v>
                </c:pt>
                <c:pt idx="25">
                  <c:v>5234</c:v>
                </c:pt>
              </c:numCache>
            </c:numRef>
          </c:val>
          <c:smooth val="0"/>
          <c:extLst>
            <c:ext xmlns:c16="http://schemas.microsoft.com/office/drawing/2014/chart" uri="{C3380CC4-5D6E-409C-BE32-E72D297353CC}">
              <c16:uniqueId val="{00000001-70A8-4985-AF12-495DF755F28A}"/>
            </c:ext>
          </c:extLst>
        </c:ser>
        <c:dLbls>
          <c:showLegendKey val="0"/>
          <c:showVal val="0"/>
          <c:showCatName val="0"/>
          <c:showSerName val="0"/>
          <c:showPercent val="0"/>
          <c:showBubbleSize val="0"/>
        </c:dLbls>
        <c:marker val="1"/>
        <c:smooth val="0"/>
        <c:axId val="1196653592"/>
        <c:axId val="1196652936"/>
      </c:lineChart>
      <c:catAx>
        <c:axId val="97112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ko-KR"/>
          </a:p>
        </c:txPr>
        <c:crossAx val="971121904"/>
        <c:crosses val="autoZero"/>
        <c:auto val="1"/>
        <c:lblAlgn val="ctr"/>
        <c:lblOffset val="100"/>
        <c:noMultiLvlLbl val="0"/>
      </c:catAx>
      <c:valAx>
        <c:axId val="97112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ko-KR"/>
          </a:p>
        </c:txPr>
        <c:crossAx val="971125184"/>
        <c:crosses val="autoZero"/>
        <c:crossBetween val="between"/>
        <c:dispUnits>
          <c:builtInUnit val="thousands"/>
        </c:dispUnits>
      </c:valAx>
      <c:valAx>
        <c:axId val="119665293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ko-KR"/>
          </a:p>
        </c:txPr>
        <c:crossAx val="1196653592"/>
        <c:crosses val="max"/>
        <c:crossBetween val="between"/>
        <c:dispUnits>
          <c:builtInUnit val="thousands"/>
        </c:dispUnits>
      </c:valAx>
      <c:catAx>
        <c:axId val="1196653592"/>
        <c:scaling>
          <c:orientation val="minMax"/>
        </c:scaling>
        <c:delete val="1"/>
        <c:axPos val="b"/>
        <c:numFmt formatCode="General" sourceLinked="1"/>
        <c:majorTickMark val="out"/>
        <c:minorTickMark val="none"/>
        <c:tickLblPos val="nextTo"/>
        <c:crossAx val="1196652936"/>
        <c:crosses val="autoZero"/>
        <c:auto val="1"/>
        <c:lblAlgn val="ctr"/>
        <c:lblOffset val="100"/>
        <c:noMultiLvlLbl val="0"/>
      </c:catAx>
      <c:spPr>
        <a:noFill/>
        <a:ln>
          <a:noFill/>
        </a:ln>
        <a:effectLst/>
      </c:spPr>
    </c:plotArea>
    <c:legend>
      <c:legendPos val="tr"/>
      <c:layout>
        <c:manualLayout>
          <c:xMode val="edge"/>
          <c:yMode val="edge"/>
          <c:x val="0.30243984850108901"/>
          <c:y val="4.5531026813116972E-2"/>
          <c:w val="0.37571583017801286"/>
          <c:h val="0.12857232845894265"/>
        </c:manualLayout>
      </c:layout>
      <c:overlay val="1"/>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ko-K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200" b="0" i="0" u="none" strike="noStrike" kern="1200" cap="none" spc="50" normalizeH="0" baseline="0">
              <a:solidFill>
                <a:schemeClr val="tx1">
                  <a:lumMod val="65000"/>
                  <a:lumOff val="35000"/>
                </a:schemeClr>
              </a:solidFill>
              <a:latin typeface="+mj-lt"/>
              <a:ea typeface="+mj-ea"/>
              <a:cs typeface="+mj-cs"/>
            </a:defRPr>
          </a:pPr>
          <a:endParaRPr lang="ko-KR"/>
        </a:p>
      </c:txPr>
    </c:title>
    <c:autoTitleDeleted val="0"/>
    <c:plotArea>
      <c:layout/>
      <c:barChart>
        <c:barDir val="col"/>
        <c:grouping val="clustered"/>
        <c:varyColors val="0"/>
        <c:ser>
          <c:idx val="0"/>
          <c:order val="0"/>
          <c:tx>
            <c:strRef>
              <c:f>'293T_SETDB1_KO'!$A$1</c:f>
              <c:strCache>
                <c:ptCount val="1"/>
                <c:pt idx="0">
                  <c:v>BNC1</c:v>
                </c:pt>
              </c:strCache>
            </c:strRef>
          </c:tx>
          <c:spPr>
            <a:solidFill>
              <a:schemeClr val="accent1">
                <a:alpha val="70000"/>
              </a:schemeClr>
            </a:solidFill>
            <a:ln>
              <a:noFill/>
            </a:ln>
            <a:effectLst/>
          </c:spPr>
          <c:invertIfNegative val="0"/>
          <c:errBars>
            <c:errBarType val="both"/>
            <c:errValType val="cust"/>
            <c:noEndCap val="0"/>
            <c:plus>
              <c:numRef>
                <c:f>'293T_SETDB1_KO'!$D$1:$D$2</c:f>
                <c:numCache>
                  <c:formatCode>General</c:formatCode>
                  <c:ptCount val="2"/>
                  <c:pt idx="0">
                    <c:v>6.1252298899334701E-2</c:v>
                  </c:pt>
                  <c:pt idx="1">
                    <c:v>0.5674569369516137</c:v>
                  </c:pt>
                </c:numCache>
              </c:numRef>
            </c:plus>
            <c:minus>
              <c:numRef>
                <c:f>'293T_SETDB1_KO'!$D$1:$D$2</c:f>
                <c:numCache>
                  <c:formatCode>General</c:formatCode>
                  <c:ptCount val="2"/>
                  <c:pt idx="0">
                    <c:v>6.1252298899334701E-2</c:v>
                  </c:pt>
                  <c:pt idx="1">
                    <c:v>0.5674569369516137</c:v>
                  </c:pt>
                </c:numCache>
              </c:numRef>
            </c:minus>
            <c:spPr>
              <a:noFill/>
              <a:ln w="9525">
                <a:solidFill>
                  <a:schemeClr val="tx1">
                    <a:lumMod val="65000"/>
                    <a:lumOff val="35000"/>
                  </a:schemeClr>
                </a:solidFill>
                <a:round/>
              </a:ln>
              <a:effectLst/>
            </c:spPr>
          </c:errBars>
          <c:cat>
            <c:strRef>
              <c:f>'293T_SETDB1_KO'!$B$1:$B$2</c:f>
              <c:strCache>
                <c:ptCount val="2"/>
                <c:pt idx="0">
                  <c:v>WT</c:v>
                </c:pt>
                <c:pt idx="1">
                  <c:v>KO</c:v>
                </c:pt>
              </c:strCache>
            </c:strRef>
          </c:cat>
          <c:val>
            <c:numRef>
              <c:f>'293T_SETDB1_KO'!$C$1:$C$2</c:f>
              <c:numCache>
                <c:formatCode>#,##0.000_ </c:formatCode>
                <c:ptCount val="2"/>
                <c:pt idx="0">
                  <c:v>1.0012763752223641</c:v>
                </c:pt>
                <c:pt idx="1">
                  <c:v>2.9789500229333608</c:v>
                </c:pt>
              </c:numCache>
            </c:numRef>
          </c:val>
          <c:extLst>
            <c:ext xmlns:c16="http://schemas.microsoft.com/office/drawing/2014/chart" uri="{C3380CC4-5D6E-409C-BE32-E72D297353CC}">
              <c16:uniqueId val="{00000000-C9E4-423B-AACC-5D7DA6AD3942}"/>
            </c:ext>
          </c:extLst>
        </c:ser>
        <c:dLbls>
          <c:showLegendKey val="0"/>
          <c:showVal val="0"/>
          <c:showCatName val="0"/>
          <c:showSerName val="0"/>
          <c:showPercent val="0"/>
          <c:showBubbleSize val="0"/>
        </c:dLbls>
        <c:gapWidth val="80"/>
        <c:overlap val="25"/>
        <c:axId val="904512927"/>
        <c:axId val="913400719"/>
      </c:barChart>
      <c:catAx>
        <c:axId val="90451292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cap="none" spc="20" normalizeH="0" baseline="0">
                <a:solidFill>
                  <a:schemeClr val="tx1">
                    <a:lumMod val="65000"/>
                    <a:lumOff val="35000"/>
                  </a:schemeClr>
                </a:solidFill>
                <a:latin typeface="+mn-lt"/>
                <a:ea typeface="+mn-ea"/>
                <a:cs typeface="+mn-cs"/>
              </a:defRPr>
            </a:pPr>
            <a:endParaRPr lang="ko-KR"/>
          </a:p>
        </c:txPr>
        <c:crossAx val="913400719"/>
        <c:crosses val="autoZero"/>
        <c:auto val="1"/>
        <c:lblAlgn val="ctr"/>
        <c:lblOffset val="100"/>
        <c:noMultiLvlLbl val="0"/>
      </c:catAx>
      <c:valAx>
        <c:axId val="913400719"/>
        <c:scaling>
          <c:orientation val="minMax"/>
        </c:scaling>
        <c:delete val="0"/>
        <c:axPos val="l"/>
        <c:majorGridlines>
          <c:spPr>
            <a:ln w="9525" cap="flat" cmpd="sng" algn="ctr">
              <a:solidFill>
                <a:schemeClr val="tx1">
                  <a:lumMod val="5000"/>
                  <a:lumOff val="95000"/>
                </a:schemeClr>
              </a:solidFill>
              <a:round/>
            </a:ln>
            <a:effectLst/>
          </c:spPr>
        </c:majorGridlines>
        <c:numFmt formatCode="#,##0.0_ "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904512927"/>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200" b="0" i="0" u="none" strike="noStrike" kern="1200" cap="none" spc="50" normalizeH="0" baseline="0">
              <a:solidFill>
                <a:schemeClr val="tx1">
                  <a:lumMod val="65000"/>
                  <a:lumOff val="35000"/>
                </a:schemeClr>
              </a:solidFill>
              <a:latin typeface="+mj-lt"/>
              <a:ea typeface="+mj-ea"/>
              <a:cs typeface="+mj-cs"/>
            </a:defRPr>
          </a:pPr>
          <a:endParaRPr lang="ko-KR"/>
        </a:p>
      </c:txPr>
    </c:title>
    <c:autoTitleDeleted val="0"/>
    <c:plotArea>
      <c:layout/>
      <c:barChart>
        <c:barDir val="col"/>
        <c:grouping val="clustered"/>
        <c:varyColors val="0"/>
        <c:ser>
          <c:idx val="0"/>
          <c:order val="0"/>
          <c:tx>
            <c:strRef>
              <c:f>'293T_SETDB1_KO'!$A$5</c:f>
              <c:strCache>
                <c:ptCount val="1"/>
                <c:pt idx="0">
                  <c:v>ZNF264</c:v>
                </c:pt>
              </c:strCache>
            </c:strRef>
          </c:tx>
          <c:spPr>
            <a:solidFill>
              <a:schemeClr val="accent1">
                <a:alpha val="70000"/>
              </a:schemeClr>
            </a:solidFill>
            <a:ln>
              <a:noFill/>
            </a:ln>
            <a:effectLst/>
          </c:spPr>
          <c:invertIfNegative val="0"/>
          <c:errBars>
            <c:errBarType val="both"/>
            <c:errValType val="cust"/>
            <c:noEndCap val="0"/>
            <c:plus>
              <c:numRef>
                <c:f>'293T_SETDB1_KO'!$D$5:$D$6</c:f>
                <c:numCache>
                  <c:formatCode>General</c:formatCode>
                  <c:ptCount val="2"/>
                  <c:pt idx="0">
                    <c:v>8.7871963166482644E-2</c:v>
                  </c:pt>
                  <c:pt idx="1">
                    <c:v>4.2354640366889136E-2</c:v>
                  </c:pt>
                </c:numCache>
              </c:numRef>
            </c:plus>
            <c:minus>
              <c:numRef>
                <c:f>'293T_SETDB1_KO'!$D$5:$D$6</c:f>
                <c:numCache>
                  <c:formatCode>General</c:formatCode>
                  <c:ptCount val="2"/>
                  <c:pt idx="0">
                    <c:v>8.7871963166482644E-2</c:v>
                  </c:pt>
                  <c:pt idx="1">
                    <c:v>4.2354640366889136E-2</c:v>
                  </c:pt>
                </c:numCache>
              </c:numRef>
            </c:minus>
            <c:spPr>
              <a:noFill/>
              <a:ln w="9525">
                <a:solidFill>
                  <a:schemeClr val="tx1">
                    <a:lumMod val="65000"/>
                    <a:lumOff val="35000"/>
                  </a:schemeClr>
                </a:solidFill>
                <a:round/>
              </a:ln>
              <a:effectLst/>
            </c:spPr>
          </c:errBars>
          <c:cat>
            <c:strRef>
              <c:f>'293T_SETDB1_KO'!$B$5:$B$6</c:f>
              <c:strCache>
                <c:ptCount val="2"/>
                <c:pt idx="0">
                  <c:v>WT</c:v>
                </c:pt>
                <c:pt idx="1">
                  <c:v>KO</c:v>
                </c:pt>
              </c:strCache>
            </c:strRef>
          </c:cat>
          <c:val>
            <c:numRef>
              <c:f>'293T_SETDB1_KO'!$C$5:$C$6</c:f>
              <c:numCache>
                <c:formatCode>#,##0.000_ </c:formatCode>
                <c:ptCount val="2"/>
                <c:pt idx="0">
                  <c:v>1.0025132099813856</c:v>
                </c:pt>
                <c:pt idx="1">
                  <c:v>1.5165785106851544</c:v>
                </c:pt>
              </c:numCache>
            </c:numRef>
          </c:val>
          <c:extLst>
            <c:ext xmlns:c16="http://schemas.microsoft.com/office/drawing/2014/chart" uri="{C3380CC4-5D6E-409C-BE32-E72D297353CC}">
              <c16:uniqueId val="{00000000-9ADF-47EE-A3C7-AD46DAB10786}"/>
            </c:ext>
          </c:extLst>
        </c:ser>
        <c:dLbls>
          <c:showLegendKey val="0"/>
          <c:showVal val="0"/>
          <c:showCatName val="0"/>
          <c:showSerName val="0"/>
          <c:showPercent val="0"/>
          <c:showBubbleSize val="0"/>
        </c:dLbls>
        <c:gapWidth val="80"/>
        <c:overlap val="25"/>
        <c:axId val="904512927"/>
        <c:axId val="913400719"/>
      </c:barChart>
      <c:catAx>
        <c:axId val="90451292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cap="none" spc="20" normalizeH="0" baseline="0">
                <a:solidFill>
                  <a:schemeClr val="tx1">
                    <a:lumMod val="65000"/>
                    <a:lumOff val="35000"/>
                  </a:schemeClr>
                </a:solidFill>
                <a:latin typeface="+mn-lt"/>
                <a:ea typeface="+mn-ea"/>
                <a:cs typeface="+mn-cs"/>
              </a:defRPr>
            </a:pPr>
            <a:endParaRPr lang="ko-KR"/>
          </a:p>
        </c:txPr>
        <c:crossAx val="913400719"/>
        <c:crosses val="autoZero"/>
        <c:auto val="1"/>
        <c:lblAlgn val="ctr"/>
        <c:lblOffset val="100"/>
        <c:noMultiLvlLbl val="0"/>
      </c:catAx>
      <c:valAx>
        <c:axId val="913400719"/>
        <c:scaling>
          <c:orientation val="minMax"/>
          <c:min val="0.60000000000000009"/>
        </c:scaling>
        <c:delete val="0"/>
        <c:axPos val="l"/>
        <c:majorGridlines>
          <c:spPr>
            <a:ln w="9525" cap="flat" cmpd="sng" algn="ctr">
              <a:solidFill>
                <a:schemeClr val="tx1">
                  <a:lumMod val="5000"/>
                  <a:lumOff val="95000"/>
                </a:schemeClr>
              </a:solidFill>
              <a:round/>
            </a:ln>
            <a:effectLst/>
          </c:spPr>
        </c:majorGridlines>
        <c:numFmt formatCode="#,##0.0_ "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9045129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200" b="0" i="0" u="none" strike="noStrike" kern="1200" cap="none" spc="50" normalizeH="0" baseline="0">
              <a:solidFill>
                <a:schemeClr val="tx1">
                  <a:lumMod val="65000"/>
                  <a:lumOff val="35000"/>
                </a:schemeClr>
              </a:solidFill>
              <a:latin typeface="+mj-lt"/>
              <a:ea typeface="+mj-ea"/>
              <a:cs typeface="+mj-cs"/>
            </a:defRPr>
          </a:pPr>
          <a:endParaRPr lang="ko-KR"/>
        </a:p>
      </c:txPr>
    </c:title>
    <c:autoTitleDeleted val="0"/>
    <c:plotArea>
      <c:layout/>
      <c:barChart>
        <c:barDir val="col"/>
        <c:grouping val="clustered"/>
        <c:varyColors val="0"/>
        <c:ser>
          <c:idx val="0"/>
          <c:order val="0"/>
          <c:tx>
            <c:strRef>
              <c:f>'293T_SETDB1_KO'!$A$19</c:f>
              <c:strCache>
                <c:ptCount val="1"/>
                <c:pt idx="0">
                  <c:v>ZNF93</c:v>
                </c:pt>
              </c:strCache>
            </c:strRef>
          </c:tx>
          <c:spPr>
            <a:solidFill>
              <a:schemeClr val="accent1">
                <a:alpha val="70000"/>
              </a:schemeClr>
            </a:solidFill>
            <a:ln>
              <a:noFill/>
            </a:ln>
            <a:effectLst/>
          </c:spPr>
          <c:invertIfNegative val="0"/>
          <c:errBars>
            <c:errBarType val="both"/>
            <c:errValType val="cust"/>
            <c:noEndCap val="0"/>
            <c:plus>
              <c:numRef>
                <c:f>'293T_SETDB1_KO'!$D$19:$D$20</c:f>
                <c:numCache>
                  <c:formatCode>General</c:formatCode>
                  <c:ptCount val="2"/>
                  <c:pt idx="0">
                    <c:v>3.9604162872894609E-2</c:v>
                  </c:pt>
                  <c:pt idx="1">
                    <c:v>0.69423260346509519</c:v>
                  </c:pt>
                </c:numCache>
              </c:numRef>
            </c:plus>
            <c:minus>
              <c:numRef>
                <c:f>'293T_SETDB1_KO'!$D$19:$D$20</c:f>
                <c:numCache>
                  <c:formatCode>General</c:formatCode>
                  <c:ptCount val="2"/>
                  <c:pt idx="0">
                    <c:v>3.9604162872894609E-2</c:v>
                  </c:pt>
                  <c:pt idx="1">
                    <c:v>0.69423260346509519</c:v>
                  </c:pt>
                </c:numCache>
              </c:numRef>
            </c:minus>
            <c:spPr>
              <a:noFill/>
              <a:ln w="9525">
                <a:solidFill>
                  <a:schemeClr val="tx1">
                    <a:lumMod val="65000"/>
                    <a:lumOff val="35000"/>
                  </a:schemeClr>
                </a:solidFill>
                <a:round/>
              </a:ln>
              <a:effectLst/>
            </c:spPr>
          </c:errBars>
          <c:cat>
            <c:strRef>
              <c:f>'293T_SETDB1_KO'!$B$5:$B$6</c:f>
              <c:strCache>
                <c:ptCount val="2"/>
                <c:pt idx="0">
                  <c:v>WT</c:v>
                </c:pt>
                <c:pt idx="1">
                  <c:v>KO</c:v>
                </c:pt>
              </c:strCache>
            </c:strRef>
          </c:cat>
          <c:val>
            <c:numRef>
              <c:f>'293T_SETDB1_KO'!$C$19:$C$20</c:f>
              <c:numCache>
                <c:formatCode>#,##0.000_ </c:formatCode>
                <c:ptCount val="2"/>
                <c:pt idx="0">
                  <c:v>1.0005296713504774</c:v>
                </c:pt>
                <c:pt idx="1">
                  <c:v>4.8855725200321247</c:v>
                </c:pt>
              </c:numCache>
            </c:numRef>
          </c:val>
          <c:extLst>
            <c:ext xmlns:c16="http://schemas.microsoft.com/office/drawing/2014/chart" uri="{C3380CC4-5D6E-409C-BE32-E72D297353CC}">
              <c16:uniqueId val="{00000000-307F-43FB-969D-20A84F857D1B}"/>
            </c:ext>
          </c:extLst>
        </c:ser>
        <c:dLbls>
          <c:showLegendKey val="0"/>
          <c:showVal val="0"/>
          <c:showCatName val="0"/>
          <c:showSerName val="0"/>
          <c:showPercent val="0"/>
          <c:showBubbleSize val="0"/>
        </c:dLbls>
        <c:gapWidth val="80"/>
        <c:overlap val="25"/>
        <c:axId val="904512927"/>
        <c:axId val="913400719"/>
      </c:barChart>
      <c:catAx>
        <c:axId val="90451292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cap="none" spc="20" normalizeH="0" baseline="0">
                <a:solidFill>
                  <a:schemeClr val="tx1">
                    <a:lumMod val="65000"/>
                    <a:lumOff val="35000"/>
                  </a:schemeClr>
                </a:solidFill>
                <a:latin typeface="+mn-lt"/>
                <a:ea typeface="+mn-ea"/>
                <a:cs typeface="+mn-cs"/>
              </a:defRPr>
            </a:pPr>
            <a:endParaRPr lang="ko-KR"/>
          </a:p>
        </c:txPr>
        <c:crossAx val="913400719"/>
        <c:crosses val="autoZero"/>
        <c:auto val="1"/>
        <c:lblAlgn val="ctr"/>
        <c:lblOffset val="100"/>
        <c:noMultiLvlLbl val="0"/>
      </c:catAx>
      <c:valAx>
        <c:axId val="913400719"/>
        <c:scaling>
          <c:orientation val="minMax"/>
        </c:scaling>
        <c:delete val="0"/>
        <c:axPos val="l"/>
        <c:majorGridlines>
          <c:spPr>
            <a:ln w="9525" cap="flat" cmpd="sng" algn="ctr">
              <a:solidFill>
                <a:schemeClr val="tx1">
                  <a:lumMod val="5000"/>
                  <a:lumOff val="95000"/>
                </a:schemeClr>
              </a:solidFill>
              <a:round/>
            </a:ln>
            <a:effectLst/>
          </c:spPr>
        </c:majorGridlines>
        <c:numFmt formatCode="#,##0.0_ "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9045129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200" b="0" i="0" u="none" strike="noStrike" kern="1200" cap="none" spc="50" normalizeH="0" baseline="0">
              <a:solidFill>
                <a:schemeClr val="tx1">
                  <a:lumMod val="65000"/>
                  <a:lumOff val="35000"/>
                </a:schemeClr>
              </a:solidFill>
              <a:latin typeface="+mj-lt"/>
              <a:ea typeface="+mj-ea"/>
              <a:cs typeface="+mj-cs"/>
            </a:defRPr>
          </a:pPr>
          <a:endParaRPr lang="ko-KR"/>
        </a:p>
      </c:txPr>
    </c:title>
    <c:autoTitleDeleted val="0"/>
    <c:plotArea>
      <c:layout/>
      <c:barChart>
        <c:barDir val="col"/>
        <c:grouping val="clustered"/>
        <c:varyColors val="0"/>
        <c:ser>
          <c:idx val="0"/>
          <c:order val="0"/>
          <c:tx>
            <c:strRef>
              <c:f>'293T_SETDB1_KO'!$A$13</c:f>
              <c:strCache>
                <c:ptCount val="1"/>
                <c:pt idx="0">
                  <c:v>ZNF556</c:v>
                </c:pt>
              </c:strCache>
            </c:strRef>
          </c:tx>
          <c:spPr>
            <a:solidFill>
              <a:schemeClr val="accent1">
                <a:alpha val="70000"/>
              </a:schemeClr>
            </a:solidFill>
            <a:ln>
              <a:noFill/>
            </a:ln>
            <a:effectLst/>
          </c:spPr>
          <c:invertIfNegative val="0"/>
          <c:errBars>
            <c:errBarType val="both"/>
            <c:errValType val="cust"/>
            <c:noEndCap val="0"/>
            <c:plus>
              <c:numRef>
                <c:f>'293T_SETDB1_KO'!$D$13:$D$14</c:f>
                <c:numCache>
                  <c:formatCode>General</c:formatCode>
                  <c:ptCount val="2"/>
                  <c:pt idx="0">
                    <c:v>1.1775570656923768</c:v>
                  </c:pt>
                  <c:pt idx="1">
                    <c:v>148.09702265984041</c:v>
                  </c:pt>
                </c:numCache>
              </c:numRef>
            </c:plus>
            <c:minus>
              <c:numRef>
                <c:f>'293T_SETDB1_KO'!$D$13:$D$14</c:f>
                <c:numCache>
                  <c:formatCode>General</c:formatCode>
                  <c:ptCount val="2"/>
                  <c:pt idx="0">
                    <c:v>1.1775570656923768</c:v>
                  </c:pt>
                  <c:pt idx="1">
                    <c:v>148.09702265984041</c:v>
                  </c:pt>
                </c:numCache>
              </c:numRef>
            </c:minus>
            <c:spPr>
              <a:noFill/>
              <a:ln w="9525">
                <a:solidFill>
                  <a:schemeClr val="tx1">
                    <a:lumMod val="65000"/>
                    <a:lumOff val="35000"/>
                  </a:schemeClr>
                </a:solidFill>
                <a:round/>
              </a:ln>
              <a:effectLst/>
            </c:spPr>
          </c:errBars>
          <c:cat>
            <c:strRef>
              <c:f>'293T_SETDB1_KO'!$B$5:$B$6</c:f>
              <c:strCache>
                <c:ptCount val="2"/>
                <c:pt idx="0">
                  <c:v>WT</c:v>
                </c:pt>
                <c:pt idx="1">
                  <c:v>KO</c:v>
                </c:pt>
              </c:strCache>
            </c:strRef>
          </c:cat>
          <c:val>
            <c:numRef>
              <c:f>'293T_SETDB1_KO'!$C$13:$C$14</c:f>
              <c:numCache>
                <c:formatCode>#,##0.000_ </c:formatCode>
                <c:ptCount val="2"/>
                <c:pt idx="0">
                  <c:v>1.2937611599881544</c:v>
                </c:pt>
                <c:pt idx="1">
                  <c:v>1572.0274508209059</c:v>
                </c:pt>
              </c:numCache>
            </c:numRef>
          </c:val>
          <c:extLst>
            <c:ext xmlns:c16="http://schemas.microsoft.com/office/drawing/2014/chart" uri="{C3380CC4-5D6E-409C-BE32-E72D297353CC}">
              <c16:uniqueId val="{00000000-76A7-4AFD-89A9-9B875EB303EF}"/>
            </c:ext>
          </c:extLst>
        </c:ser>
        <c:dLbls>
          <c:showLegendKey val="0"/>
          <c:showVal val="0"/>
          <c:showCatName val="0"/>
          <c:showSerName val="0"/>
          <c:showPercent val="0"/>
          <c:showBubbleSize val="0"/>
        </c:dLbls>
        <c:gapWidth val="80"/>
        <c:overlap val="25"/>
        <c:axId val="904512927"/>
        <c:axId val="913400719"/>
      </c:barChart>
      <c:catAx>
        <c:axId val="90451292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cap="none" spc="20" normalizeH="0" baseline="0">
                <a:solidFill>
                  <a:schemeClr val="tx1">
                    <a:lumMod val="65000"/>
                    <a:lumOff val="35000"/>
                  </a:schemeClr>
                </a:solidFill>
                <a:latin typeface="+mn-lt"/>
                <a:ea typeface="+mn-ea"/>
                <a:cs typeface="+mn-cs"/>
              </a:defRPr>
            </a:pPr>
            <a:endParaRPr lang="ko-KR"/>
          </a:p>
        </c:txPr>
        <c:crossAx val="913400719"/>
        <c:crosses val="autoZero"/>
        <c:auto val="1"/>
        <c:lblAlgn val="ctr"/>
        <c:lblOffset val="100"/>
        <c:noMultiLvlLbl val="0"/>
      </c:catAx>
      <c:valAx>
        <c:axId val="913400719"/>
        <c:scaling>
          <c:orientation val="minMax"/>
        </c:scaling>
        <c:delete val="0"/>
        <c:axPos val="l"/>
        <c:majorGridlines>
          <c:spPr>
            <a:ln w="9525" cap="flat" cmpd="sng" algn="ctr">
              <a:solidFill>
                <a:schemeClr val="tx1">
                  <a:lumMod val="5000"/>
                  <a:lumOff val="95000"/>
                </a:schemeClr>
              </a:soli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9045129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200" b="0" i="0" u="none" strike="noStrike" kern="1200" cap="none" spc="50" normalizeH="0" baseline="0">
              <a:solidFill>
                <a:schemeClr val="tx1">
                  <a:lumMod val="65000"/>
                  <a:lumOff val="35000"/>
                </a:schemeClr>
              </a:solidFill>
              <a:latin typeface="+mj-lt"/>
              <a:ea typeface="+mj-ea"/>
              <a:cs typeface="+mj-cs"/>
            </a:defRPr>
          </a:pPr>
          <a:endParaRPr lang="ko-KR"/>
        </a:p>
      </c:txPr>
    </c:title>
    <c:autoTitleDeleted val="0"/>
    <c:plotArea>
      <c:layout/>
      <c:barChart>
        <c:barDir val="col"/>
        <c:grouping val="clustered"/>
        <c:varyColors val="0"/>
        <c:ser>
          <c:idx val="0"/>
          <c:order val="0"/>
          <c:tx>
            <c:strRef>
              <c:f>'293T_SETDB1_KO'!$A$7</c:f>
              <c:strCache>
                <c:ptCount val="1"/>
                <c:pt idx="0">
                  <c:v>ZNF320</c:v>
                </c:pt>
              </c:strCache>
            </c:strRef>
          </c:tx>
          <c:spPr>
            <a:solidFill>
              <a:schemeClr val="accent1">
                <a:alpha val="70000"/>
              </a:schemeClr>
            </a:solidFill>
            <a:ln>
              <a:noFill/>
            </a:ln>
            <a:effectLst/>
          </c:spPr>
          <c:invertIfNegative val="0"/>
          <c:errBars>
            <c:errBarType val="both"/>
            <c:errValType val="cust"/>
            <c:noEndCap val="0"/>
            <c:plus>
              <c:numRef>
                <c:f>'293T_SETDB1_KO'!$D$7:$D$8</c:f>
                <c:numCache>
                  <c:formatCode>General</c:formatCode>
                  <c:ptCount val="2"/>
                  <c:pt idx="0">
                    <c:v>0.2648812152955789</c:v>
                  </c:pt>
                  <c:pt idx="1">
                    <c:v>0.50588873867336392</c:v>
                  </c:pt>
                </c:numCache>
              </c:numRef>
            </c:plus>
            <c:minus>
              <c:numRef>
                <c:f>'293T_SETDB1_KO'!$D$7:$D$8</c:f>
                <c:numCache>
                  <c:formatCode>General</c:formatCode>
                  <c:ptCount val="2"/>
                  <c:pt idx="0">
                    <c:v>0.2648812152955789</c:v>
                  </c:pt>
                  <c:pt idx="1">
                    <c:v>0.50588873867336392</c:v>
                  </c:pt>
                </c:numCache>
              </c:numRef>
            </c:minus>
            <c:spPr>
              <a:noFill/>
              <a:ln w="9525">
                <a:solidFill>
                  <a:schemeClr val="tx1">
                    <a:lumMod val="65000"/>
                    <a:lumOff val="35000"/>
                  </a:schemeClr>
                </a:solidFill>
                <a:round/>
              </a:ln>
              <a:effectLst/>
            </c:spPr>
          </c:errBars>
          <c:cat>
            <c:strRef>
              <c:f>'293T_SETDB1_KO'!$B$1:$B$2</c:f>
              <c:strCache>
                <c:ptCount val="2"/>
                <c:pt idx="0">
                  <c:v>WT</c:v>
                </c:pt>
                <c:pt idx="1">
                  <c:v>KO</c:v>
                </c:pt>
              </c:strCache>
            </c:strRef>
          </c:cat>
          <c:val>
            <c:numRef>
              <c:f>'293T_SETDB1_KO'!$C$7:$C$8</c:f>
              <c:numCache>
                <c:formatCode>#,##0.000_ </c:formatCode>
                <c:ptCount val="2"/>
                <c:pt idx="0">
                  <c:v>1.0228523756002201</c:v>
                </c:pt>
                <c:pt idx="1">
                  <c:v>3.286438066578111</c:v>
                </c:pt>
              </c:numCache>
            </c:numRef>
          </c:val>
          <c:extLst>
            <c:ext xmlns:c16="http://schemas.microsoft.com/office/drawing/2014/chart" uri="{C3380CC4-5D6E-409C-BE32-E72D297353CC}">
              <c16:uniqueId val="{00000000-09B0-42EC-A486-5A306B91565A}"/>
            </c:ext>
          </c:extLst>
        </c:ser>
        <c:dLbls>
          <c:showLegendKey val="0"/>
          <c:showVal val="0"/>
          <c:showCatName val="0"/>
          <c:showSerName val="0"/>
          <c:showPercent val="0"/>
          <c:showBubbleSize val="0"/>
        </c:dLbls>
        <c:gapWidth val="80"/>
        <c:overlap val="25"/>
        <c:axId val="904512927"/>
        <c:axId val="913400719"/>
      </c:barChart>
      <c:catAx>
        <c:axId val="90451292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cap="none" spc="20" normalizeH="0" baseline="0">
                <a:solidFill>
                  <a:schemeClr val="tx1">
                    <a:lumMod val="65000"/>
                    <a:lumOff val="35000"/>
                  </a:schemeClr>
                </a:solidFill>
                <a:latin typeface="+mn-lt"/>
                <a:ea typeface="+mn-ea"/>
                <a:cs typeface="+mn-cs"/>
              </a:defRPr>
            </a:pPr>
            <a:endParaRPr lang="ko-KR"/>
          </a:p>
        </c:txPr>
        <c:crossAx val="913400719"/>
        <c:crosses val="autoZero"/>
        <c:auto val="1"/>
        <c:lblAlgn val="ctr"/>
        <c:lblOffset val="100"/>
        <c:noMultiLvlLbl val="0"/>
      </c:catAx>
      <c:valAx>
        <c:axId val="913400719"/>
        <c:scaling>
          <c:orientation val="minMax"/>
        </c:scaling>
        <c:delete val="0"/>
        <c:axPos val="l"/>
        <c:majorGridlines>
          <c:spPr>
            <a:ln w="9525" cap="flat" cmpd="sng" algn="ctr">
              <a:solidFill>
                <a:schemeClr val="tx1">
                  <a:lumMod val="5000"/>
                  <a:lumOff val="95000"/>
                </a:schemeClr>
              </a:solidFill>
              <a:round/>
            </a:ln>
            <a:effectLst/>
          </c:spPr>
        </c:majorGridlines>
        <c:numFmt formatCode="#,##0.0_ "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904512927"/>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200" b="0" i="0" u="none" strike="noStrike" kern="1200" cap="none" spc="50" normalizeH="0" baseline="0">
              <a:solidFill>
                <a:schemeClr val="tx1">
                  <a:lumMod val="65000"/>
                  <a:lumOff val="35000"/>
                </a:schemeClr>
              </a:solidFill>
              <a:latin typeface="+mj-lt"/>
              <a:ea typeface="+mj-ea"/>
              <a:cs typeface="+mj-cs"/>
            </a:defRPr>
          </a:pPr>
          <a:endParaRPr lang="ko-KR"/>
        </a:p>
      </c:txPr>
    </c:title>
    <c:autoTitleDeleted val="0"/>
    <c:plotArea>
      <c:layout/>
      <c:barChart>
        <c:barDir val="col"/>
        <c:grouping val="clustered"/>
        <c:varyColors val="0"/>
        <c:ser>
          <c:idx val="0"/>
          <c:order val="0"/>
          <c:tx>
            <c:strRef>
              <c:f>'293T_SETDB1_KO'!$A$17</c:f>
              <c:strCache>
                <c:ptCount val="1"/>
                <c:pt idx="0">
                  <c:v>ZNF610</c:v>
                </c:pt>
              </c:strCache>
            </c:strRef>
          </c:tx>
          <c:spPr>
            <a:solidFill>
              <a:schemeClr val="accent1">
                <a:alpha val="70000"/>
              </a:schemeClr>
            </a:solidFill>
            <a:ln>
              <a:noFill/>
            </a:ln>
            <a:effectLst/>
          </c:spPr>
          <c:invertIfNegative val="0"/>
          <c:errBars>
            <c:errBarType val="both"/>
            <c:errValType val="cust"/>
            <c:noEndCap val="0"/>
            <c:plus>
              <c:numRef>
                <c:f>'293T_SETDB1_KO'!$F$17:$F$18</c:f>
                <c:numCache>
                  <c:formatCode>General</c:formatCode>
                  <c:ptCount val="2"/>
                  <c:pt idx="0">
                    <c:v>1.1921310314865994E-2</c:v>
                  </c:pt>
                  <c:pt idx="1">
                    <c:v>44.895159616944582</c:v>
                  </c:pt>
                </c:numCache>
              </c:numRef>
            </c:plus>
            <c:minus>
              <c:numRef>
                <c:f>'293T_SETDB1_KO'!$F$17:$F$18</c:f>
                <c:numCache>
                  <c:formatCode>General</c:formatCode>
                  <c:ptCount val="2"/>
                  <c:pt idx="0">
                    <c:v>1.1921310314865994E-2</c:v>
                  </c:pt>
                  <c:pt idx="1">
                    <c:v>44.895159616944582</c:v>
                  </c:pt>
                </c:numCache>
              </c:numRef>
            </c:minus>
            <c:spPr>
              <a:noFill/>
              <a:ln w="9525">
                <a:solidFill>
                  <a:schemeClr val="tx1">
                    <a:lumMod val="65000"/>
                    <a:lumOff val="35000"/>
                  </a:schemeClr>
                </a:solidFill>
                <a:round/>
              </a:ln>
              <a:effectLst/>
            </c:spPr>
          </c:errBars>
          <c:cat>
            <c:strRef>
              <c:f>'293T_SETDB1_KO'!$B$5:$B$6</c:f>
              <c:strCache>
                <c:ptCount val="2"/>
                <c:pt idx="0">
                  <c:v>WT</c:v>
                </c:pt>
                <c:pt idx="1">
                  <c:v>KO</c:v>
                </c:pt>
              </c:strCache>
            </c:strRef>
          </c:cat>
          <c:val>
            <c:numRef>
              <c:f>'293T_SETDB1_KO'!$E$17:$E$18</c:f>
              <c:numCache>
                <c:formatCode>0.00</c:formatCode>
                <c:ptCount val="2"/>
                <c:pt idx="0">
                  <c:v>1.0000355287787588</c:v>
                </c:pt>
                <c:pt idx="1">
                  <c:v>345.47546827475247</c:v>
                </c:pt>
              </c:numCache>
            </c:numRef>
          </c:val>
          <c:extLst>
            <c:ext xmlns:c16="http://schemas.microsoft.com/office/drawing/2014/chart" uri="{C3380CC4-5D6E-409C-BE32-E72D297353CC}">
              <c16:uniqueId val="{00000000-AB79-401D-864F-F81C2D7D4BA0}"/>
            </c:ext>
          </c:extLst>
        </c:ser>
        <c:dLbls>
          <c:showLegendKey val="0"/>
          <c:showVal val="0"/>
          <c:showCatName val="0"/>
          <c:showSerName val="0"/>
          <c:showPercent val="0"/>
          <c:showBubbleSize val="0"/>
        </c:dLbls>
        <c:gapWidth val="80"/>
        <c:overlap val="25"/>
        <c:axId val="904512927"/>
        <c:axId val="913400719"/>
      </c:barChart>
      <c:catAx>
        <c:axId val="904512927"/>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cap="none" spc="20" normalizeH="0" baseline="0">
                <a:solidFill>
                  <a:schemeClr val="tx1">
                    <a:lumMod val="65000"/>
                    <a:lumOff val="35000"/>
                  </a:schemeClr>
                </a:solidFill>
                <a:latin typeface="+mn-lt"/>
                <a:ea typeface="+mn-ea"/>
                <a:cs typeface="+mn-cs"/>
              </a:defRPr>
            </a:pPr>
            <a:endParaRPr lang="ko-KR"/>
          </a:p>
        </c:txPr>
        <c:crossAx val="913400719"/>
        <c:crosses val="autoZero"/>
        <c:auto val="1"/>
        <c:lblAlgn val="ctr"/>
        <c:lblOffset val="100"/>
        <c:noMultiLvlLbl val="0"/>
      </c:catAx>
      <c:valAx>
        <c:axId val="913400719"/>
        <c:scaling>
          <c:orientation val="minMax"/>
          <c:max val="400"/>
        </c:scaling>
        <c:delete val="0"/>
        <c:axPos val="l"/>
        <c:majorGridlines>
          <c:spPr>
            <a:ln w="9525" cap="flat" cmpd="sng" algn="ctr">
              <a:solidFill>
                <a:schemeClr val="tx1">
                  <a:lumMod val="5000"/>
                  <a:lumOff val="95000"/>
                </a:schemeClr>
              </a:soli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spc="20" baseline="0">
                <a:solidFill>
                  <a:schemeClr val="tx1">
                    <a:lumMod val="65000"/>
                    <a:lumOff val="35000"/>
                  </a:schemeClr>
                </a:solidFill>
                <a:latin typeface="+mn-lt"/>
                <a:ea typeface="+mn-ea"/>
                <a:cs typeface="+mn-cs"/>
              </a:defRPr>
            </a:pPr>
            <a:endParaRPr lang="ko-KR"/>
          </a:p>
        </c:txPr>
        <c:crossAx val="904512927"/>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409023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585726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3498208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390044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Content Placeholder 3"/>
          <p:cNvSpPr>
            <a:spLocks noGrp="1"/>
          </p:cNvSpPr>
          <p:nvPr>
            <p:ph sz="half" idx="2"/>
          </p:nvPr>
        </p:nvSpPr>
        <p:spPr>
          <a:xfrm>
            <a:off x="629842" y="2505075"/>
            <a:ext cx="3868340"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Content Placeholder 5"/>
          <p:cNvSpPr>
            <a:spLocks noGrp="1"/>
          </p:cNvSpPr>
          <p:nvPr>
            <p:ph sz="quarter" idx="4"/>
          </p:nvPr>
        </p:nvSpPr>
        <p:spPr>
          <a:xfrm>
            <a:off x="4629150" y="2505075"/>
            <a:ext cx="3887391"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148415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2090373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1840916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390590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3346081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388779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E116C08B-5A46-48E3-803E-2D60F8DB4E5B}" type="datetimeFigureOut">
              <a:rPr lang="ko-KR" altLang="en-US" smtClean="0"/>
              <a:t>2024-05-10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157224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6C08B-5A46-48E3-803E-2D60F8DB4E5B}" type="datetimeFigureOut">
              <a:rPr lang="ko-KR" altLang="en-US" smtClean="0"/>
              <a:t>2024-05-10</a:t>
            </a:fld>
            <a:endParaRPr lang="ko-KR"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C5BFDD-D658-4422-94E3-5DCE778A3183}" type="slidenum">
              <a:rPr lang="ko-KR" altLang="en-US" smtClean="0"/>
              <a:t>‹#›</a:t>
            </a:fld>
            <a:endParaRPr lang="ko-KR" altLang="en-US"/>
          </a:p>
        </p:txBody>
      </p:sp>
    </p:spTree>
    <p:extLst>
      <p:ext uri="{BB962C8B-B14F-4D97-AF65-F5344CB8AC3E}">
        <p14:creationId xmlns:p14="http://schemas.microsoft.com/office/powerpoint/2010/main" val="913926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jaspar.genereg.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chart" Target="../charts/chart6.xml"/><Relationship Id="rId7" Type="http://schemas.openxmlformats.org/officeDocument/2006/relationships/image" Target="../media/image8.png"/><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8020BADF-225A-4D9F-80BC-C7145B51C835}"/>
              </a:ext>
            </a:extLst>
          </p:cNvPr>
          <p:cNvSpPr/>
          <p:nvPr/>
        </p:nvSpPr>
        <p:spPr>
          <a:xfrm>
            <a:off x="2044874" y="456295"/>
            <a:ext cx="5644662" cy="6172524"/>
          </a:xfrm>
          <a:prstGeom prst="rect">
            <a:avLst/>
          </a:prstGeom>
        </p:spPr>
        <p:txBody>
          <a:bodyPr wrap="square">
            <a:spAutoFit/>
          </a:bodyPr>
          <a:lstStyle/>
          <a:p>
            <a:pPr>
              <a:lnSpc>
                <a:spcPct val="107000"/>
              </a:lnSpc>
            </a:pPr>
            <a:r>
              <a:rPr lang="en-US" altLang="ko-KR" sz="1600" b="1" kern="100">
                <a:latin typeface="Times New Roman" panose="02020603050405020304" pitchFamily="18" charset="0"/>
                <a:cs typeface="Times New Roman" panose="02020603050405020304" pitchFamily="18" charset="0"/>
              </a:rPr>
              <a:t>Supplementary figure legends</a:t>
            </a:r>
          </a:p>
          <a:p>
            <a:pPr>
              <a:lnSpc>
                <a:spcPct val="107000"/>
              </a:lnSpc>
            </a:pPr>
            <a:endParaRPr lang="ko-KR" altLang="ko-KR" sz="1100" kern="100">
              <a:latin typeface="맑은 고딕" panose="020B0503020000020004" pitchFamily="50" charset="-127"/>
              <a:cs typeface="Times New Roman" panose="02020603050405020304" pitchFamily="18" charset="0"/>
            </a:endParaRPr>
          </a:p>
          <a:p>
            <a:pPr>
              <a:lnSpc>
                <a:spcPct val="107000"/>
              </a:lnSpc>
            </a:pPr>
            <a:r>
              <a:rPr lang="en-US" altLang="ko-KR" sz="1100" b="1" kern="100">
                <a:latin typeface="Times New Roman" panose="02020603050405020304" pitchFamily="18" charset="0"/>
                <a:cs typeface="Times New Roman" panose="02020603050405020304" pitchFamily="18" charset="0"/>
              </a:rPr>
              <a:t>Figure S1 </a:t>
            </a:r>
            <a:r>
              <a:rPr lang="en-US" altLang="ko-KR" sz="1100" kern="100">
                <a:latin typeface="Times New Roman" panose="02020603050405020304" pitchFamily="18" charset="0"/>
                <a:cs typeface="Times New Roman" panose="02020603050405020304" pitchFamily="18" charset="0"/>
              </a:rPr>
              <a:t>Validation of SETDB1 knockout in HAP1 cell. (A) Confirmation of a 14-bp deletion (asterisk)in exon-3 of the </a:t>
            </a:r>
            <a:r>
              <a:rPr lang="en-US" altLang="ko-KR" sz="1100" i="1" kern="100">
                <a:latin typeface="Times New Roman" panose="02020603050405020304" pitchFamily="18" charset="0"/>
                <a:cs typeface="Times New Roman" panose="02020603050405020304" pitchFamily="18" charset="0"/>
              </a:rPr>
              <a:t>SETDB1</a:t>
            </a:r>
            <a:r>
              <a:rPr lang="en-US" altLang="ko-KR" sz="1100" kern="100">
                <a:latin typeface="Times New Roman" panose="02020603050405020304" pitchFamily="18" charset="0"/>
                <a:cs typeface="Times New Roman" panose="02020603050405020304" pitchFamily="18" charset="0"/>
              </a:rPr>
              <a:t> gene. (B) Both SETDB1 depletion (arrow)and H3K9me3 reduction in HAP1 cells were verified by Western blotting. (C) Upregulation of various endogenous retroviruses in SETDB1 KO cells, which serves as a positive control of SETDB1 KO. Error bars indicate standard error. Normalized RNA-seq data were used to measure the relative expression levels (see main text).  The list of antibodies is as following: anti-SETDB1 (11231-1-AP, Proteintech), -H3K9me3 (ab8898, Abcam), and -H3 (sc-10809, Santacruz).  </a:t>
            </a:r>
          </a:p>
          <a:p>
            <a:pPr>
              <a:lnSpc>
                <a:spcPct val="107000"/>
              </a:lnSpc>
            </a:pPr>
            <a:endParaRPr lang="en-US" altLang="ko-KR" sz="1100" b="1" kern="100">
              <a:latin typeface="Times New Roman" panose="02020603050405020304" pitchFamily="18" charset="0"/>
              <a:cs typeface="Times New Roman" panose="02020603050405020304" pitchFamily="18" charset="0"/>
            </a:endParaRPr>
          </a:p>
          <a:p>
            <a:pPr>
              <a:lnSpc>
                <a:spcPct val="107000"/>
              </a:lnSpc>
            </a:pPr>
            <a:r>
              <a:rPr lang="en-US" altLang="ko-KR" sz="1100" b="1" kern="100">
                <a:latin typeface="Times New Roman" panose="02020603050405020304" pitchFamily="18" charset="0"/>
                <a:cs typeface="Times New Roman" panose="02020603050405020304" pitchFamily="18" charset="0"/>
              </a:rPr>
              <a:t>Figure S2 </a:t>
            </a:r>
            <a:r>
              <a:rPr lang="en-US" altLang="ko-KR" sz="1100" kern="100">
                <a:latin typeface="Times New Roman" panose="02020603050405020304" pitchFamily="18" charset="0"/>
                <a:cs typeface="Times New Roman" panose="02020603050405020304" pitchFamily="18" charset="0"/>
              </a:rPr>
              <a:t>RRBS information.</a:t>
            </a:r>
            <a:r>
              <a:rPr lang="en-US" altLang="ko-KR" sz="1100" b="1" kern="100">
                <a:latin typeface="Times New Roman" panose="02020603050405020304" pitchFamily="18" charset="0"/>
                <a:cs typeface="Times New Roman" panose="02020603050405020304" pitchFamily="18" charset="0"/>
              </a:rPr>
              <a:t> </a:t>
            </a:r>
            <a:r>
              <a:rPr lang="en-US" altLang="ko-KR" sz="1100" kern="100">
                <a:latin typeface="Times New Roman" panose="02020603050405020304" pitchFamily="18" charset="0"/>
                <a:cs typeface="Times New Roman" panose="02020603050405020304" pitchFamily="18" charset="0"/>
              </a:rPr>
              <a:t>(</a:t>
            </a:r>
            <a:r>
              <a:rPr lang="en-US" altLang="ko-KR" sz="1100" b="1" kern="100">
                <a:latin typeface="Times New Roman" panose="02020603050405020304" pitchFamily="18" charset="0"/>
                <a:cs typeface="Times New Roman" panose="02020603050405020304" pitchFamily="18" charset="0"/>
              </a:rPr>
              <a:t>A</a:t>
            </a:r>
            <a:r>
              <a:rPr lang="en-US" altLang="ko-KR" sz="1100" kern="100">
                <a:latin typeface="Times New Roman" panose="02020603050405020304" pitchFamily="18" charset="0"/>
                <a:cs typeface="Times New Roman" panose="02020603050405020304" pitchFamily="18" charset="0"/>
              </a:rPr>
              <a:t>) The count of unique alignment sequences (Uniq_aln) in samples along with the total number of sequencing reads (Tot_pair) and the fraction of methylated CpGs out of the total CpGs (meth_rate). Mult_aln and No_aln indicate sequencing reads that were multiply aligned and not aligned at all, respectively. (</a:t>
            </a:r>
            <a:r>
              <a:rPr lang="en-US" altLang="ko-KR" sz="1100" b="1" kern="100">
                <a:latin typeface="Times New Roman" panose="02020603050405020304" pitchFamily="18" charset="0"/>
                <a:cs typeface="Times New Roman" panose="02020603050405020304" pitchFamily="18" charset="0"/>
              </a:rPr>
              <a:t>B</a:t>
            </a:r>
            <a:r>
              <a:rPr lang="en-US" altLang="ko-KR" sz="1100" kern="100">
                <a:latin typeface="Times New Roman" panose="02020603050405020304" pitchFamily="18" charset="0"/>
                <a:cs typeface="Times New Roman" panose="02020603050405020304" pitchFamily="18" charset="0"/>
              </a:rPr>
              <a:t>) Doughnut chart showing alignment efficiency of sequencing reads. (</a:t>
            </a:r>
            <a:r>
              <a:rPr lang="en-US" altLang="ko-KR" sz="1100" b="1" kern="100">
                <a:latin typeface="Times New Roman" panose="02020603050405020304" pitchFamily="18" charset="0"/>
                <a:cs typeface="Times New Roman" panose="02020603050405020304" pitchFamily="18" charset="0"/>
              </a:rPr>
              <a:t>C</a:t>
            </a:r>
            <a:r>
              <a:rPr lang="en-US" altLang="ko-KR" sz="1100" kern="100">
                <a:latin typeface="Times New Roman" panose="02020603050405020304" pitchFamily="18" charset="0"/>
                <a:cs typeface="Times New Roman" panose="02020603050405020304" pitchFamily="18" charset="0"/>
              </a:rPr>
              <a:t>) All mapped genomic loci are classified based on the number of CpG sites (depth ≥10) present in their sequences. The frequency of each category is displayed in a bar chart on the left axis, with the total number of deduplicated reads mapped on each category on the right axis. </a:t>
            </a:r>
            <a:endParaRPr lang="ko-KR" altLang="ko-KR" sz="1100" kern="100">
              <a:latin typeface="맑은 고딕" panose="020B0503020000020004" pitchFamily="50" charset="-127"/>
              <a:cs typeface="Times New Roman" panose="02020603050405020304" pitchFamily="18" charset="0"/>
            </a:endParaRPr>
          </a:p>
          <a:p>
            <a:pPr>
              <a:lnSpc>
                <a:spcPct val="107000"/>
              </a:lnSpc>
            </a:pPr>
            <a:r>
              <a:rPr lang="en-US" altLang="ko-KR" sz="400" kern="100">
                <a:latin typeface="Times New Roman" panose="02020603050405020304" pitchFamily="18" charset="0"/>
                <a:cs typeface="Times New Roman" panose="02020603050405020304" pitchFamily="18" charset="0"/>
              </a:rPr>
              <a:t> </a:t>
            </a:r>
            <a:endParaRPr lang="ko-KR" altLang="ko-KR" sz="1100" kern="100">
              <a:latin typeface="맑은 고딕" panose="020B0503020000020004" pitchFamily="50" charset="-127"/>
              <a:cs typeface="Times New Roman" panose="02020603050405020304" pitchFamily="18" charset="0"/>
            </a:endParaRPr>
          </a:p>
          <a:p>
            <a:pPr>
              <a:lnSpc>
                <a:spcPct val="107000"/>
              </a:lnSpc>
            </a:pPr>
            <a:r>
              <a:rPr lang="en-US" altLang="ko-KR" sz="1100" b="1" kern="100">
                <a:latin typeface="Times New Roman" panose="02020603050405020304" pitchFamily="18" charset="0"/>
                <a:cs typeface="Times New Roman" panose="02020603050405020304" pitchFamily="18" charset="0"/>
              </a:rPr>
              <a:t>Figure S3 </a:t>
            </a:r>
            <a:r>
              <a:rPr lang="en-US" altLang="ko-KR" sz="1100" kern="100">
                <a:latin typeface="Times New Roman" panose="02020603050405020304" pitchFamily="18" charset="0"/>
                <a:cs typeface="Times New Roman" panose="02020603050405020304" pitchFamily="18" charset="0"/>
              </a:rPr>
              <a:t>Heatmaps of expression levels of C2H2-ZFP genes. Samples are grouped by an unsupervised clustering method. The table below summarizes the numbers of the ZFP genes classified by the presence of DMCs and the fractions of their expression statuses (either increase or decrease) in SETDB1-KO cells.  </a:t>
            </a:r>
          </a:p>
          <a:p>
            <a:pPr>
              <a:lnSpc>
                <a:spcPct val="107000"/>
              </a:lnSpc>
            </a:pPr>
            <a:r>
              <a:rPr lang="en-US" altLang="ko-KR" sz="400" kern="100">
                <a:latin typeface="Times New Roman" panose="02020603050405020304" pitchFamily="18" charset="0"/>
                <a:cs typeface="Times New Roman" panose="02020603050405020304" pitchFamily="18" charset="0"/>
              </a:rPr>
              <a:t> </a:t>
            </a:r>
            <a:endParaRPr lang="ko-KR" altLang="ko-KR" sz="1100" kern="100">
              <a:latin typeface="맑은 고딕" panose="020B0503020000020004" pitchFamily="50" charset="-127"/>
              <a:cs typeface="Times New Roman" panose="02020603050405020304" pitchFamily="18" charset="0"/>
            </a:endParaRPr>
          </a:p>
          <a:p>
            <a:pPr>
              <a:lnSpc>
                <a:spcPct val="107000"/>
              </a:lnSpc>
            </a:pPr>
            <a:r>
              <a:rPr lang="en-US" altLang="ko-KR" sz="1100" b="1" kern="100">
                <a:latin typeface="Times New Roman" panose="02020603050405020304" pitchFamily="18" charset="0"/>
                <a:cs typeface="Times New Roman" panose="02020603050405020304" pitchFamily="18" charset="0"/>
              </a:rPr>
              <a:t>Figure S4 </a:t>
            </a:r>
            <a:r>
              <a:rPr lang="en-US" altLang="ko-KR" sz="1100" kern="100">
                <a:latin typeface="Times New Roman" panose="02020603050405020304" pitchFamily="18" charset="0"/>
                <a:cs typeface="Times New Roman" panose="02020603050405020304" pitchFamily="18" charset="0"/>
              </a:rPr>
              <a:t>(</a:t>
            </a:r>
            <a:r>
              <a:rPr lang="en-US" altLang="ko-KR" sz="1100" b="1" kern="100">
                <a:latin typeface="Times New Roman" panose="02020603050405020304" pitchFamily="18" charset="0"/>
                <a:cs typeface="Times New Roman" panose="02020603050405020304" pitchFamily="18" charset="0"/>
              </a:rPr>
              <a:t>A</a:t>
            </a:r>
            <a:r>
              <a:rPr lang="en-US" altLang="ko-KR" sz="1100" kern="100">
                <a:latin typeface="Times New Roman" panose="02020603050405020304" pitchFamily="18" charset="0"/>
                <a:cs typeface="Times New Roman" panose="02020603050405020304" pitchFamily="18" charset="0"/>
              </a:rPr>
              <a:t>) Western blotting for SETDB1 protein. Three out of six colonies were identified as SETDB1 KO cells (KO-1, KO-2, and KO-3). (</a:t>
            </a:r>
            <a:r>
              <a:rPr lang="en-US" altLang="ko-KR" sz="1100" b="1" kern="100">
                <a:latin typeface="Times New Roman" panose="02020603050405020304" pitchFamily="18" charset="0"/>
                <a:cs typeface="Times New Roman" panose="02020603050405020304" pitchFamily="18" charset="0"/>
              </a:rPr>
              <a:t>B</a:t>
            </a:r>
            <a:r>
              <a:rPr lang="en-US" altLang="ko-KR" sz="1100" kern="100">
                <a:latin typeface="Times New Roman" panose="02020603050405020304" pitchFamily="18" charset="0"/>
                <a:cs typeface="Times New Roman" panose="02020603050405020304" pitchFamily="18" charset="0"/>
              </a:rPr>
              <a:t>) Heatmap of expression levels of C2H2-ZFP genes in wild-type and SETDB1-KO 293T cells (triplicates of KO-1 and KO-2 cell clones). (</a:t>
            </a:r>
            <a:r>
              <a:rPr lang="en-US" altLang="ko-KR" sz="1100" b="1" kern="100">
                <a:latin typeface="Times New Roman" panose="02020603050405020304" pitchFamily="18" charset="0"/>
                <a:cs typeface="Times New Roman" panose="02020603050405020304" pitchFamily="18" charset="0"/>
              </a:rPr>
              <a:t>C</a:t>
            </a:r>
            <a:r>
              <a:rPr lang="en-US" altLang="ko-KR" sz="1100" kern="100">
                <a:latin typeface="Times New Roman" panose="02020603050405020304" pitchFamily="18" charset="0"/>
                <a:cs typeface="Times New Roman" panose="02020603050405020304" pitchFamily="18" charset="0"/>
              </a:rPr>
              <a:t>) qPCR validation for numerous ZFP genes in 293T cells. The error bars represent the standard deviation. qPCR values are the average of six technical replicates. P-values are indicated (two-sample t-test).</a:t>
            </a:r>
            <a:endParaRPr lang="ko-KR" altLang="ko-KR" sz="500" kern="100">
              <a:latin typeface="맑은 고딕" panose="020B0503020000020004" pitchFamily="50" charset="-127"/>
              <a:cs typeface="Times New Roman" panose="02020603050405020304" pitchFamily="18" charset="0"/>
            </a:endParaRPr>
          </a:p>
          <a:p>
            <a:pPr>
              <a:lnSpc>
                <a:spcPct val="107000"/>
              </a:lnSpc>
            </a:pPr>
            <a:r>
              <a:rPr lang="en-US" altLang="ko-KR" sz="500" kern="100">
                <a:latin typeface="Times New Roman" panose="02020603050405020304" pitchFamily="18" charset="0"/>
                <a:cs typeface="Times New Roman" panose="02020603050405020304" pitchFamily="18" charset="0"/>
              </a:rPr>
              <a:t> </a:t>
            </a:r>
            <a:endParaRPr lang="ko-KR" altLang="ko-KR" sz="500" kern="100">
              <a:latin typeface="맑은 고딕" panose="020B0503020000020004" pitchFamily="50" charset="-127"/>
              <a:cs typeface="Times New Roman" panose="02020603050405020304" pitchFamily="18" charset="0"/>
            </a:endParaRPr>
          </a:p>
          <a:p>
            <a:pPr>
              <a:lnSpc>
                <a:spcPct val="107000"/>
              </a:lnSpc>
            </a:pPr>
            <a:r>
              <a:rPr lang="en-US" altLang="ko-KR" sz="1100" b="1" kern="100">
                <a:latin typeface="Times New Roman" panose="02020603050405020304" pitchFamily="18" charset="0"/>
                <a:cs typeface="Times New Roman" panose="02020603050405020304" pitchFamily="18" charset="0"/>
              </a:rPr>
              <a:t>Figure S5 </a:t>
            </a:r>
            <a:r>
              <a:rPr lang="en-US" altLang="ko-KR" sz="1100" kern="100">
                <a:latin typeface="Times New Roman" panose="02020603050405020304" pitchFamily="18" charset="0"/>
                <a:cs typeface="Times New Roman" panose="02020603050405020304" pitchFamily="18" charset="0"/>
              </a:rPr>
              <a:t>Comparison of predicted transcription factor binding profiles in the promoters (TSS </a:t>
            </a:r>
            <a:r>
              <a:rPr lang="en-US" altLang="ko-KR" sz="1100" kern="100">
                <a:latin typeface="Times New Roman" panose="02020603050405020304" pitchFamily="18" charset="0"/>
                <a:cs typeface="Times New Roman" panose="02020603050405020304" pitchFamily="18" charset="0"/>
                <a:sym typeface="Symbol" panose="05050102010706020507" pitchFamily="18" charset="2"/>
              </a:rPr>
              <a:t></a:t>
            </a:r>
            <a:r>
              <a:rPr lang="en-US" altLang="ko-KR" sz="1100" kern="100">
                <a:latin typeface="Times New Roman" panose="02020603050405020304" pitchFamily="18" charset="0"/>
                <a:cs typeface="Times New Roman" panose="02020603050405020304" pitchFamily="18" charset="0"/>
              </a:rPr>
              <a:t> 1 kb) between the ZFP genes with pDMCs (top) and the remainder ZFP genes (bottom) using JASPAR (</a:t>
            </a:r>
            <a:r>
              <a:rPr lang="en-US" altLang="ko-KR" sz="1100" u="sng" kern="100">
                <a:solidFill>
                  <a:srgbClr val="0563C1"/>
                </a:solidFill>
                <a:latin typeface="Times New Roman" panose="02020603050405020304" pitchFamily="18" charset="0"/>
                <a:cs typeface="Times New Roman" panose="02020603050405020304" pitchFamily="18" charset="0"/>
                <a:hlinkClick r:id="rId2"/>
              </a:rPr>
              <a:t>https://jaspar.genereg.net</a:t>
            </a:r>
            <a:r>
              <a:rPr lang="en-US" altLang="ko-KR" sz="1100" kern="100">
                <a:latin typeface="Times New Roman" panose="02020603050405020304" pitchFamily="18" charset="0"/>
                <a:cs typeface="Times New Roman" panose="02020603050405020304" pitchFamily="18" charset="0"/>
              </a:rPr>
              <a:t>; the transcription factor binding site database; prediction score &gt;600). The frequency of presence of each TF is stated in percent.</a:t>
            </a:r>
            <a:endParaRPr lang="ko-KR" altLang="ko-KR" sz="1100" kern="100">
              <a:latin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87784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0CE2BA7-0AB7-4C10-8221-92DBBF688085}"/>
              </a:ext>
            </a:extLst>
          </p:cNvPr>
          <p:cNvSpPr txBox="1"/>
          <p:nvPr/>
        </p:nvSpPr>
        <p:spPr>
          <a:xfrm>
            <a:off x="575750" y="2181025"/>
            <a:ext cx="399489" cy="422033"/>
          </a:xfrm>
          <a:prstGeom prst="rect">
            <a:avLst/>
          </a:prstGeom>
          <a:noFill/>
        </p:spPr>
        <p:txBody>
          <a:bodyPr wrap="none" rtlCol="0">
            <a:spAutoFit/>
          </a:bodyPr>
          <a:lstStyle/>
          <a:p>
            <a:r>
              <a:rPr lang="en-US" altLang="ko-KR" sz="1350"/>
              <a:t>A</a:t>
            </a:r>
            <a:endParaRPr lang="ko-KR" altLang="en-US" sz="1350" dirty="0"/>
          </a:p>
        </p:txBody>
      </p:sp>
      <p:pic>
        <p:nvPicPr>
          <p:cNvPr id="34" name="그림 33"/>
          <p:cNvPicPr>
            <a:picLocks noChangeAspect="1"/>
          </p:cNvPicPr>
          <p:nvPr/>
        </p:nvPicPr>
        <p:blipFill>
          <a:blip r:embed="rId2"/>
          <a:stretch>
            <a:fillRect/>
          </a:stretch>
        </p:blipFill>
        <p:spPr>
          <a:xfrm>
            <a:off x="932520" y="2297982"/>
            <a:ext cx="3745951" cy="1337288"/>
          </a:xfrm>
          <a:prstGeom prst="rect">
            <a:avLst/>
          </a:prstGeom>
        </p:spPr>
      </p:pic>
      <p:pic>
        <p:nvPicPr>
          <p:cNvPr id="37" name="그림 36"/>
          <p:cNvPicPr>
            <a:picLocks noChangeAspect="1"/>
          </p:cNvPicPr>
          <p:nvPr/>
        </p:nvPicPr>
        <p:blipFill rotWithShape="1">
          <a:blip r:embed="rId3"/>
          <a:srcRect b="32444"/>
          <a:stretch/>
        </p:blipFill>
        <p:spPr>
          <a:xfrm>
            <a:off x="1884545" y="4035890"/>
            <a:ext cx="1355144" cy="1241047"/>
          </a:xfrm>
          <a:prstGeom prst="rect">
            <a:avLst/>
          </a:prstGeom>
        </p:spPr>
      </p:pic>
      <p:sp>
        <p:nvSpPr>
          <p:cNvPr id="38" name="TextBox 37">
            <a:extLst>
              <a:ext uri="{FF2B5EF4-FFF2-40B4-BE49-F238E27FC236}">
                <a16:creationId xmlns:a16="http://schemas.microsoft.com/office/drawing/2014/main" id="{60CE2BA7-0AB7-4C10-8221-92DBBF688085}"/>
              </a:ext>
            </a:extLst>
          </p:cNvPr>
          <p:cNvSpPr txBox="1"/>
          <p:nvPr/>
        </p:nvSpPr>
        <p:spPr>
          <a:xfrm>
            <a:off x="575750" y="4234381"/>
            <a:ext cx="399489" cy="422033"/>
          </a:xfrm>
          <a:prstGeom prst="rect">
            <a:avLst/>
          </a:prstGeom>
          <a:noFill/>
        </p:spPr>
        <p:txBody>
          <a:bodyPr wrap="none" rtlCol="0">
            <a:spAutoFit/>
          </a:bodyPr>
          <a:lstStyle/>
          <a:p>
            <a:r>
              <a:rPr lang="en-US" altLang="ko-KR" sz="1350"/>
              <a:t>B</a:t>
            </a:r>
            <a:endParaRPr lang="ko-KR" altLang="en-US" sz="1350" dirty="0"/>
          </a:p>
        </p:txBody>
      </p:sp>
      <p:sp>
        <p:nvSpPr>
          <p:cNvPr id="9" name="TextBox 8">
            <a:extLst>
              <a:ext uri="{FF2B5EF4-FFF2-40B4-BE49-F238E27FC236}">
                <a16:creationId xmlns:a16="http://schemas.microsoft.com/office/drawing/2014/main" id="{0DA2318A-6EB6-4C95-A913-9258DF02EE9A}"/>
              </a:ext>
            </a:extLst>
          </p:cNvPr>
          <p:cNvSpPr txBox="1"/>
          <p:nvPr/>
        </p:nvSpPr>
        <p:spPr>
          <a:xfrm>
            <a:off x="3128183" y="948299"/>
            <a:ext cx="2564035" cy="369332"/>
          </a:xfrm>
          <a:prstGeom prst="rect">
            <a:avLst/>
          </a:prstGeom>
          <a:noFill/>
        </p:spPr>
        <p:txBody>
          <a:bodyPr wrap="none" rtlCol="0">
            <a:spAutoFit/>
          </a:bodyPr>
          <a:lstStyle/>
          <a:p>
            <a:r>
              <a:rPr lang="en-US" altLang="ko-KR" b="1"/>
              <a:t>Supplementary Figure S1</a:t>
            </a:r>
            <a:endParaRPr lang="ko-KR" altLang="en-US" b="1"/>
          </a:p>
        </p:txBody>
      </p:sp>
      <p:graphicFrame>
        <p:nvGraphicFramePr>
          <p:cNvPr id="8" name="차트 7">
            <a:extLst>
              <a:ext uri="{FF2B5EF4-FFF2-40B4-BE49-F238E27FC236}">
                <a16:creationId xmlns:a16="http://schemas.microsoft.com/office/drawing/2014/main" id="{41F90919-95CA-4ECD-83A2-82048458E4BE}"/>
              </a:ext>
            </a:extLst>
          </p:cNvPr>
          <p:cNvGraphicFramePr>
            <a:graphicFrameLocks/>
          </p:cNvGraphicFramePr>
          <p:nvPr>
            <p:extLst>
              <p:ext uri="{D42A27DB-BD31-4B8C-83A1-F6EECF244321}">
                <p14:modId xmlns:p14="http://schemas.microsoft.com/office/powerpoint/2010/main" val="52307610"/>
              </p:ext>
            </p:extLst>
          </p:nvPr>
        </p:nvGraphicFramePr>
        <p:xfrm>
          <a:off x="5750029" y="2409649"/>
          <a:ext cx="2323443" cy="279988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C270FA1B-9EE3-43D0-82E7-5E6BD00C9A9F}"/>
              </a:ext>
            </a:extLst>
          </p:cNvPr>
          <p:cNvSpPr txBox="1"/>
          <p:nvPr/>
        </p:nvSpPr>
        <p:spPr>
          <a:xfrm rot="16200000">
            <a:off x="4979849" y="3365314"/>
            <a:ext cx="1241045" cy="415498"/>
          </a:xfrm>
          <a:prstGeom prst="rect">
            <a:avLst/>
          </a:prstGeom>
          <a:noFill/>
        </p:spPr>
        <p:txBody>
          <a:bodyPr wrap="none" rtlCol="0">
            <a:spAutoFit/>
          </a:bodyPr>
          <a:lstStyle/>
          <a:p>
            <a:pPr algn="ctr"/>
            <a:r>
              <a:rPr lang="en-US" altLang="ko-KR" sz="1050"/>
              <a:t>Relative expression</a:t>
            </a:r>
          </a:p>
          <a:p>
            <a:pPr algn="ctr"/>
            <a:r>
              <a:rPr lang="en-US" altLang="ko-KR" sz="1050"/>
              <a:t>(log2(KO/WT))</a:t>
            </a:r>
            <a:endParaRPr lang="ko-KR" altLang="en-US" sz="1050"/>
          </a:p>
        </p:txBody>
      </p:sp>
      <p:sp>
        <p:nvSpPr>
          <p:cNvPr id="11" name="TextBox 10">
            <a:extLst>
              <a:ext uri="{FF2B5EF4-FFF2-40B4-BE49-F238E27FC236}">
                <a16:creationId xmlns:a16="http://schemas.microsoft.com/office/drawing/2014/main" id="{642FC9B4-49F1-485E-9889-858E6D85CC14}"/>
              </a:ext>
            </a:extLst>
          </p:cNvPr>
          <p:cNvSpPr txBox="1"/>
          <p:nvPr/>
        </p:nvSpPr>
        <p:spPr>
          <a:xfrm>
            <a:off x="5171836" y="2259061"/>
            <a:ext cx="277640" cy="300082"/>
          </a:xfrm>
          <a:prstGeom prst="rect">
            <a:avLst/>
          </a:prstGeom>
          <a:noFill/>
        </p:spPr>
        <p:txBody>
          <a:bodyPr wrap="none" rtlCol="0">
            <a:spAutoFit/>
          </a:bodyPr>
          <a:lstStyle/>
          <a:p>
            <a:r>
              <a:rPr lang="en-US" altLang="ko-KR" sz="1350"/>
              <a:t>C</a:t>
            </a:r>
            <a:endParaRPr lang="ko-KR" altLang="en-US" sz="1350" dirty="0"/>
          </a:p>
        </p:txBody>
      </p:sp>
    </p:spTree>
    <p:extLst>
      <p:ext uri="{BB962C8B-B14F-4D97-AF65-F5344CB8AC3E}">
        <p14:creationId xmlns:p14="http://schemas.microsoft.com/office/powerpoint/2010/main" val="241678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170D6D69-05BC-49F4-BDEB-FE4EF7534481}"/>
              </a:ext>
            </a:extLst>
          </p:cNvPr>
          <p:cNvGraphicFramePr>
            <a:graphicFrameLocks noGrp="1"/>
          </p:cNvGraphicFramePr>
          <p:nvPr>
            <p:extLst>
              <p:ext uri="{D42A27DB-BD31-4B8C-83A1-F6EECF244321}">
                <p14:modId xmlns:p14="http://schemas.microsoft.com/office/powerpoint/2010/main" val="1985229906"/>
              </p:ext>
            </p:extLst>
          </p:nvPr>
        </p:nvGraphicFramePr>
        <p:xfrm>
          <a:off x="1007970" y="3851042"/>
          <a:ext cx="3686746" cy="1048216"/>
        </p:xfrm>
        <a:graphic>
          <a:graphicData uri="http://schemas.openxmlformats.org/drawingml/2006/table">
            <a:tbl>
              <a:tblPr/>
              <a:tblGrid>
                <a:gridCol w="796870">
                  <a:extLst>
                    <a:ext uri="{9D8B030D-6E8A-4147-A177-3AD203B41FA5}">
                      <a16:colId xmlns:a16="http://schemas.microsoft.com/office/drawing/2014/main" val="1030798964"/>
                    </a:ext>
                  </a:extLst>
                </a:gridCol>
                <a:gridCol w="722469">
                  <a:extLst>
                    <a:ext uri="{9D8B030D-6E8A-4147-A177-3AD203B41FA5}">
                      <a16:colId xmlns:a16="http://schemas.microsoft.com/office/drawing/2014/main" val="1466052260"/>
                    </a:ext>
                  </a:extLst>
                </a:gridCol>
                <a:gridCol w="722469">
                  <a:extLst>
                    <a:ext uri="{9D8B030D-6E8A-4147-A177-3AD203B41FA5}">
                      <a16:colId xmlns:a16="http://schemas.microsoft.com/office/drawing/2014/main" val="355487714"/>
                    </a:ext>
                  </a:extLst>
                </a:gridCol>
                <a:gridCol w="722469">
                  <a:extLst>
                    <a:ext uri="{9D8B030D-6E8A-4147-A177-3AD203B41FA5}">
                      <a16:colId xmlns:a16="http://schemas.microsoft.com/office/drawing/2014/main" val="2674838589"/>
                    </a:ext>
                  </a:extLst>
                </a:gridCol>
                <a:gridCol w="722469">
                  <a:extLst>
                    <a:ext uri="{9D8B030D-6E8A-4147-A177-3AD203B41FA5}">
                      <a16:colId xmlns:a16="http://schemas.microsoft.com/office/drawing/2014/main" val="2921163069"/>
                    </a:ext>
                  </a:extLst>
                </a:gridCol>
              </a:tblGrid>
              <a:tr h="148779">
                <a:tc>
                  <a:txBody>
                    <a:bodyPr/>
                    <a:lstStyle/>
                    <a:p>
                      <a:pPr algn="ctr" fontAlgn="ctr"/>
                      <a:r>
                        <a:rPr lang="en-US" sz="800" b="0" i="0" u="none" strike="noStrike">
                          <a:solidFill>
                            <a:srgbClr val="000000"/>
                          </a:solidFill>
                          <a:effectLst/>
                          <a:latin typeface="+mj-lt"/>
                          <a:ea typeface="맑은 고딕" panose="020B0503020000020004" pitchFamily="50" charset="-127"/>
                        </a:rPr>
                        <a:t>Sample</a:t>
                      </a:r>
                    </a:p>
                  </a:txBody>
                  <a:tcPr marL="9072" marR="9072" marT="90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800" b="0" i="0" u="none" strike="noStrike">
                          <a:solidFill>
                            <a:srgbClr val="000000"/>
                          </a:solidFill>
                          <a:effectLst/>
                          <a:latin typeface="+mj-lt"/>
                          <a:ea typeface="맑은 고딕" panose="020B0503020000020004" pitchFamily="50" charset="-127"/>
                        </a:rPr>
                        <a:t>Tot_pair</a:t>
                      </a:r>
                    </a:p>
                  </a:txBody>
                  <a:tcPr marL="9072" marR="9072" marT="90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800" b="0" i="0" u="none" strike="noStrike">
                          <a:solidFill>
                            <a:srgbClr val="000000"/>
                          </a:solidFill>
                          <a:effectLst/>
                          <a:latin typeface="+mj-lt"/>
                          <a:ea typeface="맑은 고딕" panose="020B0503020000020004" pitchFamily="50" charset="-127"/>
                        </a:rPr>
                        <a:t>Uniq_aln</a:t>
                      </a:r>
                    </a:p>
                  </a:txBody>
                  <a:tcPr marL="9072" marR="9072" marT="90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800" b="0" i="0" u="none" strike="noStrike">
                          <a:solidFill>
                            <a:srgbClr val="000000"/>
                          </a:solidFill>
                          <a:effectLst/>
                          <a:latin typeface="+mj-lt"/>
                          <a:ea typeface="맑은 고딕" panose="020B0503020000020004" pitchFamily="50" charset="-127"/>
                        </a:rPr>
                        <a:t>No_aln</a:t>
                      </a:r>
                    </a:p>
                  </a:txBody>
                  <a:tcPr marL="9072" marR="9072" marT="90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800" b="0" i="0" u="none" strike="noStrike">
                          <a:solidFill>
                            <a:srgbClr val="000000"/>
                          </a:solidFill>
                          <a:effectLst/>
                          <a:latin typeface="+mj-lt"/>
                          <a:ea typeface="맑은 고딕" panose="020B0503020000020004" pitchFamily="50" charset="-127"/>
                        </a:rPr>
                        <a:t>Multi_aln</a:t>
                      </a:r>
                    </a:p>
                  </a:txBody>
                  <a:tcPr marL="9072" marR="9072" marT="9072"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74757992"/>
                  </a:ext>
                </a:extLst>
              </a:tr>
              <a:tr h="148779">
                <a:tc>
                  <a:txBody>
                    <a:bodyPr/>
                    <a:lstStyle/>
                    <a:p>
                      <a:pPr algn="ctr" fontAlgn="ctr"/>
                      <a:r>
                        <a:rPr lang="en-US" sz="800" b="0" i="0" u="none" strike="noStrike">
                          <a:solidFill>
                            <a:srgbClr val="000000"/>
                          </a:solidFill>
                          <a:effectLst/>
                          <a:latin typeface="+mj-lt"/>
                          <a:ea typeface="맑은 고딕" panose="020B0503020000020004" pitchFamily="50" charset="-127"/>
                        </a:rPr>
                        <a:t>HAP1 WT-1</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26,687,352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15,016,402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4,094,250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7,576,700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09990961"/>
                  </a:ext>
                </a:extLst>
              </a:tr>
              <a:tr h="148779">
                <a:tc>
                  <a:txBody>
                    <a:bodyPr/>
                    <a:lstStyle/>
                    <a:p>
                      <a:pPr algn="ctr" fontAlgn="ctr"/>
                      <a:r>
                        <a:rPr lang="en-US" sz="800" b="0" i="0" u="none" strike="noStrike">
                          <a:solidFill>
                            <a:srgbClr val="000000"/>
                          </a:solidFill>
                          <a:effectLst/>
                          <a:latin typeface="+mj-lt"/>
                          <a:ea typeface="맑은 고딕" panose="020B0503020000020004" pitchFamily="50" charset="-127"/>
                        </a:rPr>
                        <a:t>HAP1 WT-2</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30,356,367 </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17,316,948 </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4,519,907 </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8,519,512 </a:t>
                      </a:r>
                    </a:p>
                  </a:txBody>
                  <a:tcPr marL="9072" marR="9072" marT="9072" marB="0" anchor="ctr">
                    <a:lnL>
                      <a:noFill/>
                    </a:lnL>
                    <a:lnR>
                      <a:noFill/>
                    </a:lnR>
                    <a:lnT>
                      <a:noFill/>
                    </a:lnT>
                    <a:lnB>
                      <a:noFill/>
                    </a:lnB>
                  </a:tcPr>
                </a:tc>
                <a:extLst>
                  <a:ext uri="{0D108BD9-81ED-4DB2-BD59-A6C34878D82A}">
                    <a16:rowId xmlns:a16="http://schemas.microsoft.com/office/drawing/2014/main" val="2379730173"/>
                  </a:ext>
                </a:extLst>
              </a:tr>
              <a:tr h="148779">
                <a:tc>
                  <a:txBody>
                    <a:bodyPr/>
                    <a:lstStyle/>
                    <a:p>
                      <a:pPr algn="ctr" fontAlgn="ctr"/>
                      <a:r>
                        <a:rPr lang="en-US" sz="800" b="0" i="0" u="none" strike="noStrike">
                          <a:solidFill>
                            <a:srgbClr val="000000"/>
                          </a:solidFill>
                          <a:effectLst/>
                          <a:latin typeface="+mj-lt"/>
                          <a:ea typeface="맑은 고딕" panose="020B0503020000020004" pitchFamily="50" charset="-127"/>
                        </a:rPr>
                        <a:t>HAP1 WT-3</a:t>
                      </a:r>
                    </a:p>
                  </a:txBody>
                  <a:tcPr marL="9072" marR="9072" marT="90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38,723,269 </a:t>
                      </a:r>
                    </a:p>
                  </a:txBody>
                  <a:tcPr marL="9072" marR="9072" marT="90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21,884,618 </a:t>
                      </a:r>
                    </a:p>
                  </a:txBody>
                  <a:tcPr marL="9072" marR="9072" marT="90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5,821,127 </a:t>
                      </a:r>
                    </a:p>
                  </a:txBody>
                  <a:tcPr marL="9072" marR="9072" marT="907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11,017,524 </a:t>
                      </a:r>
                    </a:p>
                  </a:txBody>
                  <a:tcPr marL="9072" marR="9072" marT="907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41194"/>
                  </a:ext>
                </a:extLst>
              </a:tr>
              <a:tr h="148779">
                <a:tc>
                  <a:txBody>
                    <a:bodyPr/>
                    <a:lstStyle/>
                    <a:p>
                      <a:pPr algn="ctr" fontAlgn="ctr"/>
                      <a:r>
                        <a:rPr lang="en-US" sz="800" b="0" i="0" u="none" strike="noStrike">
                          <a:solidFill>
                            <a:srgbClr val="000000"/>
                          </a:solidFill>
                          <a:effectLst/>
                          <a:latin typeface="+mj-lt"/>
                          <a:ea typeface="맑은 고딕" panose="020B0503020000020004" pitchFamily="50" charset="-127"/>
                        </a:rPr>
                        <a:t>HAP1 KO-1</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35,073,213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19,894,143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5,142,473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10,036,597 </a:t>
                      </a:r>
                    </a:p>
                  </a:txBody>
                  <a:tcPr marL="9072" marR="9072" marT="9072"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19445047"/>
                  </a:ext>
                </a:extLst>
              </a:tr>
              <a:tr h="148779">
                <a:tc>
                  <a:txBody>
                    <a:bodyPr/>
                    <a:lstStyle/>
                    <a:p>
                      <a:pPr algn="ctr" fontAlgn="ctr"/>
                      <a:r>
                        <a:rPr lang="en-US" sz="800" b="0" i="0" u="none" strike="noStrike">
                          <a:solidFill>
                            <a:srgbClr val="000000"/>
                          </a:solidFill>
                          <a:effectLst/>
                          <a:latin typeface="+mj-lt"/>
                          <a:ea typeface="맑은 고딕" panose="020B0503020000020004" pitchFamily="50" charset="-127"/>
                        </a:rPr>
                        <a:t>HAP1 KO-2</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24,870,189 </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14,127,510 </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3,802,437 </a:t>
                      </a:r>
                    </a:p>
                  </a:txBody>
                  <a:tcPr marL="9072" marR="9072" marT="9072" marB="0" anchor="ctr">
                    <a:lnL>
                      <a:noFill/>
                    </a:lnL>
                    <a:lnR>
                      <a:noFill/>
                    </a:lnR>
                    <a:lnT>
                      <a:noFill/>
                    </a:lnT>
                    <a:lnB>
                      <a:noFill/>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6,940,242 </a:t>
                      </a:r>
                    </a:p>
                  </a:txBody>
                  <a:tcPr marL="9072" marR="9072" marT="9072" marB="0" anchor="ctr">
                    <a:lnL>
                      <a:noFill/>
                    </a:lnL>
                    <a:lnR>
                      <a:noFill/>
                    </a:lnR>
                    <a:lnT>
                      <a:noFill/>
                    </a:lnT>
                    <a:lnB>
                      <a:noFill/>
                    </a:lnB>
                  </a:tcPr>
                </a:tc>
                <a:extLst>
                  <a:ext uri="{0D108BD9-81ED-4DB2-BD59-A6C34878D82A}">
                    <a16:rowId xmlns:a16="http://schemas.microsoft.com/office/drawing/2014/main" val="2891869242"/>
                  </a:ext>
                </a:extLst>
              </a:tr>
              <a:tr h="155542">
                <a:tc>
                  <a:txBody>
                    <a:bodyPr/>
                    <a:lstStyle/>
                    <a:p>
                      <a:pPr algn="ctr" fontAlgn="ctr"/>
                      <a:r>
                        <a:rPr lang="en-US" sz="800" b="0" i="0" u="none" strike="noStrike">
                          <a:solidFill>
                            <a:srgbClr val="000000"/>
                          </a:solidFill>
                          <a:effectLst/>
                          <a:latin typeface="+mj-lt"/>
                          <a:ea typeface="맑은 고딕" panose="020B0503020000020004" pitchFamily="50" charset="-127"/>
                        </a:rPr>
                        <a:t>HAP1 KO-3</a:t>
                      </a:r>
                    </a:p>
                  </a:txBody>
                  <a:tcPr marL="9072" marR="9072" marT="907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38,761,552 </a:t>
                      </a:r>
                    </a:p>
                  </a:txBody>
                  <a:tcPr marL="9072" marR="9072" marT="907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22,084,799 </a:t>
                      </a:r>
                    </a:p>
                  </a:txBody>
                  <a:tcPr marL="9072" marR="9072" marT="907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5,793,249 </a:t>
                      </a:r>
                    </a:p>
                  </a:txBody>
                  <a:tcPr marL="9072" marR="9072" marT="907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ko-KR" altLang="en-US" sz="800" b="0" i="0" u="none" strike="noStrike">
                          <a:solidFill>
                            <a:srgbClr val="000000"/>
                          </a:solidFill>
                          <a:effectLst/>
                          <a:latin typeface="+mj-lt"/>
                          <a:ea typeface="맑은 고딕" panose="020B0503020000020004" pitchFamily="50" charset="-127"/>
                        </a:rPr>
                        <a:t>  </a:t>
                      </a:r>
                      <a:r>
                        <a:rPr lang="en-US" altLang="ko-KR" sz="800" b="0" i="0" u="none" strike="noStrike">
                          <a:solidFill>
                            <a:srgbClr val="000000"/>
                          </a:solidFill>
                          <a:effectLst/>
                          <a:latin typeface="+mj-lt"/>
                          <a:ea typeface="맑은 고딕" panose="020B0503020000020004" pitchFamily="50" charset="-127"/>
                        </a:rPr>
                        <a:t>10,883,504 </a:t>
                      </a:r>
                    </a:p>
                  </a:txBody>
                  <a:tcPr marL="9072" marR="9072" marT="907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8008904"/>
                  </a:ext>
                </a:extLst>
              </a:tr>
            </a:tbl>
          </a:graphicData>
        </a:graphic>
      </p:graphicFrame>
      <p:graphicFrame>
        <p:nvGraphicFramePr>
          <p:cNvPr id="4" name="차트 3">
            <a:extLst>
              <a:ext uri="{FF2B5EF4-FFF2-40B4-BE49-F238E27FC236}">
                <a16:creationId xmlns:a16="http://schemas.microsoft.com/office/drawing/2014/main" id="{499FDBAA-B738-A5E9-4249-E3982773A7A5}"/>
              </a:ext>
            </a:extLst>
          </p:cNvPr>
          <p:cNvGraphicFramePr>
            <a:graphicFrameLocks noChangeAspect="1"/>
          </p:cNvGraphicFramePr>
          <p:nvPr>
            <p:extLst>
              <p:ext uri="{D42A27DB-BD31-4B8C-83A1-F6EECF244321}">
                <p14:modId xmlns:p14="http://schemas.microsoft.com/office/powerpoint/2010/main" val="4063916997"/>
              </p:ext>
            </p:extLst>
          </p:nvPr>
        </p:nvGraphicFramePr>
        <p:xfrm>
          <a:off x="4900366" y="1248464"/>
          <a:ext cx="3358380" cy="2156194"/>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그룹 11">
            <a:extLst>
              <a:ext uri="{FF2B5EF4-FFF2-40B4-BE49-F238E27FC236}">
                <a16:creationId xmlns:a16="http://schemas.microsoft.com/office/drawing/2014/main" id="{3FB1750D-D609-4B7C-B510-6D9BC367B808}"/>
              </a:ext>
            </a:extLst>
          </p:cNvPr>
          <p:cNvGrpSpPr/>
          <p:nvPr/>
        </p:nvGrpSpPr>
        <p:grpSpPr>
          <a:xfrm>
            <a:off x="1020962" y="1371545"/>
            <a:ext cx="3607511" cy="2116014"/>
            <a:chOff x="4838049" y="674079"/>
            <a:chExt cx="3607511" cy="2116014"/>
          </a:xfrm>
        </p:grpSpPr>
        <p:sp>
          <p:nvSpPr>
            <p:cNvPr id="8" name="TextBox 7">
              <a:extLst>
                <a:ext uri="{FF2B5EF4-FFF2-40B4-BE49-F238E27FC236}">
                  <a16:creationId xmlns:a16="http://schemas.microsoft.com/office/drawing/2014/main" id="{09A3E131-DB6D-4238-8132-DB963DA7F7F2}"/>
                </a:ext>
              </a:extLst>
            </p:cNvPr>
            <p:cNvSpPr txBox="1"/>
            <p:nvPr/>
          </p:nvSpPr>
          <p:spPr>
            <a:xfrm rot="16200000">
              <a:off x="4371735" y="1523790"/>
              <a:ext cx="1186543" cy="253916"/>
            </a:xfrm>
            <a:prstGeom prst="rect">
              <a:avLst/>
            </a:prstGeom>
            <a:noFill/>
          </p:spPr>
          <p:txBody>
            <a:bodyPr wrap="none" rtlCol="0">
              <a:spAutoFit/>
            </a:bodyPr>
            <a:lstStyle/>
            <a:p>
              <a:r>
                <a:rPr lang="en-US" altLang="ko-KR" sz="1050"/>
                <a:t>Read count (x 10</a:t>
              </a:r>
              <a:r>
                <a:rPr lang="en-US" altLang="ko-KR" sz="1050" baseline="30000"/>
                <a:t>6</a:t>
              </a:r>
              <a:r>
                <a:rPr lang="en-US" altLang="ko-KR" sz="1050"/>
                <a:t>)</a:t>
              </a:r>
              <a:endParaRPr lang="ko-KR" altLang="en-US" sz="1050"/>
            </a:p>
          </p:txBody>
        </p:sp>
        <p:graphicFrame>
          <p:nvGraphicFramePr>
            <p:cNvPr id="9" name="차트 8">
              <a:extLst>
                <a:ext uri="{FF2B5EF4-FFF2-40B4-BE49-F238E27FC236}">
                  <a16:creationId xmlns:a16="http://schemas.microsoft.com/office/drawing/2014/main" id="{A2A99D6A-6724-CAB6-1855-672B0C76E46A}"/>
                </a:ext>
              </a:extLst>
            </p:cNvPr>
            <p:cNvGraphicFramePr>
              <a:graphicFrameLocks/>
            </p:cNvGraphicFramePr>
            <p:nvPr/>
          </p:nvGraphicFramePr>
          <p:xfrm>
            <a:off x="5036423" y="674079"/>
            <a:ext cx="3210762" cy="211601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1669B689-4FD8-4809-877F-3C2FCE4F42E8}"/>
                </a:ext>
              </a:extLst>
            </p:cNvPr>
            <p:cNvSpPr txBox="1"/>
            <p:nvPr/>
          </p:nvSpPr>
          <p:spPr>
            <a:xfrm rot="16200000">
              <a:off x="7764604" y="1563064"/>
              <a:ext cx="1107996" cy="253916"/>
            </a:xfrm>
            <a:prstGeom prst="rect">
              <a:avLst/>
            </a:prstGeom>
            <a:noFill/>
          </p:spPr>
          <p:txBody>
            <a:bodyPr wrap="none" rtlCol="0">
              <a:spAutoFit/>
            </a:bodyPr>
            <a:lstStyle/>
            <a:p>
              <a:r>
                <a:rPr lang="en-US" altLang="ko-KR" sz="1050"/>
                <a:t>Mehtylation rate</a:t>
              </a:r>
              <a:endParaRPr lang="ko-KR" altLang="en-US" sz="1050"/>
            </a:p>
          </p:txBody>
        </p:sp>
      </p:grpSp>
      <p:sp>
        <p:nvSpPr>
          <p:cNvPr id="11" name="TextBox 10">
            <a:extLst>
              <a:ext uri="{FF2B5EF4-FFF2-40B4-BE49-F238E27FC236}">
                <a16:creationId xmlns:a16="http://schemas.microsoft.com/office/drawing/2014/main" id="{F2F2BCD3-EDC2-44DD-83BD-6515661BF627}"/>
              </a:ext>
            </a:extLst>
          </p:cNvPr>
          <p:cNvSpPr txBox="1"/>
          <p:nvPr/>
        </p:nvSpPr>
        <p:spPr>
          <a:xfrm>
            <a:off x="703246" y="1200944"/>
            <a:ext cx="317716" cy="369332"/>
          </a:xfrm>
          <a:prstGeom prst="rect">
            <a:avLst/>
          </a:prstGeom>
          <a:noFill/>
        </p:spPr>
        <p:txBody>
          <a:bodyPr wrap="none" rtlCol="0">
            <a:spAutoFit/>
          </a:bodyPr>
          <a:lstStyle/>
          <a:p>
            <a:r>
              <a:rPr lang="en-US" altLang="ko-KR"/>
              <a:t>A</a:t>
            </a:r>
            <a:endParaRPr lang="ko-KR" altLang="en-US"/>
          </a:p>
        </p:txBody>
      </p:sp>
      <p:sp>
        <p:nvSpPr>
          <p:cNvPr id="13" name="TextBox 12">
            <a:extLst>
              <a:ext uri="{FF2B5EF4-FFF2-40B4-BE49-F238E27FC236}">
                <a16:creationId xmlns:a16="http://schemas.microsoft.com/office/drawing/2014/main" id="{14D30702-C521-4707-8921-10FD3A975871}"/>
              </a:ext>
            </a:extLst>
          </p:cNvPr>
          <p:cNvSpPr txBox="1"/>
          <p:nvPr/>
        </p:nvSpPr>
        <p:spPr>
          <a:xfrm>
            <a:off x="4792015" y="1200944"/>
            <a:ext cx="317716" cy="369332"/>
          </a:xfrm>
          <a:prstGeom prst="rect">
            <a:avLst/>
          </a:prstGeom>
          <a:noFill/>
        </p:spPr>
        <p:txBody>
          <a:bodyPr wrap="none" rtlCol="0">
            <a:spAutoFit/>
          </a:bodyPr>
          <a:lstStyle/>
          <a:p>
            <a:r>
              <a:rPr lang="en-US" altLang="ko-KR"/>
              <a:t>B</a:t>
            </a:r>
            <a:endParaRPr lang="ko-KR" altLang="en-US"/>
          </a:p>
        </p:txBody>
      </p:sp>
      <p:grpSp>
        <p:nvGrpSpPr>
          <p:cNvPr id="15" name="그룹 14">
            <a:extLst>
              <a:ext uri="{FF2B5EF4-FFF2-40B4-BE49-F238E27FC236}">
                <a16:creationId xmlns:a16="http://schemas.microsoft.com/office/drawing/2014/main" id="{911B65F9-4E19-4EFA-AFFF-EDAED98FDCFE}"/>
              </a:ext>
            </a:extLst>
          </p:cNvPr>
          <p:cNvGrpSpPr/>
          <p:nvPr/>
        </p:nvGrpSpPr>
        <p:grpSpPr>
          <a:xfrm>
            <a:off x="5157708" y="3509544"/>
            <a:ext cx="3413531" cy="2189322"/>
            <a:chOff x="1376897" y="1330925"/>
            <a:chExt cx="3413531" cy="2189322"/>
          </a:xfrm>
        </p:grpSpPr>
        <p:graphicFrame>
          <p:nvGraphicFramePr>
            <p:cNvPr id="16" name="차트 15">
              <a:extLst>
                <a:ext uri="{FF2B5EF4-FFF2-40B4-BE49-F238E27FC236}">
                  <a16:creationId xmlns:a16="http://schemas.microsoft.com/office/drawing/2014/main" id="{15AC0903-F8D4-47D1-AC1E-611BC2DE6A30}"/>
                </a:ext>
              </a:extLst>
            </p:cNvPr>
            <p:cNvGraphicFramePr>
              <a:graphicFrameLocks noChangeAspect="1"/>
            </p:cNvGraphicFramePr>
            <p:nvPr/>
          </p:nvGraphicFramePr>
          <p:xfrm>
            <a:off x="1559135" y="1330925"/>
            <a:ext cx="3000461" cy="2189322"/>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418CB5EB-AA9F-4673-94FD-9EE9ED9752A0}"/>
                </a:ext>
              </a:extLst>
            </p:cNvPr>
            <p:cNvSpPr txBox="1"/>
            <p:nvPr/>
          </p:nvSpPr>
          <p:spPr>
            <a:xfrm rot="16200000">
              <a:off x="520732" y="2310169"/>
              <a:ext cx="1943161" cy="230832"/>
            </a:xfrm>
            <a:prstGeom prst="rect">
              <a:avLst/>
            </a:prstGeom>
            <a:noFill/>
          </p:spPr>
          <p:txBody>
            <a:bodyPr wrap="none" rtlCol="0">
              <a:spAutoFit/>
            </a:bodyPr>
            <a:lstStyle/>
            <a:p>
              <a:r>
                <a:rPr lang="en-US" altLang="ko-KR" sz="900"/>
                <a:t>No. MspI fragment captured  (x 1000)</a:t>
              </a:r>
              <a:endParaRPr lang="ko-KR" altLang="en-US" sz="900"/>
            </a:p>
          </p:txBody>
        </p:sp>
        <p:sp>
          <p:nvSpPr>
            <p:cNvPr id="19" name="TextBox 18">
              <a:extLst>
                <a:ext uri="{FF2B5EF4-FFF2-40B4-BE49-F238E27FC236}">
                  <a16:creationId xmlns:a16="http://schemas.microsoft.com/office/drawing/2014/main" id="{796A9C5E-ABE8-4223-9179-95A990BF0F8C}"/>
                </a:ext>
              </a:extLst>
            </p:cNvPr>
            <p:cNvSpPr txBox="1"/>
            <p:nvPr/>
          </p:nvSpPr>
          <p:spPr>
            <a:xfrm rot="16200000">
              <a:off x="3886174" y="2297409"/>
              <a:ext cx="1577676" cy="230832"/>
            </a:xfrm>
            <a:prstGeom prst="rect">
              <a:avLst/>
            </a:prstGeom>
            <a:noFill/>
          </p:spPr>
          <p:txBody>
            <a:bodyPr wrap="none" rtlCol="0">
              <a:spAutoFit/>
            </a:bodyPr>
            <a:lstStyle/>
            <a:p>
              <a:r>
                <a:rPr lang="en-US" altLang="ko-KR" sz="900">
                  <a:solidFill>
                    <a:schemeClr val="accent6">
                      <a:lumMod val="75000"/>
                    </a:schemeClr>
                  </a:solidFill>
                </a:rPr>
                <a:t>No. aligned molecule (x 1000)</a:t>
              </a:r>
              <a:endParaRPr lang="ko-KR" altLang="en-US" sz="900">
                <a:solidFill>
                  <a:schemeClr val="accent6">
                    <a:lumMod val="75000"/>
                  </a:schemeClr>
                </a:solidFill>
              </a:endParaRPr>
            </a:p>
          </p:txBody>
        </p:sp>
      </p:grpSp>
      <p:sp>
        <p:nvSpPr>
          <p:cNvPr id="23" name="TextBox 22">
            <a:extLst>
              <a:ext uri="{FF2B5EF4-FFF2-40B4-BE49-F238E27FC236}">
                <a16:creationId xmlns:a16="http://schemas.microsoft.com/office/drawing/2014/main" id="{B7C6C3A1-42D7-440A-B64C-AF05F4E8A92C}"/>
              </a:ext>
            </a:extLst>
          </p:cNvPr>
          <p:cNvSpPr txBox="1"/>
          <p:nvPr/>
        </p:nvSpPr>
        <p:spPr>
          <a:xfrm>
            <a:off x="4893090" y="3444031"/>
            <a:ext cx="317716" cy="369332"/>
          </a:xfrm>
          <a:prstGeom prst="rect">
            <a:avLst/>
          </a:prstGeom>
          <a:noFill/>
        </p:spPr>
        <p:txBody>
          <a:bodyPr wrap="none" rtlCol="0">
            <a:spAutoFit/>
          </a:bodyPr>
          <a:lstStyle/>
          <a:p>
            <a:r>
              <a:rPr lang="en-US" altLang="ko-KR"/>
              <a:t>C</a:t>
            </a:r>
            <a:endParaRPr lang="ko-KR" altLang="en-US"/>
          </a:p>
        </p:txBody>
      </p:sp>
      <p:sp>
        <p:nvSpPr>
          <p:cNvPr id="24" name="TextBox 23">
            <a:extLst>
              <a:ext uri="{FF2B5EF4-FFF2-40B4-BE49-F238E27FC236}">
                <a16:creationId xmlns:a16="http://schemas.microsoft.com/office/drawing/2014/main" id="{C0240279-9083-4FB7-B57D-E05EDB5CA8B2}"/>
              </a:ext>
            </a:extLst>
          </p:cNvPr>
          <p:cNvSpPr txBox="1"/>
          <p:nvPr/>
        </p:nvSpPr>
        <p:spPr>
          <a:xfrm>
            <a:off x="3309667" y="459688"/>
            <a:ext cx="2564035" cy="369332"/>
          </a:xfrm>
          <a:prstGeom prst="rect">
            <a:avLst/>
          </a:prstGeom>
          <a:noFill/>
        </p:spPr>
        <p:txBody>
          <a:bodyPr wrap="none" rtlCol="0">
            <a:spAutoFit/>
          </a:bodyPr>
          <a:lstStyle/>
          <a:p>
            <a:r>
              <a:rPr lang="en-US" altLang="ko-KR" b="1"/>
              <a:t>Supplementary Figure S2</a:t>
            </a:r>
            <a:endParaRPr lang="ko-KR" altLang="en-US" b="1"/>
          </a:p>
        </p:txBody>
      </p:sp>
    </p:spTree>
    <p:extLst>
      <p:ext uri="{BB962C8B-B14F-4D97-AF65-F5344CB8AC3E}">
        <p14:creationId xmlns:p14="http://schemas.microsoft.com/office/powerpoint/2010/main" val="3038219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그룹 88">
            <a:extLst>
              <a:ext uri="{FF2B5EF4-FFF2-40B4-BE49-F238E27FC236}">
                <a16:creationId xmlns:a16="http://schemas.microsoft.com/office/drawing/2014/main" id="{6CA47660-3FAA-42E6-964E-71A2C8F43677}"/>
              </a:ext>
            </a:extLst>
          </p:cNvPr>
          <p:cNvGrpSpPr/>
          <p:nvPr/>
        </p:nvGrpSpPr>
        <p:grpSpPr>
          <a:xfrm>
            <a:off x="1936734" y="881385"/>
            <a:ext cx="1214177" cy="4366086"/>
            <a:chOff x="24183" y="920212"/>
            <a:chExt cx="1214177" cy="4366086"/>
          </a:xfrm>
        </p:grpSpPr>
        <p:pic>
          <p:nvPicPr>
            <p:cNvPr id="15" name="그림 14">
              <a:extLst>
                <a:ext uri="{FF2B5EF4-FFF2-40B4-BE49-F238E27FC236}">
                  <a16:creationId xmlns:a16="http://schemas.microsoft.com/office/drawing/2014/main" id="{54C14CE0-CCF3-42D4-A636-0C9E88445456}"/>
                </a:ext>
              </a:extLst>
            </p:cNvPr>
            <p:cNvPicPr>
              <a:picLocks noChangeAspect="1"/>
            </p:cNvPicPr>
            <p:nvPr/>
          </p:nvPicPr>
          <p:blipFill rotWithShape="1">
            <a:blip r:embed="rId2"/>
            <a:srcRect l="36211" t="14148" r="48889" b="15942"/>
            <a:stretch/>
          </p:blipFill>
          <p:spPr>
            <a:xfrm>
              <a:off x="210271" y="1195754"/>
              <a:ext cx="963611" cy="3798277"/>
            </a:xfrm>
            <a:prstGeom prst="rect">
              <a:avLst/>
            </a:prstGeom>
          </p:spPr>
        </p:pic>
        <p:sp>
          <p:nvSpPr>
            <p:cNvPr id="20" name="TextBox 19">
              <a:extLst>
                <a:ext uri="{FF2B5EF4-FFF2-40B4-BE49-F238E27FC236}">
                  <a16:creationId xmlns:a16="http://schemas.microsoft.com/office/drawing/2014/main" id="{50E1496F-DB94-4277-8685-7296FD2FA080}"/>
                </a:ext>
              </a:extLst>
            </p:cNvPr>
            <p:cNvSpPr txBox="1"/>
            <p:nvPr/>
          </p:nvSpPr>
          <p:spPr>
            <a:xfrm rot="16200000">
              <a:off x="-460085" y="2908111"/>
              <a:ext cx="1199367" cy="230832"/>
            </a:xfrm>
            <a:prstGeom prst="rect">
              <a:avLst/>
            </a:prstGeom>
            <a:noFill/>
          </p:spPr>
          <p:txBody>
            <a:bodyPr wrap="none" rtlCol="0">
              <a:spAutoFit/>
            </a:bodyPr>
            <a:lstStyle/>
            <a:p>
              <a:r>
                <a:rPr lang="en-US" altLang="ko-KR" sz="900"/>
                <a:t>Total C2H2-ZFP genes</a:t>
              </a:r>
              <a:endParaRPr lang="ko-KR" altLang="en-US" sz="900"/>
            </a:p>
          </p:txBody>
        </p:sp>
        <p:grpSp>
          <p:nvGrpSpPr>
            <p:cNvPr id="63" name="그룹 62">
              <a:extLst>
                <a:ext uri="{FF2B5EF4-FFF2-40B4-BE49-F238E27FC236}">
                  <a16:creationId xmlns:a16="http://schemas.microsoft.com/office/drawing/2014/main" id="{86EA6A06-C48B-4954-B6FC-F711DB9FC5A5}"/>
                </a:ext>
              </a:extLst>
            </p:cNvPr>
            <p:cNvGrpSpPr/>
            <p:nvPr/>
          </p:nvGrpSpPr>
          <p:grpSpPr>
            <a:xfrm>
              <a:off x="601587" y="4933316"/>
              <a:ext cx="636773" cy="352982"/>
              <a:chOff x="601587" y="4933316"/>
              <a:chExt cx="636773" cy="352982"/>
            </a:xfrm>
          </p:grpSpPr>
          <p:sp>
            <p:nvSpPr>
              <p:cNvPr id="42" name="TextBox 41">
                <a:extLst>
                  <a:ext uri="{FF2B5EF4-FFF2-40B4-BE49-F238E27FC236}">
                    <a16:creationId xmlns:a16="http://schemas.microsoft.com/office/drawing/2014/main" id="{A8C8775C-41F9-4796-86BE-81B12FE6340F}"/>
                  </a:ext>
                </a:extLst>
              </p:cNvPr>
              <p:cNvSpPr txBox="1"/>
              <p:nvPr/>
            </p:nvSpPr>
            <p:spPr>
              <a:xfrm rot="5400000">
                <a:off x="525124" y="5009779"/>
                <a:ext cx="352982" cy="200055"/>
              </a:xfrm>
              <a:prstGeom prst="rect">
                <a:avLst/>
              </a:prstGeom>
              <a:noFill/>
            </p:spPr>
            <p:txBody>
              <a:bodyPr wrap="none" rtlCol="0">
                <a:spAutoFit/>
              </a:bodyPr>
              <a:lstStyle/>
              <a:p>
                <a:r>
                  <a:rPr lang="en-US" altLang="ko-KR" sz="700"/>
                  <a:t>WT3</a:t>
                </a:r>
                <a:endParaRPr lang="ko-KR" altLang="en-US" sz="700"/>
              </a:p>
            </p:txBody>
          </p:sp>
          <p:sp>
            <p:nvSpPr>
              <p:cNvPr id="43" name="TextBox 42">
                <a:extLst>
                  <a:ext uri="{FF2B5EF4-FFF2-40B4-BE49-F238E27FC236}">
                    <a16:creationId xmlns:a16="http://schemas.microsoft.com/office/drawing/2014/main" id="{11B8EB57-8441-4871-BB72-8C3692C7918E}"/>
                  </a:ext>
                </a:extLst>
              </p:cNvPr>
              <p:cNvSpPr txBox="1"/>
              <p:nvPr/>
            </p:nvSpPr>
            <p:spPr>
              <a:xfrm rot="5400000">
                <a:off x="608667" y="5009779"/>
                <a:ext cx="352982" cy="200055"/>
              </a:xfrm>
              <a:prstGeom prst="rect">
                <a:avLst/>
              </a:prstGeom>
              <a:noFill/>
            </p:spPr>
            <p:txBody>
              <a:bodyPr wrap="none" rtlCol="0">
                <a:spAutoFit/>
              </a:bodyPr>
              <a:lstStyle/>
              <a:p>
                <a:r>
                  <a:rPr lang="en-US" altLang="ko-KR" sz="700"/>
                  <a:t>WT1</a:t>
                </a:r>
                <a:endParaRPr lang="ko-KR" altLang="en-US" sz="700"/>
              </a:p>
            </p:txBody>
          </p:sp>
          <p:sp>
            <p:nvSpPr>
              <p:cNvPr id="44" name="TextBox 43">
                <a:extLst>
                  <a:ext uri="{FF2B5EF4-FFF2-40B4-BE49-F238E27FC236}">
                    <a16:creationId xmlns:a16="http://schemas.microsoft.com/office/drawing/2014/main" id="{89BED287-BE44-4006-B30A-4F36A760B3A6}"/>
                  </a:ext>
                </a:extLst>
              </p:cNvPr>
              <p:cNvSpPr txBox="1"/>
              <p:nvPr/>
            </p:nvSpPr>
            <p:spPr>
              <a:xfrm rot="5400000">
                <a:off x="692210" y="5009779"/>
                <a:ext cx="352982" cy="200055"/>
              </a:xfrm>
              <a:prstGeom prst="rect">
                <a:avLst/>
              </a:prstGeom>
              <a:noFill/>
            </p:spPr>
            <p:txBody>
              <a:bodyPr wrap="none" rtlCol="0">
                <a:spAutoFit/>
              </a:bodyPr>
              <a:lstStyle/>
              <a:p>
                <a:r>
                  <a:rPr lang="en-US" altLang="ko-KR" sz="700"/>
                  <a:t>WT2</a:t>
                </a:r>
                <a:endParaRPr lang="ko-KR" altLang="en-US" sz="700"/>
              </a:p>
            </p:txBody>
          </p:sp>
          <p:sp>
            <p:nvSpPr>
              <p:cNvPr id="45" name="TextBox 44">
                <a:extLst>
                  <a:ext uri="{FF2B5EF4-FFF2-40B4-BE49-F238E27FC236}">
                    <a16:creationId xmlns:a16="http://schemas.microsoft.com/office/drawing/2014/main" id="{4993FBD7-0365-498B-A193-81E653E09744}"/>
                  </a:ext>
                </a:extLst>
              </p:cNvPr>
              <p:cNvSpPr txBox="1"/>
              <p:nvPr/>
            </p:nvSpPr>
            <p:spPr>
              <a:xfrm rot="5400000">
                <a:off x="803573" y="5009779"/>
                <a:ext cx="335348" cy="200055"/>
              </a:xfrm>
              <a:prstGeom prst="rect">
                <a:avLst/>
              </a:prstGeom>
              <a:noFill/>
            </p:spPr>
            <p:txBody>
              <a:bodyPr wrap="none" rtlCol="0">
                <a:spAutoFit/>
              </a:bodyPr>
              <a:lstStyle/>
              <a:p>
                <a:r>
                  <a:rPr lang="en-US" altLang="ko-KR" sz="700"/>
                  <a:t>KO3</a:t>
                </a:r>
                <a:endParaRPr lang="ko-KR" altLang="en-US" sz="700"/>
              </a:p>
            </p:txBody>
          </p:sp>
          <p:sp>
            <p:nvSpPr>
              <p:cNvPr id="46" name="TextBox 45">
                <a:extLst>
                  <a:ext uri="{FF2B5EF4-FFF2-40B4-BE49-F238E27FC236}">
                    <a16:creationId xmlns:a16="http://schemas.microsoft.com/office/drawing/2014/main" id="{540ABE24-4B9D-42A5-84F8-25502A2C1C0C}"/>
                  </a:ext>
                </a:extLst>
              </p:cNvPr>
              <p:cNvSpPr txBox="1"/>
              <p:nvPr/>
            </p:nvSpPr>
            <p:spPr>
              <a:xfrm rot="5400000">
                <a:off x="887116" y="5009779"/>
                <a:ext cx="335348" cy="200055"/>
              </a:xfrm>
              <a:prstGeom prst="rect">
                <a:avLst/>
              </a:prstGeom>
              <a:noFill/>
            </p:spPr>
            <p:txBody>
              <a:bodyPr wrap="none" rtlCol="0">
                <a:spAutoFit/>
              </a:bodyPr>
              <a:lstStyle/>
              <a:p>
                <a:r>
                  <a:rPr lang="en-US" altLang="ko-KR" sz="700"/>
                  <a:t>KO1</a:t>
                </a:r>
                <a:endParaRPr lang="ko-KR" altLang="en-US" sz="700"/>
              </a:p>
            </p:txBody>
          </p:sp>
          <p:sp>
            <p:nvSpPr>
              <p:cNvPr id="47" name="TextBox 46">
                <a:extLst>
                  <a:ext uri="{FF2B5EF4-FFF2-40B4-BE49-F238E27FC236}">
                    <a16:creationId xmlns:a16="http://schemas.microsoft.com/office/drawing/2014/main" id="{524521FE-B30A-407C-AB1F-BAE611D45461}"/>
                  </a:ext>
                </a:extLst>
              </p:cNvPr>
              <p:cNvSpPr txBox="1"/>
              <p:nvPr/>
            </p:nvSpPr>
            <p:spPr>
              <a:xfrm rot="5400000">
                <a:off x="970659" y="5009779"/>
                <a:ext cx="335348" cy="200055"/>
              </a:xfrm>
              <a:prstGeom prst="rect">
                <a:avLst/>
              </a:prstGeom>
              <a:noFill/>
            </p:spPr>
            <p:txBody>
              <a:bodyPr wrap="none" rtlCol="0">
                <a:spAutoFit/>
              </a:bodyPr>
              <a:lstStyle/>
              <a:p>
                <a:r>
                  <a:rPr lang="en-US" altLang="ko-KR" sz="700"/>
                  <a:t>KO2</a:t>
                </a:r>
                <a:endParaRPr lang="ko-KR" altLang="en-US" sz="700"/>
              </a:p>
            </p:txBody>
          </p:sp>
        </p:grpSp>
        <p:pic>
          <p:nvPicPr>
            <p:cNvPr id="85" name="그림 84">
              <a:extLst>
                <a:ext uri="{FF2B5EF4-FFF2-40B4-BE49-F238E27FC236}">
                  <a16:creationId xmlns:a16="http://schemas.microsoft.com/office/drawing/2014/main" id="{87579078-1DC7-4C86-A667-670664C495A9}"/>
                </a:ext>
              </a:extLst>
            </p:cNvPr>
            <p:cNvPicPr>
              <a:picLocks noChangeAspect="1"/>
            </p:cNvPicPr>
            <p:nvPr/>
          </p:nvPicPr>
          <p:blipFill rotWithShape="1">
            <a:blip r:embed="rId2"/>
            <a:srcRect l="36211" t="4969" r="48889" b="85943"/>
            <a:stretch/>
          </p:blipFill>
          <p:spPr>
            <a:xfrm>
              <a:off x="208085" y="920212"/>
              <a:ext cx="963611" cy="270585"/>
            </a:xfrm>
            <a:prstGeom prst="rect">
              <a:avLst/>
            </a:prstGeom>
          </p:spPr>
        </p:pic>
      </p:grpSp>
      <p:grpSp>
        <p:nvGrpSpPr>
          <p:cNvPr id="93" name="그룹 92">
            <a:extLst>
              <a:ext uri="{FF2B5EF4-FFF2-40B4-BE49-F238E27FC236}">
                <a16:creationId xmlns:a16="http://schemas.microsoft.com/office/drawing/2014/main" id="{ED2EA7D6-D1B3-4717-8CBC-719AD0881BCB}"/>
              </a:ext>
            </a:extLst>
          </p:cNvPr>
          <p:cNvGrpSpPr/>
          <p:nvPr/>
        </p:nvGrpSpPr>
        <p:grpSpPr>
          <a:xfrm>
            <a:off x="3161937" y="892203"/>
            <a:ext cx="1231515" cy="3172704"/>
            <a:chOff x="1876165" y="931030"/>
            <a:chExt cx="1231515" cy="3172704"/>
          </a:xfrm>
        </p:grpSpPr>
        <p:pic>
          <p:nvPicPr>
            <p:cNvPr id="19" name="그림 18">
              <a:extLst>
                <a:ext uri="{FF2B5EF4-FFF2-40B4-BE49-F238E27FC236}">
                  <a16:creationId xmlns:a16="http://schemas.microsoft.com/office/drawing/2014/main" id="{986A8273-2BF2-47B8-BE7F-298B759222AC}"/>
                </a:ext>
              </a:extLst>
            </p:cNvPr>
            <p:cNvPicPr>
              <a:picLocks noChangeAspect="1"/>
            </p:cNvPicPr>
            <p:nvPr/>
          </p:nvPicPr>
          <p:blipFill rotWithShape="1">
            <a:blip r:embed="rId3"/>
            <a:srcRect l="36282" t="15025" r="49458" b="17815"/>
            <a:stretch/>
          </p:blipFill>
          <p:spPr>
            <a:xfrm>
              <a:off x="2100324" y="1207477"/>
              <a:ext cx="946733" cy="2602524"/>
            </a:xfrm>
            <a:prstGeom prst="rect">
              <a:avLst/>
            </a:prstGeom>
          </p:spPr>
        </p:pic>
        <p:sp>
          <p:nvSpPr>
            <p:cNvPr id="21" name="TextBox 20">
              <a:extLst>
                <a:ext uri="{FF2B5EF4-FFF2-40B4-BE49-F238E27FC236}">
                  <a16:creationId xmlns:a16="http://schemas.microsoft.com/office/drawing/2014/main" id="{2F717304-95BA-401F-B2FB-07A3D01AE7AC}"/>
                </a:ext>
              </a:extLst>
            </p:cNvPr>
            <p:cNvSpPr txBox="1"/>
            <p:nvPr/>
          </p:nvSpPr>
          <p:spPr>
            <a:xfrm rot="16200000">
              <a:off x="1303732" y="2312903"/>
              <a:ext cx="1375698" cy="230832"/>
            </a:xfrm>
            <a:prstGeom prst="rect">
              <a:avLst/>
            </a:prstGeom>
            <a:noFill/>
          </p:spPr>
          <p:txBody>
            <a:bodyPr wrap="none" rtlCol="0">
              <a:spAutoFit/>
            </a:bodyPr>
            <a:lstStyle/>
            <a:p>
              <a:r>
                <a:rPr lang="en-US" altLang="ko-KR" sz="900"/>
                <a:t>C2H2-ZFPs with pgDMCs</a:t>
              </a:r>
              <a:endParaRPr lang="ko-KR" altLang="en-US" sz="900"/>
            </a:p>
          </p:txBody>
        </p:sp>
        <p:grpSp>
          <p:nvGrpSpPr>
            <p:cNvPr id="64" name="그룹 63">
              <a:extLst>
                <a:ext uri="{FF2B5EF4-FFF2-40B4-BE49-F238E27FC236}">
                  <a16:creationId xmlns:a16="http://schemas.microsoft.com/office/drawing/2014/main" id="{0E025133-45FF-4C34-9222-3840C7FB7325}"/>
                </a:ext>
              </a:extLst>
            </p:cNvPr>
            <p:cNvGrpSpPr/>
            <p:nvPr/>
          </p:nvGrpSpPr>
          <p:grpSpPr>
            <a:xfrm>
              <a:off x="2470907" y="3750752"/>
              <a:ext cx="636773" cy="352982"/>
              <a:chOff x="601587" y="4933316"/>
              <a:chExt cx="636773" cy="352982"/>
            </a:xfrm>
          </p:grpSpPr>
          <p:sp>
            <p:nvSpPr>
              <p:cNvPr id="65" name="TextBox 64">
                <a:extLst>
                  <a:ext uri="{FF2B5EF4-FFF2-40B4-BE49-F238E27FC236}">
                    <a16:creationId xmlns:a16="http://schemas.microsoft.com/office/drawing/2014/main" id="{8A9ACB45-CC4F-4FFB-B6E9-7950F9200824}"/>
                  </a:ext>
                </a:extLst>
              </p:cNvPr>
              <p:cNvSpPr txBox="1"/>
              <p:nvPr/>
            </p:nvSpPr>
            <p:spPr>
              <a:xfrm rot="5400000">
                <a:off x="525124" y="5009779"/>
                <a:ext cx="352982" cy="200055"/>
              </a:xfrm>
              <a:prstGeom prst="rect">
                <a:avLst/>
              </a:prstGeom>
              <a:noFill/>
            </p:spPr>
            <p:txBody>
              <a:bodyPr wrap="none" rtlCol="0">
                <a:spAutoFit/>
              </a:bodyPr>
              <a:lstStyle/>
              <a:p>
                <a:r>
                  <a:rPr lang="en-US" altLang="ko-KR" sz="700"/>
                  <a:t>WT3</a:t>
                </a:r>
                <a:endParaRPr lang="ko-KR" altLang="en-US" sz="700"/>
              </a:p>
            </p:txBody>
          </p:sp>
          <p:sp>
            <p:nvSpPr>
              <p:cNvPr id="66" name="TextBox 65">
                <a:extLst>
                  <a:ext uri="{FF2B5EF4-FFF2-40B4-BE49-F238E27FC236}">
                    <a16:creationId xmlns:a16="http://schemas.microsoft.com/office/drawing/2014/main" id="{4B19D26D-B6AF-40EE-A6E1-1F84B092B3F2}"/>
                  </a:ext>
                </a:extLst>
              </p:cNvPr>
              <p:cNvSpPr txBox="1"/>
              <p:nvPr/>
            </p:nvSpPr>
            <p:spPr>
              <a:xfrm rot="5400000">
                <a:off x="608667" y="5009779"/>
                <a:ext cx="352982" cy="200055"/>
              </a:xfrm>
              <a:prstGeom prst="rect">
                <a:avLst/>
              </a:prstGeom>
              <a:noFill/>
            </p:spPr>
            <p:txBody>
              <a:bodyPr wrap="none" rtlCol="0">
                <a:spAutoFit/>
              </a:bodyPr>
              <a:lstStyle/>
              <a:p>
                <a:r>
                  <a:rPr lang="en-US" altLang="ko-KR" sz="700"/>
                  <a:t>WT1</a:t>
                </a:r>
                <a:endParaRPr lang="ko-KR" altLang="en-US" sz="700"/>
              </a:p>
            </p:txBody>
          </p:sp>
          <p:sp>
            <p:nvSpPr>
              <p:cNvPr id="67" name="TextBox 66">
                <a:extLst>
                  <a:ext uri="{FF2B5EF4-FFF2-40B4-BE49-F238E27FC236}">
                    <a16:creationId xmlns:a16="http://schemas.microsoft.com/office/drawing/2014/main" id="{F0605AC5-2368-41A7-85D2-621114EB4E11}"/>
                  </a:ext>
                </a:extLst>
              </p:cNvPr>
              <p:cNvSpPr txBox="1"/>
              <p:nvPr/>
            </p:nvSpPr>
            <p:spPr>
              <a:xfrm rot="5400000">
                <a:off x="692210" y="5009779"/>
                <a:ext cx="352982" cy="200055"/>
              </a:xfrm>
              <a:prstGeom prst="rect">
                <a:avLst/>
              </a:prstGeom>
              <a:noFill/>
            </p:spPr>
            <p:txBody>
              <a:bodyPr wrap="none" rtlCol="0">
                <a:spAutoFit/>
              </a:bodyPr>
              <a:lstStyle/>
              <a:p>
                <a:r>
                  <a:rPr lang="en-US" altLang="ko-KR" sz="700"/>
                  <a:t>WT2</a:t>
                </a:r>
                <a:endParaRPr lang="ko-KR" altLang="en-US" sz="700"/>
              </a:p>
            </p:txBody>
          </p:sp>
          <p:sp>
            <p:nvSpPr>
              <p:cNvPr id="68" name="TextBox 67">
                <a:extLst>
                  <a:ext uri="{FF2B5EF4-FFF2-40B4-BE49-F238E27FC236}">
                    <a16:creationId xmlns:a16="http://schemas.microsoft.com/office/drawing/2014/main" id="{5709CEBF-4168-4E39-A904-DD7F33B2FA09}"/>
                  </a:ext>
                </a:extLst>
              </p:cNvPr>
              <p:cNvSpPr txBox="1"/>
              <p:nvPr/>
            </p:nvSpPr>
            <p:spPr>
              <a:xfrm rot="5400000">
                <a:off x="803573" y="5009779"/>
                <a:ext cx="335348" cy="200055"/>
              </a:xfrm>
              <a:prstGeom prst="rect">
                <a:avLst/>
              </a:prstGeom>
              <a:noFill/>
            </p:spPr>
            <p:txBody>
              <a:bodyPr wrap="none" rtlCol="0">
                <a:spAutoFit/>
              </a:bodyPr>
              <a:lstStyle/>
              <a:p>
                <a:r>
                  <a:rPr lang="en-US" altLang="ko-KR" sz="700"/>
                  <a:t>KO3</a:t>
                </a:r>
                <a:endParaRPr lang="ko-KR" altLang="en-US" sz="700"/>
              </a:p>
            </p:txBody>
          </p:sp>
          <p:sp>
            <p:nvSpPr>
              <p:cNvPr id="69" name="TextBox 68">
                <a:extLst>
                  <a:ext uri="{FF2B5EF4-FFF2-40B4-BE49-F238E27FC236}">
                    <a16:creationId xmlns:a16="http://schemas.microsoft.com/office/drawing/2014/main" id="{F66F5730-D938-4E25-AEED-918C0A37B126}"/>
                  </a:ext>
                </a:extLst>
              </p:cNvPr>
              <p:cNvSpPr txBox="1"/>
              <p:nvPr/>
            </p:nvSpPr>
            <p:spPr>
              <a:xfrm rot="5400000">
                <a:off x="887116" y="5009779"/>
                <a:ext cx="335348" cy="200055"/>
              </a:xfrm>
              <a:prstGeom prst="rect">
                <a:avLst/>
              </a:prstGeom>
              <a:noFill/>
            </p:spPr>
            <p:txBody>
              <a:bodyPr wrap="none" rtlCol="0">
                <a:spAutoFit/>
              </a:bodyPr>
              <a:lstStyle/>
              <a:p>
                <a:r>
                  <a:rPr lang="en-US" altLang="ko-KR" sz="700"/>
                  <a:t>KO1</a:t>
                </a:r>
                <a:endParaRPr lang="ko-KR" altLang="en-US" sz="700"/>
              </a:p>
            </p:txBody>
          </p:sp>
          <p:sp>
            <p:nvSpPr>
              <p:cNvPr id="70" name="TextBox 69">
                <a:extLst>
                  <a:ext uri="{FF2B5EF4-FFF2-40B4-BE49-F238E27FC236}">
                    <a16:creationId xmlns:a16="http://schemas.microsoft.com/office/drawing/2014/main" id="{6FC7CF2D-D094-4255-BB39-1F1CC2BF13A3}"/>
                  </a:ext>
                </a:extLst>
              </p:cNvPr>
              <p:cNvSpPr txBox="1"/>
              <p:nvPr/>
            </p:nvSpPr>
            <p:spPr>
              <a:xfrm rot="5400000">
                <a:off x="970659" y="5009779"/>
                <a:ext cx="335348" cy="200055"/>
              </a:xfrm>
              <a:prstGeom prst="rect">
                <a:avLst/>
              </a:prstGeom>
              <a:noFill/>
            </p:spPr>
            <p:txBody>
              <a:bodyPr wrap="none" rtlCol="0">
                <a:spAutoFit/>
              </a:bodyPr>
              <a:lstStyle/>
              <a:p>
                <a:r>
                  <a:rPr lang="en-US" altLang="ko-KR" sz="700"/>
                  <a:t>KO2</a:t>
                </a:r>
                <a:endParaRPr lang="ko-KR" altLang="en-US" sz="700"/>
              </a:p>
            </p:txBody>
          </p:sp>
        </p:grpSp>
        <p:pic>
          <p:nvPicPr>
            <p:cNvPr id="86" name="그림 85">
              <a:extLst>
                <a:ext uri="{FF2B5EF4-FFF2-40B4-BE49-F238E27FC236}">
                  <a16:creationId xmlns:a16="http://schemas.microsoft.com/office/drawing/2014/main" id="{9007F388-6758-4002-AF40-E91B0B392A9E}"/>
                </a:ext>
              </a:extLst>
            </p:cNvPr>
            <p:cNvPicPr>
              <a:picLocks noChangeAspect="1"/>
            </p:cNvPicPr>
            <p:nvPr/>
          </p:nvPicPr>
          <p:blipFill rotWithShape="1">
            <a:blip r:embed="rId2"/>
            <a:srcRect l="36211" t="4969" r="48889" b="85943"/>
            <a:stretch/>
          </p:blipFill>
          <p:spPr>
            <a:xfrm>
              <a:off x="2089129" y="931030"/>
              <a:ext cx="946733" cy="270585"/>
            </a:xfrm>
            <a:prstGeom prst="rect">
              <a:avLst/>
            </a:prstGeom>
          </p:spPr>
        </p:pic>
      </p:grpSp>
      <p:pic>
        <p:nvPicPr>
          <p:cNvPr id="23" name="그림 22">
            <a:extLst>
              <a:ext uri="{FF2B5EF4-FFF2-40B4-BE49-F238E27FC236}">
                <a16:creationId xmlns:a16="http://schemas.microsoft.com/office/drawing/2014/main" id="{57EC14B7-5DA9-42DA-8B4C-05C28843FC7A}"/>
              </a:ext>
            </a:extLst>
          </p:cNvPr>
          <p:cNvPicPr>
            <a:picLocks noChangeAspect="1"/>
          </p:cNvPicPr>
          <p:nvPr/>
        </p:nvPicPr>
        <p:blipFill rotWithShape="1">
          <a:blip r:embed="rId4"/>
          <a:srcRect l="36080" t="16602" r="49504" b="18717"/>
          <a:stretch/>
        </p:blipFill>
        <p:spPr>
          <a:xfrm>
            <a:off x="4577887" y="1168650"/>
            <a:ext cx="961379" cy="2045677"/>
          </a:xfrm>
          <a:prstGeom prst="rect">
            <a:avLst/>
          </a:prstGeom>
        </p:spPr>
      </p:pic>
      <p:sp>
        <p:nvSpPr>
          <p:cNvPr id="25" name="TextBox 24">
            <a:extLst>
              <a:ext uri="{FF2B5EF4-FFF2-40B4-BE49-F238E27FC236}">
                <a16:creationId xmlns:a16="http://schemas.microsoft.com/office/drawing/2014/main" id="{3A38CB21-FEC6-4DA8-B42A-23B515F6D249}"/>
              </a:ext>
            </a:extLst>
          </p:cNvPr>
          <p:cNvSpPr txBox="1"/>
          <p:nvPr/>
        </p:nvSpPr>
        <p:spPr>
          <a:xfrm rot="16200000">
            <a:off x="3698621" y="2057203"/>
            <a:ext cx="1624163" cy="230832"/>
          </a:xfrm>
          <a:prstGeom prst="rect">
            <a:avLst/>
          </a:prstGeom>
          <a:noFill/>
        </p:spPr>
        <p:txBody>
          <a:bodyPr wrap="square" rtlCol="0">
            <a:spAutoFit/>
          </a:bodyPr>
          <a:lstStyle/>
          <a:p>
            <a:r>
              <a:rPr lang="en-US" altLang="ko-KR" sz="900"/>
              <a:t>C2H2-ZFPs with hypo_pgDMCs</a:t>
            </a:r>
            <a:endParaRPr lang="ko-KR" altLang="en-US" sz="900"/>
          </a:p>
        </p:txBody>
      </p:sp>
      <p:grpSp>
        <p:nvGrpSpPr>
          <p:cNvPr id="71" name="그룹 70">
            <a:extLst>
              <a:ext uri="{FF2B5EF4-FFF2-40B4-BE49-F238E27FC236}">
                <a16:creationId xmlns:a16="http://schemas.microsoft.com/office/drawing/2014/main" id="{DD657C20-02C5-43C0-8DD3-DDE301E9B201}"/>
              </a:ext>
            </a:extLst>
          </p:cNvPr>
          <p:cNvGrpSpPr/>
          <p:nvPr/>
        </p:nvGrpSpPr>
        <p:grpSpPr>
          <a:xfrm>
            <a:off x="4963536" y="3166806"/>
            <a:ext cx="636773" cy="352982"/>
            <a:chOff x="601587" y="4933316"/>
            <a:chExt cx="636773" cy="352982"/>
          </a:xfrm>
        </p:grpSpPr>
        <p:sp>
          <p:nvSpPr>
            <p:cNvPr id="72" name="TextBox 71">
              <a:extLst>
                <a:ext uri="{FF2B5EF4-FFF2-40B4-BE49-F238E27FC236}">
                  <a16:creationId xmlns:a16="http://schemas.microsoft.com/office/drawing/2014/main" id="{6F92F937-0388-4F46-8177-C561A5261BE3}"/>
                </a:ext>
              </a:extLst>
            </p:cNvPr>
            <p:cNvSpPr txBox="1"/>
            <p:nvPr/>
          </p:nvSpPr>
          <p:spPr>
            <a:xfrm rot="5400000">
              <a:off x="525124" y="5009779"/>
              <a:ext cx="352982" cy="200055"/>
            </a:xfrm>
            <a:prstGeom prst="rect">
              <a:avLst/>
            </a:prstGeom>
            <a:noFill/>
          </p:spPr>
          <p:txBody>
            <a:bodyPr wrap="none" rtlCol="0">
              <a:spAutoFit/>
            </a:bodyPr>
            <a:lstStyle/>
            <a:p>
              <a:r>
                <a:rPr lang="en-US" altLang="ko-KR" sz="700"/>
                <a:t>WT3</a:t>
              </a:r>
              <a:endParaRPr lang="ko-KR" altLang="en-US" sz="700"/>
            </a:p>
          </p:txBody>
        </p:sp>
        <p:sp>
          <p:nvSpPr>
            <p:cNvPr id="73" name="TextBox 72">
              <a:extLst>
                <a:ext uri="{FF2B5EF4-FFF2-40B4-BE49-F238E27FC236}">
                  <a16:creationId xmlns:a16="http://schemas.microsoft.com/office/drawing/2014/main" id="{576F70A1-06F7-4EF8-9A96-1DFA55B13E00}"/>
                </a:ext>
              </a:extLst>
            </p:cNvPr>
            <p:cNvSpPr txBox="1"/>
            <p:nvPr/>
          </p:nvSpPr>
          <p:spPr>
            <a:xfrm rot="5400000">
              <a:off x="608667" y="5009779"/>
              <a:ext cx="352982" cy="200055"/>
            </a:xfrm>
            <a:prstGeom prst="rect">
              <a:avLst/>
            </a:prstGeom>
            <a:noFill/>
          </p:spPr>
          <p:txBody>
            <a:bodyPr wrap="none" rtlCol="0">
              <a:spAutoFit/>
            </a:bodyPr>
            <a:lstStyle/>
            <a:p>
              <a:r>
                <a:rPr lang="en-US" altLang="ko-KR" sz="700"/>
                <a:t>WT1</a:t>
              </a:r>
              <a:endParaRPr lang="ko-KR" altLang="en-US" sz="700"/>
            </a:p>
          </p:txBody>
        </p:sp>
        <p:sp>
          <p:nvSpPr>
            <p:cNvPr id="74" name="TextBox 73">
              <a:extLst>
                <a:ext uri="{FF2B5EF4-FFF2-40B4-BE49-F238E27FC236}">
                  <a16:creationId xmlns:a16="http://schemas.microsoft.com/office/drawing/2014/main" id="{D2037DC7-A45B-48D7-9C1F-0B71D26C1816}"/>
                </a:ext>
              </a:extLst>
            </p:cNvPr>
            <p:cNvSpPr txBox="1"/>
            <p:nvPr/>
          </p:nvSpPr>
          <p:spPr>
            <a:xfrm rot="5400000">
              <a:off x="692210" y="5009779"/>
              <a:ext cx="352982" cy="200055"/>
            </a:xfrm>
            <a:prstGeom prst="rect">
              <a:avLst/>
            </a:prstGeom>
            <a:noFill/>
          </p:spPr>
          <p:txBody>
            <a:bodyPr wrap="none" rtlCol="0">
              <a:spAutoFit/>
            </a:bodyPr>
            <a:lstStyle/>
            <a:p>
              <a:r>
                <a:rPr lang="en-US" altLang="ko-KR" sz="700"/>
                <a:t>WT2</a:t>
              </a:r>
              <a:endParaRPr lang="ko-KR" altLang="en-US" sz="700"/>
            </a:p>
          </p:txBody>
        </p:sp>
        <p:sp>
          <p:nvSpPr>
            <p:cNvPr id="75" name="TextBox 74">
              <a:extLst>
                <a:ext uri="{FF2B5EF4-FFF2-40B4-BE49-F238E27FC236}">
                  <a16:creationId xmlns:a16="http://schemas.microsoft.com/office/drawing/2014/main" id="{B27A5A7D-4BDE-4A42-8AEE-74DA26A2D5A7}"/>
                </a:ext>
              </a:extLst>
            </p:cNvPr>
            <p:cNvSpPr txBox="1"/>
            <p:nvPr/>
          </p:nvSpPr>
          <p:spPr>
            <a:xfrm rot="5400000">
              <a:off x="803573" y="5009779"/>
              <a:ext cx="335348" cy="200055"/>
            </a:xfrm>
            <a:prstGeom prst="rect">
              <a:avLst/>
            </a:prstGeom>
            <a:noFill/>
          </p:spPr>
          <p:txBody>
            <a:bodyPr wrap="none" rtlCol="0">
              <a:spAutoFit/>
            </a:bodyPr>
            <a:lstStyle/>
            <a:p>
              <a:r>
                <a:rPr lang="en-US" altLang="ko-KR" sz="700"/>
                <a:t>KO3</a:t>
              </a:r>
              <a:endParaRPr lang="ko-KR" altLang="en-US" sz="700"/>
            </a:p>
          </p:txBody>
        </p:sp>
        <p:sp>
          <p:nvSpPr>
            <p:cNvPr id="76" name="TextBox 75">
              <a:extLst>
                <a:ext uri="{FF2B5EF4-FFF2-40B4-BE49-F238E27FC236}">
                  <a16:creationId xmlns:a16="http://schemas.microsoft.com/office/drawing/2014/main" id="{D2D0EBDF-B8AE-4D51-9C82-0A01B6067083}"/>
                </a:ext>
              </a:extLst>
            </p:cNvPr>
            <p:cNvSpPr txBox="1"/>
            <p:nvPr/>
          </p:nvSpPr>
          <p:spPr>
            <a:xfrm rot="5400000">
              <a:off x="887116" y="5009779"/>
              <a:ext cx="335348" cy="200055"/>
            </a:xfrm>
            <a:prstGeom prst="rect">
              <a:avLst/>
            </a:prstGeom>
            <a:noFill/>
          </p:spPr>
          <p:txBody>
            <a:bodyPr wrap="none" rtlCol="0">
              <a:spAutoFit/>
            </a:bodyPr>
            <a:lstStyle/>
            <a:p>
              <a:r>
                <a:rPr lang="en-US" altLang="ko-KR" sz="700"/>
                <a:t>KO1</a:t>
              </a:r>
              <a:endParaRPr lang="ko-KR" altLang="en-US" sz="700"/>
            </a:p>
          </p:txBody>
        </p:sp>
        <p:sp>
          <p:nvSpPr>
            <p:cNvPr id="77" name="TextBox 76">
              <a:extLst>
                <a:ext uri="{FF2B5EF4-FFF2-40B4-BE49-F238E27FC236}">
                  <a16:creationId xmlns:a16="http://schemas.microsoft.com/office/drawing/2014/main" id="{901367FA-FE5A-4DB2-B693-0A166433DCC0}"/>
                </a:ext>
              </a:extLst>
            </p:cNvPr>
            <p:cNvSpPr txBox="1"/>
            <p:nvPr/>
          </p:nvSpPr>
          <p:spPr>
            <a:xfrm rot="5400000">
              <a:off x="970659" y="5009779"/>
              <a:ext cx="335348" cy="200055"/>
            </a:xfrm>
            <a:prstGeom prst="rect">
              <a:avLst/>
            </a:prstGeom>
            <a:noFill/>
          </p:spPr>
          <p:txBody>
            <a:bodyPr wrap="none" rtlCol="0">
              <a:spAutoFit/>
            </a:bodyPr>
            <a:lstStyle/>
            <a:p>
              <a:r>
                <a:rPr lang="en-US" altLang="ko-KR" sz="700"/>
                <a:t>KO2</a:t>
              </a:r>
              <a:endParaRPr lang="ko-KR" altLang="en-US" sz="700"/>
            </a:p>
          </p:txBody>
        </p:sp>
      </p:grpSp>
      <p:pic>
        <p:nvPicPr>
          <p:cNvPr id="87" name="그림 86">
            <a:extLst>
              <a:ext uri="{FF2B5EF4-FFF2-40B4-BE49-F238E27FC236}">
                <a16:creationId xmlns:a16="http://schemas.microsoft.com/office/drawing/2014/main" id="{C6D91CE6-1989-444D-B954-E1F7E76617EF}"/>
              </a:ext>
            </a:extLst>
          </p:cNvPr>
          <p:cNvPicPr>
            <a:picLocks noChangeAspect="1"/>
          </p:cNvPicPr>
          <p:nvPr/>
        </p:nvPicPr>
        <p:blipFill rotWithShape="1">
          <a:blip r:embed="rId2"/>
          <a:srcRect l="36211" t="4969" r="48889" b="85943"/>
          <a:stretch/>
        </p:blipFill>
        <p:spPr>
          <a:xfrm>
            <a:off x="4580145" y="886341"/>
            <a:ext cx="946733" cy="270585"/>
          </a:xfrm>
          <a:prstGeom prst="rect">
            <a:avLst/>
          </a:prstGeom>
        </p:spPr>
      </p:pic>
      <p:grpSp>
        <p:nvGrpSpPr>
          <p:cNvPr id="91" name="그룹 90">
            <a:extLst>
              <a:ext uri="{FF2B5EF4-FFF2-40B4-BE49-F238E27FC236}">
                <a16:creationId xmlns:a16="http://schemas.microsoft.com/office/drawing/2014/main" id="{24902E95-7F28-40B6-88DF-432B26028383}"/>
              </a:ext>
            </a:extLst>
          </p:cNvPr>
          <p:cNvGrpSpPr/>
          <p:nvPr/>
        </p:nvGrpSpPr>
        <p:grpSpPr>
          <a:xfrm>
            <a:off x="5653957" y="842837"/>
            <a:ext cx="2039274" cy="4364412"/>
            <a:chOff x="4626626" y="881664"/>
            <a:chExt cx="2039274" cy="4364412"/>
          </a:xfrm>
        </p:grpSpPr>
        <p:sp>
          <p:nvSpPr>
            <p:cNvPr id="29" name="TextBox 28">
              <a:extLst>
                <a:ext uri="{FF2B5EF4-FFF2-40B4-BE49-F238E27FC236}">
                  <a16:creationId xmlns:a16="http://schemas.microsoft.com/office/drawing/2014/main" id="{84F9CD89-9874-4D27-ACAC-06DB349925B9}"/>
                </a:ext>
              </a:extLst>
            </p:cNvPr>
            <p:cNvSpPr txBox="1"/>
            <p:nvPr/>
          </p:nvSpPr>
          <p:spPr>
            <a:xfrm rot="16200000">
              <a:off x="3934769" y="3036472"/>
              <a:ext cx="1614545" cy="230832"/>
            </a:xfrm>
            <a:prstGeom prst="rect">
              <a:avLst/>
            </a:prstGeom>
            <a:noFill/>
          </p:spPr>
          <p:txBody>
            <a:bodyPr wrap="none" rtlCol="0">
              <a:spAutoFit/>
            </a:bodyPr>
            <a:lstStyle/>
            <a:p>
              <a:r>
                <a:rPr lang="en-US" altLang="ko-KR" sz="900"/>
                <a:t>C2H2-ZFPs with hypo_pDMCs</a:t>
              </a:r>
              <a:endParaRPr lang="ko-KR" altLang="en-US" sz="900"/>
            </a:p>
          </p:txBody>
        </p:sp>
        <p:grpSp>
          <p:nvGrpSpPr>
            <p:cNvPr id="90" name="그룹 89">
              <a:extLst>
                <a:ext uri="{FF2B5EF4-FFF2-40B4-BE49-F238E27FC236}">
                  <a16:creationId xmlns:a16="http://schemas.microsoft.com/office/drawing/2014/main" id="{40BA00A6-BFDC-4C21-90BE-7B6E51730632}"/>
                </a:ext>
              </a:extLst>
            </p:cNvPr>
            <p:cNvGrpSpPr/>
            <p:nvPr/>
          </p:nvGrpSpPr>
          <p:grpSpPr>
            <a:xfrm>
              <a:off x="4791578" y="881664"/>
              <a:ext cx="1874322" cy="4364412"/>
              <a:chOff x="4791578" y="881664"/>
              <a:chExt cx="1874322" cy="4364412"/>
            </a:xfrm>
          </p:grpSpPr>
          <p:pic>
            <p:nvPicPr>
              <p:cNvPr id="32" name="그림 31">
                <a:extLst>
                  <a:ext uri="{FF2B5EF4-FFF2-40B4-BE49-F238E27FC236}">
                    <a16:creationId xmlns:a16="http://schemas.microsoft.com/office/drawing/2014/main" id="{69003B02-4BDA-4292-B386-67C2852C0978}"/>
                  </a:ext>
                </a:extLst>
              </p:cNvPr>
              <p:cNvPicPr>
                <a:picLocks noChangeAspect="1"/>
              </p:cNvPicPr>
              <p:nvPr/>
            </p:nvPicPr>
            <p:blipFill rotWithShape="1">
              <a:blip r:embed="rId2"/>
              <a:srcRect l="55053" t="12029" r="38135" b="65480"/>
              <a:stretch/>
            </p:blipFill>
            <p:spPr>
              <a:xfrm>
                <a:off x="6243668" y="1173524"/>
                <a:ext cx="422232" cy="1171092"/>
              </a:xfrm>
              <a:prstGeom prst="rect">
                <a:avLst/>
              </a:prstGeom>
            </p:spPr>
          </p:pic>
          <p:pic>
            <p:nvPicPr>
              <p:cNvPr id="37" name="그림 36">
                <a:extLst>
                  <a:ext uri="{FF2B5EF4-FFF2-40B4-BE49-F238E27FC236}">
                    <a16:creationId xmlns:a16="http://schemas.microsoft.com/office/drawing/2014/main" id="{E7CAEF14-B490-4927-A282-2FDCE2704AA4}"/>
                  </a:ext>
                </a:extLst>
              </p:cNvPr>
              <p:cNvPicPr>
                <a:picLocks noChangeAspect="1"/>
              </p:cNvPicPr>
              <p:nvPr/>
            </p:nvPicPr>
            <p:blipFill rotWithShape="1">
              <a:blip r:embed="rId5"/>
              <a:srcRect t="11443" r="23321" b="10220"/>
              <a:stretch/>
            </p:blipFill>
            <p:spPr>
              <a:xfrm>
                <a:off x="4817213" y="1190796"/>
                <a:ext cx="1331188" cy="3760874"/>
              </a:xfrm>
              <a:prstGeom prst="rect">
                <a:avLst/>
              </a:prstGeom>
            </p:spPr>
          </p:pic>
          <p:sp>
            <p:nvSpPr>
              <p:cNvPr id="79" name="TextBox 78">
                <a:extLst>
                  <a:ext uri="{FF2B5EF4-FFF2-40B4-BE49-F238E27FC236}">
                    <a16:creationId xmlns:a16="http://schemas.microsoft.com/office/drawing/2014/main" id="{1F9324EB-1988-4B56-859D-B781BAE3800B}"/>
                  </a:ext>
                </a:extLst>
              </p:cNvPr>
              <p:cNvSpPr txBox="1"/>
              <p:nvPr/>
            </p:nvSpPr>
            <p:spPr>
              <a:xfrm rot="5400000">
                <a:off x="5180906" y="4969557"/>
                <a:ext cx="352982" cy="200055"/>
              </a:xfrm>
              <a:prstGeom prst="rect">
                <a:avLst/>
              </a:prstGeom>
              <a:noFill/>
            </p:spPr>
            <p:txBody>
              <a:bodyPr wrap="none" rtlCol="0">
                <a:spAutoFit/>
              </a:bodyPr>
              <a:lstStyle/>
              <a:p>
                <a:r>
                  <a:rPr lang="en-US" altLang="ko-KR" sz="700"/>
                  <a:t>WT3</a:t>
                </a:r>
                <a:endParaRPr lang="ko-KR" altLang="en-US" sz="700"/>
              </a:p>
            </p:txBody>
          </p:sp>
          <p:sp>
            <p:nvSpPr>
              <p:cNvPr id="80" name="TextBox 79">
                <a:extLst>
                  <a:ext uri="{FF2B5EF4-FFF2-40B4-BE49-F238E27FC236}">
                    <a16:creationId xmlns:a16="http://schemas.microsoft.com/office/drawing/2014/main" id="{5762BEDB-C058-49A5-B354-0475C5184032}"/>
                  </a:ext>
                </a:extLst>
              </p:cNvPr>
              <p:cNvSpPr txBox="1"/>
              <p:nvPr/>
            </p:nvSpPr>
            <p:spPr>
              <a:xfrm rot="5400000">
                <a:off x="5270311" y="4969557"/>
                <a:ext cx="352982" cy="200055"/>
              </a:xfrm>
              <a:prstGeom prst="rect">
                <a:avLst/>
              </a:prstGeom>
              <a:noFill/>
            </p:spPr>
            <p:txBody>
              <a:bodyPr wrap="none" rtlCol="0">
                <a:spAutoFit/>
              </a:bodyPr>
              <a:lstStyle/>
              <a:p>
                <a:r>
                  <a:rPr lang="en-US" altLang="ko-KR" sz="700"/>
                  <a:t>WT1</a:t>
                </a:r>
                <a:endParaRPr lang="ko-KR" altLang="en-US" sz="700"/>
              </a:p>
            </p:txBody>
          </p:sp>
          <p:sp>
            <p:nvSpPr>
              <p:cNvPr id="81" name="TextBox 80">
                <a:extLst>
                  <a:ext uri="{FF2B5EF4-FFF2-40B4-BE49-F238E27FC236}">
                    <a16:creationId xmlns:a16="http://schemas.microsoft.com/office/drawing/2014/main" id="{F7C4B241-9583-48D8-86C4-59216B3B16A4}"/>
                  </a:ext>
                </a:extLst>
              </p:cNvPr>
              <p:cNvSpPr txBox="1"/>
              <p:nvPr/>
            </p:nvSpPr>
            <p:spPr>
              <a:xfrm rot="5400000">
                <a:off x="5359714" y="4969557"/>
                <a:ext cx="352982" cy="200055"/>
              </a:xfrm>
              <a:prstGeom prst="rect">
                <a:avLst/>
              </a:prstGeom>
              <a:noFill/>
            </p:spPr>
            <p:txBody>
              <a:bodyPr wrap="none" rtlCol="0">
                <a:spAutoFit/>
              </a:bodyPr>
              <a:lstStyle/>
              <a:p>
                <a:r>
                  <a:rPr lang="en-US" altLang="ko-KR" sz="700"/>
                  <a:t>WT2</a:t>
                </a:r>
                <a:endParaRPr lang="ko-KR" altLang="en-US" sz="700"/>
              </a:p>
            </p:txBody>
          </p:sp>
          <p:sp>
            <p:nvSpPr>
              <p:cNvPr id="82" name="TextBox 81">
                <a:extLst>
                  <a:ext uri="{FF2B5EF4-FFF2-40B4-BE49-F238E27FC236}">
                    <a16:creationId xmlns:a16="http://schemas.microsoft.com/office/drawing/2014/main" id="{237D884D-3FEE-4CAB-8EBA-100402B08E9A}"/>
                  </a:ext>
                </a:extLst>
              </p:cNvPr>
              <p:cNvSpPr txBox="1"/>
              <p:nvPr/>
            </p:nvSpPr>
            <p:spPr>
              <a:xfrm rot="5400000">
                <a:off x="5500389" y="4969557"/>
                <a:ext cx="335348" cy="200055"/>
              </a:xfrm>
              <a:prstGeom prst="rect">
                <a:avLst/>
              </a:prstGeom>
              <a:noFill/>
            </p:spPr>
            <p:txBody>
              <a:bodyPr wrap="none" rtlCol="0">
                <a:spAutoFit/>
              </a:bodyPr>
              <a:lstStyle/>
              <a:p>
                <a:r>
                  <a:rPr lang="en-US" altLang="ko-KR" sz="700"/>
                  <a:t>KO3</a:t>
                </a:r>
                <a:endParaRPr lang="ko-KR" altLang="en-US" sz="700"/>
              </a:p>
            </p:txBody>
          </p:sp>
          <p:sp>
            <p:nvSpPr>
              <p:cNvPr id="83" name="TextBox 82">
                <a:extLst>
                  <a:ext uri="{FF2B5EF4-FFF2-40B4-BE49-F238E27FC236}">
                    <a16:creationId xmlns:a16="http://schemas.microsoft.com/office/drawing/2014/main" id="{533DB54A-B062-4F0F-8F1D-5F17CEAB2067}"/>
                  </a:ext>
                </a:extLst>
              </p:cNvPr>
              <p:cNvSpPr txBox="1"/>
              <p:nvPr/>
            </p:nvSpPr>
            <p:spPr>
              <a:xfrm rot="5400000">
                <a:off x="5583930" y="4969557"/>
                <a:ext cx="335348" cy="200055"/>
              </a:xfrm>
              <a:prstGeom prst="rect">
                <a:avLst/>
              </a:prstGeom>
              <a:noFill/>
            </p:spPr>
            <p:txBody>
              <a:bodyPr wrap="none" rtlCol="0">
                <a:spAutoFit/>
              </a:bodyPr>
              <a:lstStyle/>
              <a:p>
                <a:r>
                  <a:rPr lang="en-US" altLang="ko-KR" sz="700"/>
                  <a:t>KO1</a:t>
                </a:r>
                <a:endParaRPr lang="ko-KR" altLang="en-US" sz="700"/>
              </a:p>
            </p:txBody>
          </p:sp>
          <p:sp>
            <p:nvSpPr>
              <p:cNvPr id="84" name="TextBox 83">
                <a:extLst>
                  <a:ext uri="{FF2B5EF4-FFF2-40B4-BE49-F238E27FC236}">
                    <a16:creationId xmlns:a16="http://schemas.microsoft.com/office/drawing/2014/main" id="{AF79C90E-6F95-44EB-9442-EBBAEB70DF68}"/>
                  </a:ext>
                </a:extLst>
              </p:cNvPr>
              <p:cNvSpPr txBox="1"/>
              <p:nvPr/>
            </p:nvSpPr>
            <p:spPr>
              <a:xfrm rot="5400000">
                <a:off x="5679195" y="4969557"/>
                <a:ext cx="335348" cy="200055"/>
              </a:xfrm>
              <a:prstGeom prst="rect">
                <a:avLst/>
              </a:prstGeom>
              <a:noFill/>
            </p:spPr>
            <p:txBody>
              <a:bodyPr wrap="none" rtlCol="0">
                <a:spAutoFit/>
              </a:bodyPr>
              <a:lstStyle/>
              <a:p>
                <a:r>
                  <a:rPr lang="en-US" altLang="ko-KR" sz="700"/>
                  <a:t>KO2</a:t>
                </a:r>
                <a:endParaRPr lang="ko-KR" altLang="en-US" sz="700"/>
              </a:p>
            </p:txBody>
          </p:sp>
          <p:pic>
            <p:nvPicPr>
              <p:cNvPr id="88" name="그림 87">
                <a:extLst>
                  <a:ext uri="{FF2B5EF4-FFF2-40B4-BE49-F238E27FC236}">
                    <a16:creationId xmlns:a16="http://schemas.microsoft.com/office/drawing/2014/main" id="{46B1102E-4E34-4318-B13E-943B98EA575A}"/>
                  </a:ext>
                </a:extLst>
              </p:cNvPr>
              <p:cNvPicPr>
                <a:picLocks noChangeAspect="1"/>
              </p:cNvPicPr>
              <p:nvPr/>
            </p:nvPicPr>
            <p:blipFill rotWithShape="1">
              <a:blip r:embed="rId2"/>
              <a:srcRect l="36211" t="4969" r="48889" b="85943"/>
              <a:stretch/>
            </p:blipFill>
            <p:spPr>
              <a:xfrm>
                <a:off x="4791578" y="881664"/>
                <a:ext cx="1099268" cy="303272"/>
              </a:xfrm>
              <a:prstGeom prst="rect">
                <a:avLst/>
              </a:prstGeom>
            </p:spPr>
          </p:pic>
        </p:grpSp>
      </p:grpSp>
      <p:pic>
        <p:nvPicPr>
          <p:cNvPr id="22" name="그림 21">
            <a:extLst>
              <a:ext uri="{FF2B5EF4-FFF2-40B4-BE49-F238E27FC236}">
                <a16:creationId xmlns:a16="http://schemas.microsoft.com/office/drawing/2014/main" id="{2418FF9C-7FE3-41B2-8533-2AC75B682F96}"/>
              </a:ext>
            </a:extLst>
          </p:cNvPr>
          <p:cNvPicPr>
            <a:picLocks noChangeAspect="1"/>
          </p:cNvPicPr>
          <p:nvPr/>
        </p:nvPicPr>
        <p:blipFill rotWithShape="1">
          <a:blip r:embed="rId6"/>
          <a:srcRect l="36346" t="36324" r="49569" b="39312"/>
          <a:stretch/>
        </p:blipFill>
        <p:spPr>
          <a:xfrm>
            <a:off x="4633249" y="4143985"/>
            <a:ext cx="912152" cy="703236"/>
          </a:xfrm>
          <a:prstGeom prst="rect">
            <a:avLst/>
          </a:prstGeom>
        </p:spPr>
      </p:pic>
      <p:pic>
        <p:nvPicPr>
          <p:cNvPr id="94" name="그림 93">
            <a:extLst>
              <a:ext uri="{FF2B5EF4-FFF2-40B4-BE49-F238E27FC236}">
                <a16:creationId xmlns:a16="http://schemas.microsoft.com/office/drawing/2014/main" id="{D14067E8-6892-44C8-8B2D-55183990B9C2}"/>
              </a:ext>
            </a:extLst>
          </p:cNvPr>
          <p:cNvPicPr>
            <a:picLocks noChangeAspect="1"/>
          </p:cNvPicPr>
          <p:nvPr/>
        </p:nvPicPr>
        <p:blipFill rotWithShape="1">
          <a:blip r:embed="rId6"/>
          <a:srcRect l="42239" t="22307" r="49569" b="63412"/>
          <a:stretch/>
        </p:blipFill>
        <p:spPr>
          <a:xfrm>
            <a:off x="5008621" y="3847340"/>
            <a:ext cx="530503" cy="296643"/>
          </a:xfrm>
          <a:prstGeom prst="rect">
            <a:avLst/>
          </a:prstGeom>
        </p:spPr>
      </p:pic>
      <p:sp>
        <p:nvSpPr>
          <p:cNvPr id="95" name="TextBox 94">
            <a:extLst>
              <a:ext uri="{FF2B5EF4-FFF2-40B4-BE49-F238E27FC236}">
                <a16:creationId xmlns:a16="http://schemas.microsoft.com/office/drawing/2014/main" id="{8C067816-D447-4D41-8FCB-6AB8FD8072CF}"/>
              </a:ext>
            </a:extLst>
          </p:cNvPr>
          <p:cNvSpPr txBox="1"/>
          <p:nvPr/>
        </p:nvSpPr>
        <p:spPr>
          <a:xfrm rot="5400000">
            <a:off x="5159786" y="4884951"/>
            <a:ext cx="352982" cy="200055"/>
          </a:xfrm>
          <a:prstGeom prst="rect">
            <a:avLst/>
          </a:prstGeom>
          <a:noFill/>
        </p:spPr>
        <p:txBody>
          <a:bodyPr wrap="none" rtlCol="0">
            <a:spAutoFit/>
          </a:bodyPr>
          <a:lstStyle/>
          <a:p>
            <a:r>
              <a:rPr lang="en-US" altLang="ko-KR" sz="700"/>
              <a:t>WT3</a:t>
            </a:r>
            <a:endParaRPr lang="ko-KR" altLang="en-US" sz="700"/>
          </a:p>
        </p:txBody>
      </p:sp>
      <p:sp>
        <p:nvSpPr>
          <p:cNvPr id="96" name="TextBox 95">
            <a:extLst>
              <a:ext uri="{FF2B5EF4-FFF2-40B4-BE49-F238E27FC236}">
                <a16:creationId xmlns:a16="http://schemas.microsoft.com/office/drawing/2014/main" id="{4D31694D-4D43-4BD9-8016-6A055DB43DC3}"/>
              </a:ext>
            </a:extLst>
          </p:cNvPr>
          <p:cNvSpPr txBox="1"/>
          <p:nvPr/>
        </p:nvSpPr>
        <p:spPr>
          <a:xfrm rot="5400000">
            <a:off x="5249191" y="4884951"/>
            <a:ext cx="352982" cy="200055"/>
          </a:xfrm>
          <a:prstGeom prst="rect">
            <a:avLst/>
          </a:prstGeom>
          <a:noFill/>
        </p:spPr>
        <p:txBody>
          <a:bodyPr wrap="none" rtlCol="0">
            <a:spAutoFit/>
          </a:bodyPr>
          <a:lstStyle/>
          <a:p>
            <a:r>
              <a:rPr lang="en-US" altLang="ko-KR" sz="700"/>
              <a:t>WT1</a:t>
            </a:r>
            <a:endParaRPr lang="ko-KR" altLang="en-US" sz="700"/>
          </a:p>
        </p:txBody>
      </p:sp>
      <p:sp>
        <p:nvSpPr>
          <p:cNvPr id="97" name="TextBox 96">
            <a:extLst>
              <a:ext uri="{FF2B5EF4-FFF2-40B4-BE49-F238E27FC236}">
                <a16:creationId xmlns:a16="http://schemas.microsoft.com/office/drawing/2014/main" id="{141961AD-C54F-4550-A7AB-D48374DA0ED9}"/>
              </a:ext>
            </a:extLst>
          </p:cNvPr>
          <p:cNvSpPr txBox="1"/>
          <p:nvPr/>
        </p:nvSpPr>
        <p:spPr>
          <a:xfrm rot="5400000">
            <a:off x="5338594" y="4884951"/>
            <a:ext cx="352982" cy="200055"/>
          </a:xfrm>
          <a:prstGeom prst="rect">
            <a:avLst/>
          </a:prstGeom>
          <a:noFill/>
        </p:spPr>
        <p:txBody>
          <a:bodyPr wrap="none" rtlCol="0">
            <a:spAutoFit/>
          </a:bodyPr>
          <a:lstStyle/>
          <a:p>
            <a:r>
              <a:rPr lang="en-US" altLang="ko-KR" sz="700"/>
              <a:t>WT2</a:t>
            </a:r>
            <a:endParaRPr lang="ko-KR" altLang="en-US" sz="700"/>
          </a:p>
        </p:txBody>
      </p:sp>
      <p:sp>
        <p:nvSpPr>
          <p:cNvPr id="98" name="TextBox 97">
            <a:extLst>
              <a:ext uri="{FF2B5EF4-FFF2-40B4-BE49-F238E27FC236}">
                <a16:creationId xmlns:a16="http://schemas.microsoft.com/office/drawing/2014/main" id="{0FAB692B-BB0E-45AD-A851-3ED3EB47A531}"/>
              </a:ext>
            </a:extLst>
          </p:cNvPr>
          <p:cNvSpPr txBox="1"/>
          <p:nvPr/>
        </p:nvSpPr>
        <p:spPr>
          <a:xfrm rot="5400000">
            <a:off x="4917472" y="4893720"/>
            <a:ext cx="335348" cy="200055"/>
          </a:xfrm>
          <a:prstGeom prst="rect">
            <a:avLst/>
          </a:prstGeom>
          <a:noFill/>
        </p:spPr>
        <p:txBody>
          <a:bodyPr wrap="none" rtlCol="0">
            <a:spAutoFit/>
          </a:bodyPr>
          <a:lstStyle/>
          <a:p>
            <a:r>
              <a:rPr lang="en-US" altLang="ko-KR" sz="700"/>
              <a:t>KO3</a:t>
            </a:r>
            <a:endParaRPr lang="ko-KR" altLang="en-US" sz="700"/>
          </a:p>
        </p:txBody>
      </p:sp>
      <p:sp>
        <p:nvSpPr>
          <p:cNvPr id="99" name="TextBox 98">
            <a:extLst>
              <a:ext uri="{FF2B5EF4-FFF2-40B4-BE49-F238E27FC236}">
                <a16:creationId xmlns:a16="http://schemas.microsoft.com/office/drawing/2014/main" id="{F43B55F6-D46C-4295-B84F-057B11970917}"/>
              </a:ext>
            </a:extLst>
          </p:cNvPr>
          <p:cNvSpPr txBox="1"/>
          <p:nvPr/>
        </p:nvSpPr>
        <p:spPr>
          <a:xfrm rot="5400000">
            <a:off x="5001013" y="4893720"/>
            <a:ext cx="335348" cy="200055"/>
          </a:xfrm>
          <a:prstGeom prst="rect">
            <a:avLst/>
          </a:prstGeom>
          <a:noFill/>
        </p:spPr>
        <p:txBody>
          <a:bodyPr wrap="none" rtlCol="0">
            <a:spAutoFit/>
          </a:bodyPr>
          <a:lstStyle/>
          <a:p>
            <a:r>
              <a:rPr lang="en-US" altLang="ko-KR" sz="700"/>
              <a:t>KO1</a:t>
            </a:r>
            <a:endParaRPr lang="ko-KR" altLang="en-US" sz="700"/>
          </a:p>
        </p:txBody>
      </p:sp>
      <p:sp>
        <p:nvSpPr>
          <p:cNvPr id="100" name="TextBox 99">
            <a:extLst>
              <a:ext uri="{FF2B5EF4-FFF2-40B4-BE49-F238E27FC236}">
                <a16:creationId xmlns:a16="http://schemas.microsoft.com/office/drawing/2014/main" id="{7D4DF6B9-FBEB-4481-B951-A9A695DCA2BC}"/>
              </a:ext>
            </a:extLst>
          </p:cNvPr>
          <p:cNvSpPr txBox="1"/>
          <p:nvPr/>
        </p:nvSpPr>
        <p:spPr>
          <a:xfrm rot="5400000">
            <a:off x="5084554" y="4893720"/>
            <a:ext cx="335348" cy="200055"/>
          </a:xfrm>
          <a:prstGeom prst="rect">
            <a:avLst/>
          </a:prstGeom>
          <a:noFill/>
        </p:spPr>
        <p:txBody>
          <a:bodyPr wrap="none" rtlCol="0">
            <a:spAutoFit/>
          </a:bodyPr>
          <a:lstStyle/>
          <a:p>
            <a:r>
              <a:rPr lang="en-US" altLang="ko-KR" sz="700"/>
              <a:t>KO2</a:t>
            </a:r>
            <a:endParaRPr lang="ko-KR" altLang="en-US" sz="700"/>
          </a:p>
        </p:txBody>
      </p:sp>
      <p:sp>
        <p:nvSpPr>
          <p:cNvPr id="110" name="TextBox 109">
            <a:extLst>
              <a:ext uri="{FF2B5EF4-FFF2-40B4-BE49-F238E27FC236}">
                <a16:creationId xmlns:a16="http://schemas.microsoft.com/office/drawing/2014/main" id="{385D33B4-ADB2-439B-8065-60EE2BAE2B73}"/>
              </a:ext>
            </a:extLst>
          </p:cNvPr>
          <p:cNvSpPr txBox="1"/>
          <p:nvPr/>
        </p:nvSpPr>
        <p:spPr>
          <a:xfrm>
            <a:off x="3262283" y="231412"/>
            <a:ext cx="2564035" cy="369332"/>
          </a:xfrm>
          <a:prstGeom prst="rect">
            <a:avLst/>
          </a:prstGeom>
          <a:noFill/>
        </p:spPr>
        <p:txBody>
          <a:bodyPr wrap="none" rtlCol="0">
            <a:spAutoFit/>
          </a:bodyPr>
          <a:lstStyle/>
          <a:p>
            <a:r>
              <a:rPr lang="en-US" altLang="ko-KR" b="1"/>
              <a:t>Supplementary Figure S3</a:t>
            </a:r>
            <a:endParaRPr lang="ko-KR" altLang="en-US" b="1"/>
          </a:p>
        </p:txBody>
      </p:sp>
      <p:graphicFrame>
        <p:nvGraphicFramePr>
          <p:cNvPr id="5" name="표 4">
            <a:extLst>
              <a:ext uri="{FF2B5EF4-FFF2-40B4-BE49-F238E27FC236}">
                <a16:creationId xmlns:a16="http://schemas.microsoft.com/office/drawing/2014/main" id="{4067E972-AC94-43E3-8C42-2E10E2BAF7AC}"/>
              </a:ext>
            </a:extLst>
          </p:cNvPr>
          <p:cNvGraphicFramePr>
            <a:graphicFrameLocks noGrp="1"/>
          </p:cNvGraphicFramePr>
          <p:nvPr/>
        </p:nvGraphicFramePr>
        <p:xfrm>
          <a:off x="2615478" y="5631003"/>
          <a:ext cx="4302699" cy="773452"/>
        </p:xfrm>
        <a:graphic>
          <a:graphicData uri="http://schemas.openxmlformats.org/drawingml/2006/table">
            <a:tbl>
              <a:tblPr/>
              <a:tblGrid>
                <a:gridCol w="818119">
                  <a:extLst>
                    <a:ext uri="{9D8B030D-6E8A-4147-A177-3AD203B41FA5}">
                      <a16:colId xmlns:a16="http://schemas.microsoft.com/office/drawing/2014/main" val="1924756723"/>
                    </a:ext>
                  </a:extLst>
                </a:gridCol>
                <a:gridCol w="696916">
                  <a:extLst>
                    <a:ext uri="{9D8B030D-6E8A-4147-A177-3AD203B41FA5}">
                      <a16:colId xmlns:a16="http://schemas.microsoft.com/office/drawing/2014/main" val="355860486"/>
                    </a:ext>
                  </a:extLst>
                </a:gridCol>
                <a:gridCol w="696916">
                  <a:extLst>
                    <a:ext uri="{9D8B030D-6E8A-4147-A177-3AD203B41FA5}">
                      <a16:colId xmlns:a16="http://schemas.microsoft.com/office/drawing/2014/main" val="3298886106"/>
                    </a:ext>
                  </a:extLst>
                </a:gridCol>
                <a:gridCol w="696916">
                  <a:extLst>
                    <a:ext uri="{9D8B030D-6E8A-4147-A177-3AD203B41FA5}">
                      <a16:colId xmlns:a16="http://schemas.microsoft.com/office/drawing/2014/main" val="2177547800"/>
                    </a:ext>
                  </a:extLst>
                </a:gridCol>
                <a:gridCol w="696916">
                  <a:extLst>
                    <a:ext uri="{9D8B030D-6E8A-4147-A177-3AD203B41FA5}">
                      <a16:colId xmlns:a16="http://schemas.microsoft.com/office/drawing/2014/main" val="1776993600"/>
                    </a:ext>
                  </a:extLst>
                </a:gridCol>
                <a:gridCol w="696916">
                  <a:extLst>
                    <a:ext uri="{9D8B030D-6E8A-4147-A177-3AD203B41FA5}">
                      <a16:colId xmlns:a16="http://schemas.microsoft.com/office/drawing/2014/main" val="3995545977"/>
                    </a:ext>
                  </a:extLst>
                </a:gridCol>
              </a:tblGrid>
              <a:tr h="285772">
                <a:tc>
                  <a:txBody>
                    <a:bodyPr/>
                    <a:lstStyle/>
                    <a:p>
                      <a:pPr algn="ctr" fontAlgn="ctr"/>
                      <a:r>
                        <a:rPr lang="en-US" sz="800" b="0" i="0" u="none" strike="noStrike">
                          <a:solidFill>
                            <a:srgbClr val="000000"/>
                          </a:solidFill>
                          <a:effectLst/>
                          <a:latin typeface="Calibri" panose="020F0502020204030204" pitchFamily="34" charset="0"/>
                          <a:ea typeface="맑은 고딕" panose="020B0503020000020004" pitchFamily="50" charset="-127"/>
                        </a:rPr>
                        <a:t>Expression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0" i="0" u="none" strike="noStrike">
                          <a:solidFill>
                            <a:srgbClr val="000000"/>
                          </a:solidFill>
                          <a:effectLst/>
                          <a:latin typeface="Calibri" panose="020F0502020204030204" pitchFamily="34" charset="0"/>
                          <a:ea typeface="맑은 고딕" panose="020B0503020000020004" pitchFamily="50" charset="-127"/>
                        </a:rPr>
                        <a:t>No. ZFP genes</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0" i="0" u="none" strike="noStrike">
                          <a:solidFill>
                            <a:srgbClr val="000000"/>
                          </a:solidFill>
                          <a:effectLst/>
                          <a:latin typeface="Calibri" panose="020F0502020204030204" pitchFamily="34" charset="0"/>
                          <a:ea typeface="맑은 고딕" panose="020B0503020000020004" pitchFamily="50" charset="-127"/>
                        </a:rPr>
                        <a:t>DMC</a:t>
                      </a:r>
                      <a:r>
                        <a:rPr lang="en-US" altLang="ko-KR" sz="800" b="0" i="0" u="none" strike="noStrike">
                          <a:solidFill>
                            <a:srgbClr val="000000"/>
                          </a:solidFill>
                          <a:effectLst/>
                          <a:latin typeface="Calibri" panose="020F0502020204030204" pitchFamily="34" charset="0"/>
                          <a:ea typeface="맑은 고딕" panose="020B0503020000020004" pitchFamily="50" charset="-127"/>
                        </a:rPr>
                        <a:t>(+) ZFPs</a:t>
                      </a:r>
                      <a:endParaRPr lang="en-US" sz="800" b="0" i="0" u="none" strike="noStrike">
                        <a:solidFill>
                          <a:srgbClr val="000000"/>
                        </a:solidFill>
                        <a:effectLst/>
                        <a:latin typeface="Calibri" panose="020F0502020204030204" pitchFamily="34" charset="0"/>
                        <a:ea typeface="맑은 고딕" panose="020B0503020000020004" pitchFamily="50" charset="-127"/>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0" i="0" u="none" strike="noStrike">
                          <a:solidFill>
                            <a:srgbClr val="000000"/>
                          </a:solidFill>
                          <a:effectLst/>
                          <a:latin typeface="Calibri" panose="020F0502020204030204" pitchFamily="34" charset="0"/>
                          <a:ea typeface="맑은 고딕" panose="020B0503020000020004" pitchFamily="50" charset="-127"/>
                        </a:rPr>
                        <a:t>DMC </a:t>
                      </a:r>
                      <a:r>
                        <a:rPr lang="en-US" altLang="ko-KR" sz="800" b="0" i="0" u="none" strike="noStrike">
                          <a:solidFill>
                            <a:srgbClr val="000000"/>
                          </a:solidFill>
                          <a:effectLst/>
                          <a:latin typeface="Calibri" panose="020F0502020204030204" pitchFamily="34" charset="0"/>
                          <a:ea typeface="맑은 고딕" panose="020B0503020000020004" pitchFamily="50" charset="-127"/>
                        </a:rPr>
                        <a:t>Hypermeth.</a:t>
                      </a:r>
                      <a:endParaRPr lang="en-US" sz="800" b="0" i="0" u="none" strike="noStrike">
                        <a:solidFill>
                          <a:srgbClr val="000000"/>
                        </a:solidFill>
                        <a:effectLst/>
                        <a:latin typeface="Calibri" panose="020F0502020204030204" pitchFamily="34" charset="0"/>
                        <a:ea typeface="맑은 고딕" panose="020B0503020000020004" pitchFamily="50" charset="-127"/>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0" i="0" u="none" strike="noStrike">
                          <a:solidFill>
                            <a:srgbClr val="000000"/>
                          </a:solidFill>
                          <a:effectLst/>
                          <a:latin typeface="Calibri" panose="020F0502020204030204" pitchFamily="34" charset="0"/>
                          <a:ea typeface="맑은 고딕" panose="020B0503020000020004" pitchFamily="50" charset="-127"/>
                        </a:rPr>
                        <a:t>DMC </a:t>
                      </a:r>
                      <a:r>
                        <a:rPr lang="en-US" altLang="ko-KR" sz="800" b="0" i="0" u="none" strike="noStrike">
                          <a:solidFill>
                            <a:srgbClr val="000000"/>
                          </a:solidFill>
                          <a:effectLst/>
                          <a:latin typeface="Calibri" panose="020F0502020204030204" pitchFamily="34" charset="0"/>
                          <a:ea typeface="맑은 고딕" panose="020B0503020000020004" pitchFamily="50" charset="-127"/>
                        </a:rPr>
                        <a:t>hypometh</a:t>
                      </a:r>
                      <a:endParaRPr lang="en-US" sz="800" b="0" i="0" u="none" strike="noStrike">
                        <a:solidFill>
                          <a:srgbClr val="000000"/>
                        </a:solidFill>
                        <a:effectLst/>
                        <a:latin typeface="Calibri" panose="020F0502020204030204" pitchFamily="34" charset="0"/>
                        <a:ea typeface="맑은 고딕" panose="020B0503020000020004" pitchFamily="50" charset="-127"/>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800" b="0" i="0" u="none" strike="noStrike">
                          <a:solidFill>
                            <a:srgbClr val="000000"/>
                          </a:solidFill>
                          <a:effectLst/>
                          <a:latin typeface="Calibri" panose="020F0502020204030204" pitchFamily="34" charset="0"/>
                          <a:ea typeface="+mn-ea"/>
                        </a:rPr>
                        <a:t>DMC hypometh.</a:t>
                      </a:r>
                    </a:p>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(Promoter)</a:t>
                      </a:r>
                      <a:endParaRPr lang="en-US" sz="800" b="0" i="0" u="none" strike="noStrike">
                        <a:solidFill>
                          <a:srgbClr val="000000"/>
                        </a:solidFill>
                        <a:effectLst/>
                        <a:latin typeface="Calibri" panose="020F0502020204030204" pitchFamily="34" charset="0"/>
                        <a:ea typeface="맑은 고딕" panose="020B0503020000020004" pitchFamily="50" charset="-127"/>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68679458"/>
                  </a:ext>
                </a:extLst>
              </a:tr>
              <a:tr h="117206">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T</a:t>
                      </a:r>
                      <a:r>
                        <a:rPr lang="en-US" sz="800" b="0" i="0" u="none" strike="noStrike">
                          <a:solidFill>
                            <a:srgbClr val="000000"/>
                          </a:solidFill>
                          <a:effectLst/>
                          <a:latin typeface="Calibri" panose="020F0502020204030204" pitchFamily="34" charset="0"/>
                          <a:ea typeface="맑은 고딕" panose="020B0503020000020004" pitchFamily="50" charset="-127"/>
                        </a:rPr>
                        <a:t>otal</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741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223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69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154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90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48551744"/>
                  </a:ext>
                </a:extLst>
              </a:tr>
              <a:tr h="117206">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N</a:t>
                      </a:r>
                      <a:r>
                        <a:rPr lang="en-US" sz="800" b="0" i="0" u="none" strike="noStrike">
                          <a:solidFill>
                            <a:srgbClr val="000000"/>
                          </a:solidFill>
                          <a:effectLst/>
                          <a:latin typeface="Calibri" panose="020F0502020204030204" pitchFamily="34" charset="0"/>
                          <a:ea typeface="맑은 고딕" panose="020B0503020000020004" pitchFamily="50" charset="-127"/>
                        </a:rPr>
                        <a:t>o change</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42</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17</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9</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8</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8</a:t>
                      </a:r>
                    </a:p>
                  </a:txBody>
                  <a:tcPr marL="0" marR="0" marT="0" marB="0" anchor="ctr">
                    <a:lnL>
                      <a:noFill/>
                    </a:lnL>
                    <a:lnR>
                      <a:noFill/>
                    </a:lnR>
                    <a:lnT>
                      <a:noFill/>
                    </a:lnT>
                    <a:lnB>
                      <a:noFill/>
                    </a:lnB>
                  </a:tcPr>
                </a:tc>
                <a:extLst>
                  <a:ext uri="{0D108BD9-81ED-4DB2-BD59-A6C34878D82A}">
                    <a16:rowId xmlns:a16="http://schemas.microsoft.com/office/drawing/2014/main" val="2654654366"/>
                  </a:ext>
                </a:extLst>
              </a:tr>
              <a:tr h="117206">
                <a:tc>
                  <a:txBody>
                    <a:bodyPr/>
                    <a:lstStyle/>
                    <a:p>
                      <a:pPr algn="ctr" rtl="0" fontAlgn="ctr"/>
                      <a:r>
                        <a:rPr lang="en-US" sz="800" b="0" i="0" u="none" strike="noStrike">
                          <a:solidFill>
                            <a:srgbClr val="000000"/>
                          </a:solidFill>
                          <a:effectLst/>
                          <a:latin typeface="Calibri" panose="020F0502020204030204" pitchFamily="34" charset="0"/>
                          <a:ea typeface="맑은 고딕" panose="020B0503020000020004" pitchFamily="50" charset="-127"/>
                        </a:rPr>
                        <a:t>Increase in KO</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67%</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71%</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53%</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80%</a:t>
                      </a:r>
                    </a:p>
                  </a:txBody>
                  <a:tcPr marL="0" marR="0" marT="0" marB="0" anchor="ctr">
                    <a:lnL>
                      <a:noFill/>
                    </a:lnL>
                    <a:lnR>
                      <a:noFill/>
                    </a:lnR>
                    <a:lnT>
                      <a:noFill/>
                    </a:lnT>
                    <a:lnB>
                      <a:noFill/>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87%</a:t>
                      </a:r>
                    </a:p>
                  </a:txBody>
                  <a:tcPr marL="0" marR="0" marT="0" marB="0" anchor="ctr">
                    <a:lnL>
                      <a:noFill/>
                    </a:lnL>
                    <a:lnR>
                      <a:noFill/>
                    </a:lnR>
                    <a:lnT>
                      <a:noFill/>
                    </a:lnT>
                    <a:lnB>
                      <a:noFill/>
                    </a:lnB>
                  </a:tcPr>
                </a:tc>
                <a:extLst>
                  <a:ext uri="{0D108BD9-81ED-4DB2-BD59-A6C34878D82A}">
                    <a16:rowId xmlns:a16="http://schemas.microsoft.com/office/drawing/2014/main" val="208322834"/>
                  </a:ext>
                </a:extLst>
              </a:tr>
              <a:tr h="117206">
                <a:tc>
                  <a:txBody>
                    <a:bodyPr/>
                    <a:lstStyle/>
                    <a:p>
                      <a:pPr algn="ctr" rtl="0" fontAlgn="ctr"/>
                      <a:r>
                        <a:rPr lang="en-US" sz="800" b="0" i="0" u="none" strike="noStrike">
                          <a:solidFill>
                            <a:srgbClr val="000000"/>
                          </a:solidFill>
                          <a:effectLst/>
                          <a:latin typeface="Calibri" panose="020F0502020204030204" pitchFamily="34" charset="0"/>
                          <a:ea typeface="맑은 고딕" panose="020B0503020000020004" pitchFamily="50" charset="-127"/>
                        </a:rPr>
                        <a:t>Decrease in KO</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33%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28%</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42%</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20%</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altLang="ko-KR" sz="800" b="0" i="0" u="none" strike="noStrike">
                          <a:solidFill>
                            <a:srgbClr val="000000"/>
                          </a:solidFill>
                          <a:effectLst/>
                          <a:latin typeface="Calibri" panose="020F0502020204030204" pitchFamily="34" charset="0"/>
                          <a:ea typeface="맑은 고딕" panose="020B0503020000020004" pitchFamily="50" charset="-127"/>
                        </a:rPr>
                        <a:t>13%</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3156154"/>
                  </a:ext>
                </a:extLst>
              </a:tr>
            </a:tbl>
          </a:graphicData>
        </a:graphic>
      </p:graphicFrame>
      <p:sp>
        <p:nvSpPr>
          <p:cNvPr id="57" name="TextBox 56">
            <a:extLst>
              <a:ext uri="{FF2B5EF4-FFF2-40B4-BE49-F238E27FC236}">
                <a16:creationId xmlns:a16="http://schemas.microsoft.com/office/drawing/2014/main" id="{9C1E5AEF-AB56-46C1-A786-31AAACD693F6}"/>
              </a:ext>
            </a:extLst>
          </p:cNvPr>
          <p:cNvSpPr txBox="1"/>
          <p:nvPr/>
        </p:nvSpPr>
        <p:spPr>
          <a:xfrm rot="16200000">
            <a:off x="4006356" y="4366130"/>
            <a:ext cx="944641" cy="369332"/>
          </a:xfrm>
          <a:prstGeom prst="rect">
            <a:avLst/>
          </a:prstGeom>
          <a:noFill/>
        </p:spPr>
        <p:txBody>
          <a:bodyPr wrap="square" rtlCol="0">
            <a:spAutoFit/>
          </a:bodyPr>
          <a:lstStyle/>
          <a:p>
            <a:r>
              <a:rPr lang="en-US" altLang="ko-KR" sz="900"/>
              <a:t>C2H2-ZFPs with hyper_pgDMCs</a:t>
            </a:r>
            <a:endParaRPr lang="ko-KR" altLang="en-US" sz="900"/>
          </a:p>
        </p:txBody>
      </p:sp>
    </p:spTree>
    <p:extLst>
      <p:ext uri="{BB962C8B-B14F-4D97-AF65-F5344CB8AC3E}">
        <p14:creationId xmlns:p14="http://schemas.microsoft.com/office/powerpoint/2010/main" val="3100629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67714B-03C5-4715-8067-0B515BEFB1E7}"/>
              </a:ext>
            </a:extLst>
          </p:cNvPr>
          <p:cNvSpPr txBox="1"/>
          <p:nvPr/>
        </p:nvSpPr>
        <p:spPr>
          <a:xfrm>
            <a:off x="3262283" y="231412"/>
            <a:ext cx="2564035" cy="369332"/>
          </a:xfrm>
          <a:prstGeom prst="rect">
            <a:avLst/>
          </a:prstGeom>
          <a:noFill/>
        </p:spPr>
        <p:txBody>
          <a:bodyPr wrap="none" rtlCol="0">
            <a:spAutoFit/>
          </a:bodyPr>
          <a:lstStyle/>
          <a:p>
            <a:r>
              <a:rPr lang="en-US" altLang="ko-KR" b="1"/>
              <a:t>Supplementary Figure S4</a:t>
            </a:r>
            <a:endParaRPr lang="ko-KR" altLang="en-US" b="1"/>
          </a:p>
        </p:txBody>
      </p:sp>
      <p:graphicFrame>
        <p:nvGraphicFramePr>
          <p:cNvPr id="9" name="차트 8">
            <a:extLst>
              <a:ext uri="{FF2B5EF4-FFF2-40B4-BE49-F238E27FC236}">
                <a16:creationId xmlns:a16="http://schemas.microsoft.com/office/drawing/2014/main" id="{8D187123-9EB2-42FD-8166-6D6FA1B071AC}"/>
              </a:ext>
            </a:extLst>
          </p:cNvPr>
          <p:cNvGraphicFramePr>
            <a:graphicFrameLocks/>
          </p:cNvGraphicFramePr>
          <p:nvPr/>
        </p:nvGraphicFramePr>
        <p:xfrm>
          <a:off x="2797481" y="4258708"/>
          <a:ext cx="1227720" cy="18223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차트 9">
            <a:extLst>
              <a:ext uri="{FF2B5EF4-FFF2-40B4-BE49-F238E27FC236}">
                <a16:creationId xmlns:a16="http://schemas.microsoft.com/office/drawing/2014/main" id="{B159B976-7718-4CBD-8673-29CA2D1E529B}"/>
              </a:ext>
            </a:extLst>
          </p:cNvPr>
          <p:cNvGraphicFramePr>
            <a:graphicFrameLocks/>
          </p:cNvGraphicFramePr>
          <p:nvPr/>
        </p:nvGraphicFramePr>
        <p:xfrm>
          <a:off x="1449986" y="2548150"/>
          <a:ext cx="1280418" cy="18223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차트 11">
            <a:extLst>
              <a:ext uri="{FF2B5EF4-FFF2-40B4-BE49-F238E27FC236}">
                <a16:creationId xmlns:a16="http://schemas.microsoft.com/office/drawing/2014/main" id="{15036B94-E9BD-4878-807F-0171FD105732}"/>
              </a:ext>
            </a:extLst>
          </p:cNvPr>
          <p:cNvGraphicFramePr>
            <a:graphicFrameLocks/>
          </p:cNvGraphicFramePr>
          <p:nvPr/>
        </p:nvGraphicFramePr>
        <p:xfrm>
          <a:off x="4123068" y="4242548"/>
          <a:ext cx="1227720" cy="18223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차트 12">
            <a:extLst>
              <a:ext uri="{FF2B5EF4-FFF2-40B4-BE49-F238E27FC236}">
                <a16:creationId xmlns:a16="http://schemas.microsoft.com/office/drawing/2014/main" id="{E58104A5-5966-4FFC-AEDF-5DA4169FDC43}"/>
              </a:ext>
            </a:extLst>
          </p:cNvPr>
          <p:cNvGraphicFramePr>
            <a:graphicFrameLocks/>
          </p:cNvGraphicFramePr>
          <p:nvPr/>
        </p:nvGraphicFramePr>
        <p:xfrm>
          <a:off x="4051009" y="2538625"/>
          <a:ext cx="1280418" cy="18223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차트 13">
            <a:extLst>
              <a:ext uri="{FF2B5EF4-FFF2-40B4-BE49-F238E27FC236}">
                <a16:creationId xmlns:a16="http://schemas.microsoft.com/office/drawing/2014/main" id="{F2F18D05-1673-4A28-ADF2-913677703B47}"/>
              </a:ext>
            </a:extLst>
          </p:cNvPr>
          <p:cNvGraphicFramePr>
            <a:graphicFrameLocks/>
          </p:cNvGraphicFramePr>
          <p:nvPr/>
        </p:nvGraphicFramePr>
        <p:xfrm>
          <a:off x="1458322" y="4242548"/>
          <a:ext cx="1227720" cy="1822321"/>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Box 14">
            <a:extLst>
              <a:ext uri="{FF2B5EF4-FFF2-40B4-BE49-F238E27FC236}">
                <a16:creationId xmlns:a16="http://schemas.microsoft.com/office/drawing/2014/main" id="{54676289-E90F-4503-946E-B560D9702807}"/>
              </a:ext>
            </a:extLst>
          </p:cNvPr>
          <p:cNvSpPr txBox="1"/>
          <p:nvPr/>
        </p:nvSpPr>
        <p:spPr>
          <a:xfrm>
            <a:off x="1829880" y="2942826"/>
            <a:ext cx="764087" cy="215444"/>
          </a:xfrm>
          <a:prstGeom prst="rect">
            <a:avLst/>
          </a:prstGeom>
          <a:noFill/>
        </p:spPr>
        <p:txBody>
          <a:bodyPr wrap="square" rtlCol="0">
            <a:spAutoFit/>
          </a:bodyPr>
          <a:lstStyle/>
          <a:p>
            <a:r>
              <a:rPr lang="en-US" altLang="ko-KR" sz="800"/>
              <a:t>p = 0.0008</a:t>
            </a:r>
            <a:endParaRPr lang="ko-KR" altLang="en-US" sz="800"/>
          </a:p>
        </p:txBody>
      </p:sp>
      <p:sp>
        <p:nvSpPr>
          <p:cNvPr id="16" name="TextBox 15">
            <a:extLst>
              <a:ext uri="{FF2B5EF4-FFF2-40B4-BE49-F238E27FC236}">
                <a16:creationId xmlns:a16="http://schemas.microsoft.com/office/drawing/2014/main" id="{699D690E-6491-46E4-BB04-4385D8AA4361}"/>
              </a:ext>
            </a:extLst>
          </p:cNvPr>
          <p:cNvSpPr txBox="1"/>
          <p:nvPr/>
        </p:nvSpPr>
        <p:spPr>
          <a:xfrm>
            <a:off x="3169847" y="2820906"/>
            <a:ext cx="614720" cy="215444"/>
          </a:xfrm>
          <a:prstGeom prst="rect">
            <a:avLst/>
          </a:prstGeom>
          <a:noFill/>
        </p:spPr>
        <p:txBody>
          <a:bodyPr wrap="square" rtlCol="0">
            <a:spAutoFit/>
          </a:bodyPr>
          <a:lstStyle/>
          <a:p>
            <a:r>
              <a:rPr lang="en-US" altLang="ko-KR" sz="800"/>
              <a:t>p = 0.0002</a:t>
            </a:r>
            <a:endParaRPr lang="ko-KR" altLang="en-US" sz="800"/>
          </a:p>
        </p:txBody>
      </p:sp>
      <p:sp>
        <p:nvSpPr>
          <p:cNvPr id="17" name="TextBox 16">
            <a:extLst>
              <a:ext uri="{FF2B5EF4-FFF2-40B4-BE49-F238E27FC236}">
                <a16:creationId xmlns:a16="http://schemas.microsoft.com/office/drawing/2014/main" id="{1CDBD652-4460-4263-ABBE-AFB11314DE77}"/>
              </a:ext>
            </a:extLst>
          </p:cNvPr>
          <p:cNvSpPr txBox="1"/>
          <p:nvPr/>
        </p:nvSpPr>
        <p:spPr>
          <a:xfrm>
            <a:off x="4480801" y="2942826"/>
            <a:ext cx="709752" cy="215444"/>
          </a:xfrm>
          <a:prstGeom prst="rect">
            <a:avLst/>
          </a:prstGeom>
          <a:noFill/>
        </p:spPr>
        <p:txBody>
          <a:bodyPr wrap="square" rtlCol="0">
            <a:spAutoFit/>
          </a:bodyPr>
          <a:lstStyle/>
          <a:p>
            <a:r>
              <a:rPr lang="en-US" altLang="ko-KR" sz="800"/>
              <a:t>p = 5.1e-5</a:t>
            </a:r>
            <a:endParaRPr lang="ko-KR" altLang="en-US" sz="800"/>
          </a:p>
        </p:txBody>
      </p:sp>
      <p:sp>
        <p:nvSpPr>
          <p:cNvPr id="18" name="TextBox 17">
            <a:extLst>
              <a:ext uri="{FF2B5EF4-FFF2-40B4-BE49-F238E27FC236}">
                <a16:creationId xmlns:a16="http://schemas.microsoft.com/office/drawing/2014/main" id="{B9223AD9-651E-468E-AE0B-152EF386E402}"/>
              </a:ext>
            </a:extLst>
          </p:cNvPr>
          <p:cNvSpPr txBox="1"/>
          <p:nvPr/>
        </p:nvSpPr>
        <p:spPr>
          <a:xfrm>
            <a:off x="1891628" y="4574027"/>
            <a:ext cx="670944" cy="215444"/>
          </a:xfrm>
          <a:prstGeom prst="rect">
            <a:avLst/>
          </a:prstGeom>
          <a:noFill/>
        </p:spPr>
        <p:txBody>
          <a:bodyPr wrap="square" rtlCol="0">
            <a:spAutoFit/>
          </a:bodyPr>
          <a:lstStyle/>
          <a:p>
            <a:r>
              <a:rPr lang="en-US" altLang="ko-KR" sz="800"/>
              <a:t>p = 0.002</a:t>
            </a:r>
            <a:endParaRPr lang="ko-KR" altLang="en-US" sz="800"/>
          </a:p>
        </p:txBody>
      </p:sp>
      <p:sp>
        <p:nvSpPr>
          <p:cNvPr id="19" name="TextBox 18">
            <a:extLst>
              <a:ext uri="{FF2B5EF4-FFF2-40B4-BE49-F238E27FC236}">
                <a16:creationId xmlns:a16="http://schemas.microsoft.com/office/drawing/2014/main" id="{7462320A-3BEE-476A-A4CF-40EAC79BBF4E}"/>
              </a:ext>
            </a:extLst>
          </p:cNvPr>
          <p:cNvSpPr txBox="1"/>
          <p:nvPr/>
        </p:nvSpPr>
        <p:spPr>
          <a:xfrm>
            <a:off x="3196869" y="4574027"/>
            <a:ext cx="670944" cy="215444"/>
          </a:xfrm>
          <a:prstGeom prst="rect">
            <a:avLst/>
          </a:prstGeom>
          <a:noFill/>
        </p:spPr>
        <p:txBody>
          <a:bodyPr wrap="square" rtlCol="0">
            <a:spAutoFit/>
          </a:bodyPr>
          <a:lstStyle/>
          <a:p>
            <a:r>
              <a:rPr lang="en-US" altLang="ko-KR" sz="800"/>
              <a:t>p = 0.004</a:t>
            </a:r>
            <a:endParaRPr lang="ko-KR" altLang="en-US" sz="800"/>
          </a:p>
        </p:txBody>
      </p:sp>
      <p:sp>
        <p:nvSpPr>
          <p:cNvPr id="20" name="TextBox 19">
            <a:extLst>
              <a:ext uri="{FF2B5EF4-FFF2-40B4-BE49-F238E27FC236}">
                <a16:creationId xmlns:a16="http://schemas.microsoft.com/office/drawing/2014/main" id="{1AA74948-3141-4D94-8E2E-01283A1B93EB}"/>
              </a:ext>
            </a:extLst>
          </p:cNvPr>
          <p:cNvSpPr txBox="1"/>
          <p:nvPr/>
        </p:nvSpPr>
        <p:spPr>
          <a:xfrm>
            <a:off x="4401903" y="4567884"/>
            <a:ext cx="737697" cy="215444"/>
          </a:xfrm>
          <a:prstGeom prst="rect">
            <a:avLst/>
          </a:prstGeom>
          <a:noFill/>
        </p:spPr>
        <p:txBody>
          <a:bodyPr wrap="square" rtlCol="0">
            <a:spAutoFit/>
          </a:bodyPr>
          <a:lstStyle/>
          <a:p>
            <a:r>
              <a:rPr lang="en-US" altLang="ko-KR" sz="800"/>
              <a:t>p = 0.0006</a:t>
            </a:r>
            <a:endParaRPr lang="ko-KR" altLang="en-US" sz="800"/>
          </a:p>
        </p:txBody>
      </p:sp>
      <p:grpSp>
        <p:nvGrpSpPr>
          <p:cNvPr id="39" name="그룹 38">
            <a:extLst>
              <a:ext uri="{FF2B5EF4-FFF2-40B4-BE49-F238E27FC236}">
                <a16:creationId xmlns:a16="http://schemas.microsoft.com/office/drawing/2014/main" id="{A726B733-283E-496F-8EBF-099244D43A62}"/>
              </a:ext>
            </a:extLst>
          </p:cNvPr>
          <p:cNvGrpSpPr/>
          <p:nvPr/>
        </p:nvGrpSpPr>
        <p:grpSpPr>
          <a:xfrm>
            <a:off x="6007441" y="1075971"/>
            <a:ext cx="2073346" cy="5054733"/>
            <a:chOff x="1833308" y="1383627"/>
            <a:chExt cx="1805818" cy="4402511"/>
          </a:xfrm>
        </p:grpSpPr>
        <p:grpSp>
          <p:nvGrpSpPr>
            <p:cNvPr id="38" name="그룹 37">
              <a:extLst>
                <a:ext uri="{FF2B5EF4-FFF2-40B4-BE49-F238E27FC236}">
                  <a16:creationId xmlns:a16="http://schemas.microsoft.com/office/drawing/2014/main" id="{1A53FE52-DC36-4E59-A127-5660DC2727BD}"/>
                </a:ext>
              </a:extLst>
            </p:cNvPr>
            <p:cNvGrpSpPr/>
            <p:nvPr/>
          </p:nvGrpSpPr>
          <p:grpSpPr>
            <a:xfrm>
              <a:off x="3072317" y="1383627"/>
              <a:ext cx="566809" cy="1225807"/>
              <a:chOff x="299854" y="2337025"/>
              <a:chExt cx="566809" cy="1225807"/>
            </a:xfrm>
          </p:grpSpPr>
          <p:pic>
            <p:nvPicPr>
              <p:cNvPr id="21" name="그림 20">
                <a:extLst>
                  <a:ext uri="{FF2B5EF4-FFF2-40B4-BE49-F238E27FC236}">
                    <a16:creationId xmlns:a16="http://schemas.microsoft.com/office/drawing/2014/main" id="{5851CAAF-96E0-4455-8F4E-63523D26A123}"/>
                  </a:ext>
                </a:extLst>
              </p:cNvPr>
              <p:cNvPicPr>
                <a:picLocks noChangeAspect="1"/>
              </p:cNvPicPr>
              <p:nvPr/>
            </p:nvPicPr>
            <p:blipFill rotWithShape="1">
              <a:blip r:embed="rId7"/>
              <a:srcRect l="72040" b="77720"/>
              <a:stretch/>
            </p:blipFill>
            <p:spPr>
              <a:xfrm>
                <a:off x="299854" y="2337025"/>
                <a:ext cx="544794" cy="1225807"/>
              </a:xfrm>
              <a:prstGeom prst="rect">
                <a:avLst/>
              </a:prstGeom>
            </p:spPr>
          </p:pic>
          <p:sp>
            <p:nvSpPr>
              <p:cNvPr id="25" name="직사각형 24">
                <a:extLst>
                  <a:ext uri="{FF2B5EF4-FFF2-40B4-BE49-F238E27FC236}">
                    <a16:creationId xmlns:a16="http://schemas.microsoft.com/office/drawing/2014/main" id="{987C143F-8041-4B32-8571-4800F8014A1E}"/>
                  </a:ext>
                </a:extLst>
              </p:cNvPr>
              <p:cNvSpPr/>
              <p:nvPr/>
            </p:nvSpPr>
            <p:spPr>
              <a:xfrm>
                <a:off x="601561" y="2549769"/>
                <a:ext cx="243087" cy="2520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TextBox 21">
                <a:extLst>
                  <a:ext uri="{FF2B5EF4-FFF2-40B4-BE49-F238E27FC236}">
                    <a16:creationId xmlns:a16="http://schemas.microsoft.com/office/drawing/2014/main" id="{6B2FAFA6-39DC-47C3-94E3-61BB2C442BEF}"/>
                  </a:ext>
                </a:extLst>
              </p:cNvPr>
              <p:cNvSpPr txBox="1"/>
              <p:nvPr/>
            </p:nvSpPr>
            <p:spPr>
              <a:xfrm>
                <a:off x="531315" y="2466256"/>
                <a:ext cx="335348" cy="200055"/>
              </a:xfrm>
              <a:prstGeom prst="rect">
                <a:avLst/>
              </a:prstGeom>
              <a:noFill/>
            </p:spPr>
            <p:txBody>
              <a:bodyPr wrap="none" rtlCol="0">
                <a:spAutoFit/>
              </a:bodyPr>
              <a:lstStyle/>
              <a:p>
                <a:r>
                  <a:rPr lang="en-US" altLang="ko-KR" sz="700"/>
                  <a:t>KO1</a:t>
                </a:r>
                <a:endParaRPr lang="ko-KR" altLang="en-US" sz="700"/>
              </a:p>
            </p:txBody>
          </p:sp>
          <p:sp>
            <p:nvSpPr>
              <p:cNvPr id="23" name="TextBox 22">
                <a:extLst>
                  <a:ext uri="{FF2B5EF4-FFF2-40B4-BE49-F238E27FC236}">
                    <a16:creationId xmlns:a16="http://schemas.microsoft.com/office/drawing/2014/main" id="{6D417229-040F-4149-8A87-DA303E6A2BE2}"/>
                  </a:ext>
                </a:extLst>
              </p:cNvPr>
              <p:cNvSpPr txBox="1"/>
              <p:nvPr/>
            </p:nvSpPr>
            <p:spPr>
              <a:xfrm>
                <a:off x="531315" y="2563506"/>
                <a:ext cx="335348" cy="200055"/>
              </a:xfrm>
              <a:prstGeom prst="rect">
                <a:avLst/>
              </a:prstGeom>
              <a:noFill/>
            </p:spPr>
            <p:txBody>
              <a:bodyPr wrap="none" rtlCol="0">
                <a:spAutoFit/>
              </a:bodyPr>
              <a:lstStyle/>
              <a:p>
                <a:r>
                  <a:rPr lang="en-US" altLang="ko-KR" sz="700"/>
                  <a:t>KO2</a:t>
                </a:r>
                <a:endParaRPr lang="ko-KR" altLang="en-US" sz="700"/>
              </a:p>
            </p:txBody>
          </p:sp>
          <p:sp>
            <p:nvSpPr>
              <p:cNvPr id="24" name="TextBox 23">
                <a:extLst>
                  <a:ext uri="{FF2B5EF4-FFF2-40B4-BE49-F238E27FC236}">
                    <a16:creationId xmlns:a16="http://schemas.microsoft.com/office/drawing/2014/main" id="{6CBF8EA8-EFED-4D35-810B-5381EDD95C60}"/>
                  </a:ext>
                </a:extLst>
              </p:cNvPr>
              <p:cNvSpPr txBox="1"/>
              <p:nvPr/>
            </p:nvSpPr>
            <p:spPr>
              <a:xfrm>
                <a:off x="531315" y="2660756"/>
                <a:ext cx="308098" cy="200055"/>
              </a:xfrm>
              <a:prstGeom prst="rect">
                <a:avLst/>
              </a:prstGeom>
              <a:noFill/>
            </p:spPr>
            <p:txBody>
              <a:bodyPr wrap="none" rtlCol="0">
                <a:spAutoFit/>
              </a:bodyPr>
              <a:lstStyle/>
              <a:p>
                <a:r>
                  <a:rPr lang="en-US" altLang="ko-KR" sz="700"/>
                  <a:t>WT</a:t>
                </a:r>
                <a:endParaRPr lang="ko-KR" altLang="en-US" sz="700"/>
              </a:p>
            </p:txBody>
          </p:sp>
        </p:grpSp>
        <p:grpSp>
          <p:nvGrpSpPr>
            <p:cNvPr id="37" name="그룹 36">
              <a:extLst>
                <a:ext uri="{FF2B5EF4-FFF2-40B4-BE49-F238E27FC236}">
                  <a16:creationId xmlns:a16="http://schemas.microsoft.com/office/drawing/2014/main" id="{700A4906-F2AD-47AA-AB1A-27FA7CD5D3DE}"/>
                </a:ext>
              </a:extLst>
            </p:cNvPr>
            <p:cNvGrpSpPr/>
            <p:nvPr/>
          </p:nvGrpSpPr>
          <p:grpSpPr>
            <a:xfrm>
              <a:off x="1833308" y="1439972"/>
              <a:ext cx="1187374" cy="4346166"/>
              <a:chOff x="1833308" y="1439972"/>
              <a:chExt cx="1187374" cy="4346166"/>
            </a:xfrm>
          </p:grpSpPr>
          <p:pic>
            <p:nvPicPr>
              <p:cNvPr id="7" name="그림 6">
                <a:extLst>
                  <a:ext uri="{FF2B5EF4-FFF2-40B4-BE49-F238E27FC236}">
                    <a16:creationId xmlns:a16="http://schemas.microsoft.com/office/drawing/2014/main" id="{27F64907-FE37-4D13-9079-6DB7CE99E6F7}"/>
                  </a:ext>
                </a:extLst>
              </p:cNvPr>
              <p:cNvPicPr>
                <a:picLocks noChangeAspect="1"/>
              </p:cNvPicPr>
              <p:nvPr/>
            </p:nvPicPr>
            <p:blipFill rotWithShape="1">
              <a:blip r:embed="rId7"/>
              <a:srcRect t="1825" r="41363"/>
              <a:stretch/>
            </p:blipFill>
            <p:spPr>
              <a:xfrm>
                <a:off x="1833308" y="1439972"/>
                <a:ext cx="1142520" cy="4245720"/>
              </a:xfrm>
              <a:prstGeom prst="rect">
                <a:avLst/>
              </a:prstGeom>
            </p:spPr>
          </p:pic>
          <p:grpSp>
            <p:nvGrpSpPr>
              <p:cNvPr id="36" name="그룹 35">
                <a:extLst>
                  <a:ext uri="{FF2B5EF4-FFF2-40B4-BE49-F238E27FC236}">
                    <a16:creationId xmlns:a16="http://schemas.microsoft.com/office/drawing/2014/main" id="{FFF4F630-3511-463C-B19D-9B05C393B773}"/>
                  </a:ext>
                </a:extLst>
              </p:cNvPr>
              <p:cNvGrpSpPr/>
              <p:nvPr/>
            </p:nvGrpSpPr>
            <p:grpSpPr>
              <a:xfrm>
                <a:off x="2300625" y="5415524"/>
                <a:ext cx="720057" cy="370614"/>
                <a:chOff x="2300625" y="5415524"/>
                <a:chExt cx="720057" cy="370614"/>
              </a:xfrm>
            </p:grpSpPr>
            <p:sp>
              <p:nvSpPr>
                <p:cNvPr id="26" name="직사각형 25">
                  <a:extLst>
                    <a:ext uri="{FF2B5EF4-FFF2-40B4-BE49-F238E27FC236}">
                      <a16:creationId xmlns:a16="http://schemas.microsoft.com/office/drawing/2014/main" id="{0197CEF7-D5F6-455E-A8EB-0D860E55F1A7}"/>
                    </a:ext>
                  </a:extLst>
                </p:cNvPr>
                <p:cNvSpPr/>
                <p:nvPr/>
              </p:nvSpPr>
              <p:spPr>
                <a:xfrm>
                  <a:off x="2359048" y="5487521"/>
                  <a:ext cx="616780" cy="2520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TextBox 26">
                  <a:extLst>
                    <a:ext uri="{FF2B5EF4-FFF2-40B4-BE49-F238E27FC236}">
                      <a16:creationId xmlns:a16="http://schemas.microsoft.com/office/drawing/2014/main" id="{DB689764-1CEE-4ECB-8F28-814C2B435F79}"/>
                    </a:ext>
                  </a:extLst>
                </p:cNvPr>
                <p:cNvSpPr txBox="1"/>
                <p:nvPr/>
              </p:nvSpPr>
              <p:spPr>
                <a:xfrm rot="5400000">
                  <a:off x="2767568" y="5505556"/>
                  <a:ext cx="336952" cy="169277"/>
                </a:xfrm>
                <a:prstGeom prst="rect">
                  <a:avLst/>
                </a:prstGeom>
                <a:noFill/>
              </p:spPr>
              <p:txBody>
                <a:bodyPr wrap="none" rtlCol="0">
                  <a:spAutoFit/>
                </a:bodyPr>
                <a:lstStyle/>
                <a:p>
                  <a:r>
                    <a:rPr lang="en-US" altLang="ko-KR" sz="500"/>
                    <a:t>WT_3</a:t>
                  </a:r>
                  <a:endParaRPr lang="ko-KR" altLang="en-US" sz="500"/>
                </a:p>
              </p:txBody>
            </p:sp>
            <p:sp>
              <p:nvSpPr>
                <p:cNvPr id="28" name="TextBox 27">
                  <a:extLst>
                    <a:ext uri="{FF2B5EF4-FFF2-40B4-BE49-F238E27FC236}">
                      <a16:creationId xmlns:a16="http://schemas.microsoft.com/office/drawing/2014/main" id="{98FE41A2-17E6-4F92-A38E-93C661DD3EB3}"/>
                    </a:ext>
                  </a:extLst>
                </p:cNvPr>
                <p:cNvSpPr txBox="1"/>
                <p:nvPr/>
              </p:nvSpPr>
              <p:spPr>
                <a:xfrm rot="5400000">
                  <a:off x="2698723" y="5505556"/>
                  <a:ext cx="336952" cy="169277"/>
                </a:xfrm>
                <a:prstGeom prst="rect">
                  <a:avLst/>
                </a:prstGeom>
                <a:noFill/>
              </p:spPr>
              <p:txBody>
                <a:bodyPr wrap="none" rtlCol="0">
                  <a:spAutoFit/>
                </a:bodyPr>
                <a:lstStyle/>
                <a:p>
                  <a:r>
                    <a:rPr lang="en-US" altLang="ko-KR" sz="500"/>
                    <a:t>WT_2</a:t>
                  </a:r>
                  <a:endParaRPr lang="ko-KR" altLang="en-US" sz="500"/>
                </a:p>
              </p:txBody>
            </p:sp>
            <p:sp>
              <p:nvSpPr>
                <p:cNvPr id="29" name="TextBox 28">
                  <a:extLst>
                    <a:ext uri="{FF2B5EF4-FFF2-40B4-BE49-F238E27FC236}">
                      <a16:creationId xmlns:a16="http://schemas.microsoft.com/office/drawing/2014/main" id="{6A0B6A39-B17D-4C5F-B475-1D52B74E6455}"/>
                    </a:ext>
                  </a:extLst>
                </p:cNvPr>
                <p:cNvSpPr txBox="1"/>
                <p:nvPr/>
              </p:nvSpPr>
              <p:spPr>
                <a:xfrm rot="5400000">
                  <a:off x="2629875" y="5505556"/>
                  <a:ext cx="336952" cy="169277"/>
                </a:xfrm>
                <a:prstGeom prst="rect">
                  <a:avLst/>
                </a:prstGeom>
                <a:noFill/>
              </p:spPr>
              <p:txBody>
                <a:bodyPr wrap="none" rtlCol="0">
                  <a:spAutoFit/>
                </a:bodyPr>
                <a:lstStyle/>
                <a:p>
                  <a:r>
                    <a:rPr lang="en-US" altLang="ko-KR" sz="500"/>
                    <a:t>WT_1</a:t>
                  </a:r>
                  <a:endParaRPr lang="ko-KR" altLang="en-US" sz="500"/>
                </a:p>
              </p:txBody>
            </p:sp>
            <p:sp>
              <p:nvSpPr>
                <p:cNvPr id="30" name="TextBox 29">
                  <a:extLst>
                    <a:ext uri="{FF2B5EF4-FFF2-40B4-BE49-F238E27FC236}">
                      <a16:creationId xmlns:a16="http://schemas.microsoft.com/office/drawing/2014/main" id="{21449EEF-79F1-4086-B784-AB42CC985DA7}"/>
                    </a:ext>
                  </a:extLst>
                </p:cNvPr>
                <p:cNvSpPr txBox="1"/>
                <p:nvPr/>
              </p:nvSpPr>
              <p:spPr>
                <a:xfrm rot="5400000">
                  <a:off x="2551409" y="5508979"/>
                  <a:ext cx="356188" cy="169277"/>
                </a:xfrm>
                <a:prstGeom prst="rect">
                  <a:avLst/>
                </a:prstGeom>
                <a:noFill/>
              </p:spPr>
              <p:txBody>
                <a:bodyPr wrap="none" rtlCol="0">
                  <a:spAutoFit/>
                </a:bodyPr>
                <a:lstStyle/>
                <a:p>
                  <a:r>
                    <a:rPr lang="en-US" altLang="ko-KR" sz="500"/>
                    <a:t>KO1_3</a:t>
                  </a:r>
                  <a:endParaRPr lang="ko-KR" altLang="en-US" sz="500"/>
                </a:p>
              </p:txBody>
            </p:sp>
            <p:sp>
              <p:nvSpPr>
                <p:cNvPr id="31" name="TextBox 30">
                  <a:extLst>
                    <a:ext uri="{FF2B5EF4-FFF2-40B4-BE49-F238E27FC236}">
                      <a16:creationId xmlns:a16="http://schemas.microsoft.com/office/drawing/2014/main" id="{D926236C-5C10-4441-8054-300AA2625D29}"/>
                    </a:ext>
                  </a:extLst>
                </p:cNvPr>
                <p:cNvSpPr txBox="1"/>
                <p:nvPr/>
              </p:nvSpPr>
              <p:spPr>
                <a:xfrm rot="5400000">
                  <a:off x="2475348" y="5516192"/>
                  <a:ext cx="370614" cy="169277"/>
                </a:xfrm>
                <a:prstGeom prst="rect">
                  <a:avLst/>
                </a:prstGeom>
                <a:noFill/>
              </p:spPr>
              <p:txBody>
                <a:bodyPr wrap="none" rtlCol="0">
                  <a:spAutoFit/>
                </a:bodyPr>
                <a:lstStyle/>
                <a:p>
                  <a:r>
                    <a:rPr lang="en-US" altLang="ko-KR" sz="500"/>
                    <a:t>KO1_2 </a:t>
                  </a:r>
                  <a:endParaRPr lang="ko-KR" altLang="en-US" sz="500"/>
                </a:p>
              </p:txBody>
            </p:sp>
            <p:sp>
              <p:nvSpPr>
                <p:cNvPr id="32" name="TextBox 31">
                  <a:extLst>
                    <a:ext uri="{FF2B5EF4-FFF2-40B4-BE49-F238E27FC236}">
                      <a16:creationId xmlns:a16="http://schemas.microsoft.com/office/drawing/2014/main" id="{826EAA2D-3E23-4D7D-BA99-20BE4102C9EF}"/>
                    </a:ext>
                  </a:extLst>
                </p:cNvPr>
                <p:cNvSpPr txBox="1"/>
                <p:nvPr/>
              </p:nvSpPr>
              <p:spPr>
                <a:xfrm rot="5400000">
                  <a:off x="2413713" y="5508979"/>
                  <a:ext cx="356188" cy="169277"/>
                </a:xfrm>
                <a:prstGeom prst="rect">
                  <a:avLst/>
                </a:prstGeom>
                <a:noFill/>
              </p:spPr>
              <p:txBody>
                <a:bodyPr wrap="none" rtlCol="0">
                  <a:spAutoFit/>
                </a:bodyPr>
                <a:lstStyle/>
                <a:p>
                  <a:r>
                    <a:rPr lang="en-US" altLang="ko-KR" sz="500"/>
                    <a:t>KO1_1</a:t>
                  </a:r>
                  <a:endParaRPr lang="ko-KR" altLang="en-US" sz="500"/>
                </a:p>
              </p:txBody>
            </p:sp>
            <p:sp>
              <p:nvSpPr>
                <p:cNvPr id="33" name="TextBox 32">
                  <a:extLst>
                    <a:ext uri="{FF2B5EF4-FFF2-40B4-BE49-F238E27FC236}">
                      <a16:creationId xmlns:a16="http://schemas.microsoft.com/office/drawing/2014/main" id="{AC25C204-1B08-4A72-B2E8-EEFAECBD79A8}"/>
                    </a:ext>
                  </a:extLst>
                </p:cNvPr>
                <p:cNvSpPr txBox="1"/>
                <p:nvPr/>
              </p:nvSpPr>
              <p:spPr>
                <a:xfrm rot="5400000">
                  <a:off x="2344866" y="5508979"/>
                  <a:ext cx="356188" cy="169277"/>
                </a:xfrm>
                <a:prstGeom prst="rect">
                  <a:avLst/>
                </a:prstGeom>
                <a:noFill/>
              </p:spPr>
              <p:txBody>
                <a:bodyPr wrap="none" rtlCol="0">
                  <a:spAutoFit/>
                </a:bodyPr>
                <a:lstStyle/>
                <a:p>
                  <a:r>
                    <a:rPr lang="en-US" altLang="ko-KR" sz="500"/>
                    <a:t>KO2_3</a:t>
                  </a:r>
                  <a:endParaRPr lang="ko-KR" altLang="en-US" sz="500"/>
                </a:p>
              </p:txBody>
            </p:sp>
            <p:sp>
              <p:nvSpPr>
                <p:cNvPr id="34" name="TextBox 33">
                  <a:extLst>
                    <a:ext uri="{FF2B5EF4-FFF2-40B4-BE49-F238E27FC236}">
                      <a16:creationId xmlns:a16="http://schemas.microsoft.com/office/drawing/2014/main" id="{6C5B6629-F16C-4B41-8046-D3477C7CD832}"/>
                    </a:ext>
                  </a:extLst>
                </p:cNvPr>
                <p:cNvSpPr txBox="1"/>
                <p:nvPr/>
              </p:nvSpPr>
              <p:spPr>
                <a:xfrm rot="5400000">
                  <a:off x="2268805" y="5516192"/>
                  <a:ext cx="370614" cy="169277"/>
                </a:xfrm>
                <a:prstGeom prst="rect">
                  <a:avLst/>
                </a:prstGeom>
                <a:noFill/>
              </p:spPr>
              <p:txBody>
                <a:bodyPr wrap="none" rtlCol="0">
                  <a:spAutoFit/>
                </a:bodyPr>
                <a:lstStyle/>
                <a:p>
                  <a:r>
                    <a:rPr lang="en-US" altLang="ko-KR" sz="500"/>
                    <a:t>KO2_2 </a:t>
                  </a:r>
                  <a:endParaRPr lang="ko-KR" altLang="en-US" sz="500"/>
                </a:p>
              </p:txBody>
            </p:sp>
            <p:sp>
              <p:nvSpPr>
                <p:cNvPr id="35" name="TextBox 34">
                  <a:extLst>
                    <a:ext uri="{FF2B5EF4-FFF2-40B4-BE49-F238E27FC236}">
                      <a16:creationId xmlns:a16="http://schemas.microsoft.com/office/drawing/2014/main" id="{A0295D5A-4EDA-4D0D-90F8-24FD27C914D9}"/>
                    </a:ext>
                  </a:extLst>
                </p:cNvPr>
                <p:cNvSpPr txBox="1"/>
                <p:nvPr/>
              </p:nvSpPr>
              <p:spPr>
                <a:xfrm rot="5400000">
                  <a:off x="2207170" y="5508979"/>
                  <a:ext cx="356188" cy="169277"/>
                </a:xfrm>
                <a:prstGeom prst="rect">
                  <a:avLst/>
                </a:prstGeom>
                <a:noFill/>
              </p:spPr>
              <p:txBody>
                <a:bodyPr wrap="none" rtlCol="0">
                  <a:spAutoFit/>
                </a:bodyPr>
                <a:lstStyle/>
                <a:p>
                  <a:r>
                    <a:rPr lang="en-US" altLang="ko-KR" sz="500"/>
                    <a:t>KO2_1</a:t>
                  </a:r>
                  <a:endParaRPr lang="ko-KR" altLang="en-US" sz="500"/>
                </a:p>
              </p:txBody>
            </p:sp>
          </p:grpSp>
        </p:grpSp>
      </p:grpSp>
      <p:sp>
        <p:nvSpPr>
          <p:cNvPr id="40" name="TextBox 39">
            <a:extLst>
              <a:ext uri="{FF2B5EF4-FFF2-40B4-BE49-F238E27FC236}">
                <a16:creationId xmlns:a16="http://schemas.microsoft.com/office/drawing/2014/main" id="{EA4E3099-3DE4-48D1-BB28-9759C824F9C5}"/>
              </a:ext>
            </a:extLst>
          </p:cNvPr>
          <p:cNvSpPr txBox="1"/>
          <p:nvPr/>
        </p:nvSpPr>
        <p:spPr>
          <a:xfrm>
            <a:off x="5422443" y="876987"/>
            <a:ext cx="309700" cy="369332"/>
          </a:xfrm>
          <a:prstGeom prst="rect">
            <a:avLst/>
          </a:prstGeom>
          <a:noFill/>
        </p:spPr>
        <p:txBody>
          <a:bodyPr wrap="none" rtlCol="0">
            <a:spAutoFit/>
          </a:bodyPr>
          <a:lstStyle/>
          <a:p>
            <a:r>
              <a:rPr lang="en-US" altLang="ko-KR"/>
              <a:t>B</a:t>
            </a:r>
            <a:endParaRPr lang="ko-KR" altLang="en-US"/>
          </a:p>
        </p:txBody>
      </p:sp>
      <p:sp>
        <p:nvSpPr>
          <p:cNvPr id="41" name="TextBox 40">
            <a:extLst>
              <a:ext uri="{FF2B5EF4-FFF2-40B4-BE49-F238E27FC236}">
                <a16:creationId xmlns:a16="http://schemas.microsoft.com/office/drawing/2014/main" id="{7338C605-A5AD-47BA-BCB8-FFDFE7B61E83}"/>
              </a:ext>
            </a:extLst>
          </p:cNvPr>
          <p:cNvSpPr txBox="1"/>
          <p:nvPr/>
        </p:nvSpPr>
        <p:spPr>
          <a:xfrm>
            <a:off x="1420388" y="2125723"/>
            <a:ext cx="308098" cy="369332"/>
          </a:xfrm>
          <a:prstGeom prst="rect">
            <a:avLst/>
          </a:prstGeom>
          <a:noFill/>
        </p:spPr>
        <p:txBody>
          <a:bodyPr wrap="none" rtlCol="0">
            <a:spAutoFit/>
          </a:bodyPr>
          <a:lstStyle/>
          <a:p>
            <a:r>
              <a:rPr lang="en-US" altLang="ko-KR"/>
              <a:t>C</a:t>
            </a:r>
            <a:endParaRPr lang="ko-KR" altLang="en-US"/>
          </a:p>
        </p:txBody>
      </p:sp>
      <p:graphicFrame>
        <p:nvGraphicFramePr>
          <p:cNvPr id="44" name="차트 43">
            <a:extLst>
              <a:ext uri="{FF2B5EF4-FFF2-40B4-BE49-F238E27FC236}">
                <a16:creationId xmlns:a16="http://schemas.microsoft.com/office/drawing/2014/main" id="{C5181680-1AFF-4C81-9852-981C00683D0A}"/>
              </a:ext>
            </a:extLst>
          </p:cNvPr>
          <p:cNvGraphicFramePr>
            <a:graphicFrameLocks/>
          </p:cNvGraphicFramePr>
          <p:nvPr/>
        </p:nvGraphicFramePr>
        <p:xfrm>
          <a:off x="2748196" y="2548871"/>
          <a:ext cx="1281600" cy="1821600"/>
        </p:xfrm>
        <a:graphic>
          <a:graphicData uri="http://schemas.openxmlformats.org/drawingml/2006/chart">
            <c:chart xmlns:c="http://schemas.openxmlformats.org/drawingml/2006/chart" xmlns:r="http://schemas.openxmlformats.org/officeDocument/2006/relationships" r:id="rId8"/>
          </a:graphicData>
        </a:graphic>
      </p:graphicFrame>
      <p:pic>
        <p:nvPicPr>
          <p:cNvPr id="3" name="그림 2">
            <a:extLst>
              <a:ext uri="{FF2B5EF4-FFF2-40B4-BE49-F238E27FC236}">
                <a16:creationId xmlns:a16="http://schemas.microsoft.com/office/drawing/2014/main" id="{12C20E2B-127D-46C9-BC17-CB19F517CFDF}"/>
              </a:ext>
            </a:extLst>
          </p:cNvPr>
          <p:cNvPicPr>
            <a:picLocks noChangeAspect="1"/>
          </p:cNvPicPr>
          <p:nvPr/>
        </p:nvPicPr>
        <p:blipFill>
          <a:blip r:embed="rId9"/>
          <a:stretch>
            <a:fillRect/>
          </a:stretch>
        </p:blipFill>
        <p:spPr>
          <a:xfrm>
            <a:off x="1994238" y="1221915"/>
            <a:ext cx="2611317" cy="958073"/>
          </a:xfrm>
          <a:prstGeom prst="rect">
            <a:avLst/>
          </a:prstGeom>
        </p:spPr>
      </p:pic>
      <p:sp>
        <p:nvSpPr>
          <p:cNvPr id="42" name="TextBox 41">
            <a:extLst>
              <a:ext uri="{FF2B5EF4-FFF2-40B4-BE49-F238E27FC236}">
                <a16:creationId xmlns:a16="http://schemas.microsoft.com/office/drawing/2014/main" id="{3C542593-2AD4-416D-A020-240096662BA4}"/>
              </a:ext>
            </a:extLst>
          </p:cNvPr>
          <p:cNvSpPr txBox="1"/>
          <p:nvPr/>
        </p:nvSpPr>
        <p:spPr>
          <a:xfrm>
            <a:off x="1420388" y="859708"/>
            <a:ext cx="317716" cy="369332"/>
          </a:xfrm>
          <a:prstGeom prst="rect">
            <a:avLst/>
          </a:prstGeom>
          <a:noFill/>
        </p:spPr>
        <p:txBody>
          <a:bodyPr wrap="none" rtlCol="0">
            <a:spAutoFit/>
          </a:bodyPr>
          <a:lstStyle/>
          <a:p>
            <a:r>
              <a:rPr lang="en-US" altLang="ko-KR"/>
              <a:t>A</a:t>
            </a:r>
            <a:endParaRPr lang="ko-KR" altLang="en-US"/>
          </a:p>
        </p:txBody>
      </p:sp>
      <p:sp>
        <p:nvSpPr>
          <p:cNvPr id="43" name="TextBox 42">
            <a:extLst>
              <a:ext uri="{FF2B5EF4-FFF2-40B4-BE49-F238E27FC236}">
                <a16:creationId xmlns:a16="http://schemas.microsoft.com/office/drawing/2014/main" id="{0B991E8E-1542-4A87-A529-595AC36E24F5}"/>
              </a:ext>
            </a:extLst>
          </p:cNvPr>
          <p:cNvSpPr txBox="1"/>
          <p:nvPr/>
        </p:nvSpPr>
        <p:spPr>
          <a:xfrm rot="16200000">
            <a:off x="1128220" y="3436177"/>
            <a:ext cx="540533" cy="215444"/>
          </a:xfrm>
          <a:prstGeom prst="rect">
            <a:avLst/>
          </a:prstGeom>
          <a:noFill/>
        </p:spPr>
        <p:txBody>
          <a:bodyPr wrap="none" rtlCol="0">
            <a:spAutoFit/>
          </a:bodyPr>
          <a:lstStyle/>
          <a:p>
            <a:r>
              <a:rPr lang="en-US" altLang="ko-KR" sz="800"/>
              <a:t>RT-qPCR</a:t>
            </a:r>
            <a:endParaRPr lang="ko-KR" altLang="en-US" sz="800"/>
          </a:p>
        </p:txBody>
      </p:sp>
      <p:sp>
        <p:nvSpPr>
          <p:cNvPr id="45" name="TextBox 44">
            <a:extLst>
              <a:ext uri="{FF2B5EF4-FFF2-40B4-BE49-F238E27FC236}">
                <a16:creationId xmlns:a16="http://schemas.microsoft.com/office/drawing/2014/main" id="{280D675E-E4F2-46AA-A0EF-19C81B4E9BF1}"/>
              </a:ext>
            </a:extLst>
          </p:cNvPr>
          <p:cNvSpPr txBox="1"/>
          <p:nvPr/>
        </p:nvSpPr>
        <p:spPr>
          <a:xfrm rot="16200000">
            <a:off x="1128221" y="5109947"/>
            <a:ext cx="540533" cy="215444"/>
          </a:xfrm>
          <a:prstGeom prst="rect">
            <a:avLst/>
          </a:prstGeom>
          <a:noFill/>
        </p:spPr>
        <p:txBody>
          <a:bodyPr wrap="none" rtlCol="0">
            <a:spAutoFit/>
          </a:bodyPr>
          <a:lstStyle/>
          <a:p>
            <a:r>
              <a:rPr lang="en-US" altLang="ko-KR" sz="800"/>
              <a:t>RT-qPCR</a:t>
            </a:r>
            <a:endParaRPr lang="ko-KR" altLang="en-US" sz="800"/>
          </a:p>
        </p:txBody>
      </p:sp>
    </p:spTree>
    <p:extLst>
      <p:ext uri="{BB962C8B-B14F-4D97-AF65-F5344CB8AC3E}">
        <p14:creationId xmlns:p14="http://schemas.microsoft.com/office/powerpoint/2010/main" val="1596779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985917A-CEA0-48BA-874D-024C81ABE323}"/>
              </a:ext>
            </a:extLst>
          </p:cNvPr>
          <p:cNvSpPr txBox="1"/>
          <p:nvPr/>
        </p:nvSpPr>
        <p:spPr>
          <a:xfrm>
            <a:off x="3221693" y="519740"/>
            <a:ext cx="2564035" cy="369332"/>
          </a:xfrm>
          <a:prstGeom prst="rect">
            <a:avLst/>
          </a:prstGeom>
          <a:noFill/>
        </p:spPr>
        <p:txBody>
          <a:bodyPr wrap="none" rtlCol="0">
            <a:spAutoFit/>
          </a:bodyPr>
          <a:lstStyle/>
          <a:p>
            <a:r>
              <a:rPr lang="en-US" altLang="ko-KR" b="1"/>
              <a:t>Supplementary Figure S5</a:t>
            </a:r>
            <a:endParaRPr lang="ko-KR" altLang="en-US" b="1"/>
          </a:p>
        </p:txBody>
      </p:sp>
      <p:pic>
        <p:nvPicPr>
          <p:cNvPr id="9" name="그림 8">
            <a:extLst>
              <a:ext uri="{FF2B5EF4-FFF2-40B4-BE49-F238E27FC236}">
                <a16:creationId xmlns:a16="http://schemas.microsoft.com/office/drawing/2014/main" id="{F31779EF-5DEE-4627-91D1-30BED5A35879}"/>
              </a:ext>
            </a:extLst>
          </p:cNvPr>
          <p:cNvPicPr>
            <a:picLocks noChangeAspect="1"/>
          </p:cNvPicPr>
          <p:nvPr/>
        </p:nvPicPr>
        <p:blipFill>
          <a:blip r:embed="rId2"/>
          <a:stretch>
            <a:fillRect/>
          </a:stretch>
        </p:blipFill>
        <p:spPr>
          <a:xfrm>
            <a:off x="2425929" y="1269324"/>
            <a:ext cx="4070524" cy="2035262"/>
          </a:xfrm>
          <a:prstGeom prst="rect">
            <a:avLst/>
          </a:prstGeom>
        </p:spPr>
      </p:pic>
      <p:pic>
        <p:nvPicPr>
          <p:cNvPr id="10" name="그림 9">
            <a:extLst>
              <a:ext uri="{FF2B5EF4-FFF2-40B4-BE49-F238E27FC236}">
                <a16:creationId xmlns:a16="http://schemas.microsoft.com/office/drawing/2014/main" id="{E6CAAAB8-F918-4E5C-A596-7E3C3DC2AAB2}"/>
              </a:ext>
            </a:extLst>
          </p:cNvPr>
          <p:cNvPicPr>
            <a:picLocks noChangeAspect="1"/>
          </p:cNvPicPr>
          <p:nvPr/>
        </p:nvPicPr>
        <p:blipFill>
          <a:blip r:embed="rId3"/>
          <a:stretch>
            <a:fillRect/>
          </a:stretch>
        </p:blipFill>
        <p:spPr>
          <a:xfrm>
            <a:off x="2468449" y="3198420"/>
            <a:ext cx="4070524" cy="2035262"/>
          </a:xfrm>
          <a:prstGeom prst="rect">
            <a:avLst/>
          </a:prstGeom>
        </p:spPr>
      </p:pic>
      <p:sp>
        <p:nvSpPr>
          <p:cNvPr id="11" name="TextBox 10">
            <a:extLst>
              <a:ext uri="{FF2B5EF4-FFF2-40B4-BE49-F238E27FC236}">
                <a16:creationId xmlns:a16="http://schemas.microsoft.com/office/drawing/2014/main" id="{0EA6EFC4-EFB3-412E-9CB6-EB6F62F356BD}"/>
              </a:ext>
            </a:extLst>
          </p:cNvPr>
          <p:cNvSpPr txBox="1"/>
          <p:nvPr/>
        </p:nvSpPr>
        <p:spPr>
          <a:xfrm>
            <a:off x="4122625" y="1402374"/>
            <a:ext cx="1863011" cy="400110"/>
          </a:xfrm>
          <a:prstGeom prst="rect">
            <a:avLst/>
          </a:prstGeom>
          <a:noFill/>
        </p:spPr>
        <p:txBody>
          <a:bodyPr wrap="none" rtlCol="0">
            <a:spAutoFit/>
          </a:bodyPr>
          <a:lstStyle/>
          <a:p>
            <a:pPr algn="ctr"/>
            <a:r>
              <a:rPr lang="en-US" altLang="ko-KR" sz="1000"/>
              <a:t>C2H2-ZFPs with promoter DMCs</a:t>
            </a:r>
          </a:p>
          <a:p>
            <a:pPr algn="ctr"/>
            <a:r>
              <a:rPr lang="en-US" altLang="ko-KR" sz="1000"/>
              <a:t>(n = 82)</a:t>
            </a:r>
            <a:endParaRPr lang="ko-KR" altLang="en-US" sz="1000"/>
          </a:p>
        </p:txBody>
      </p:sp>
      <p:sp>
        <p:nvSpPr>
          <p:cNvPr id="12" name="TextBox 11">
            <a:extLst>
              <a:ext uri="{FF2B5EF4-FFF2-40B4-BE49-F238E27FC236}">
                <a16:creationId xmlns:a16="http://schemas.microsoft.com/office/drawing/2014/main" id="{1CF24AE9-553E-4419-9B71-C668F42E3092}"/>
              </a:ext>
            </a:extLst>
          </p:cNvPr>
          <p:cNvSpPr txBox="1"/>
          <p:nvPr/>
        </p:nvSpPr>
        <p:spPr>
          <a:xfrm>
            <a:off x="4415975" y="3437636"/>
            <a:ext cx="1276310" cy="400110"/>
          </a:xfrm>
          <a:prstGeom prst="rect">
            <a:avLst/>
          </a:prstGeom>
          <a:noFill/>
        </p:spPr>
        <p:txBody>
          <a:bodyPr wrap="none" rtlCol="0">
            <a:spAutoFit/>
          </a:bodyPr>
          <a:lstStyle/>
          <a:p>
            <a:pPr algn="ctr"/>
            <a:r>
              <a:rPr lang="en-US" altLang="ko-KR" sz="1000"/>
              <a:t>The other C2H2-ZFPs</a:t>
            </a:r>
          </a:p>
          <a:p>
            <a:pPr algn="ctr"/>
            <a:r>
              <a:rPr lang="en-US" altLang="ko-KR" sz="1000"/>
              <a:t>(n = 659)</a:t>
            </a:r>
            <a:endParaRPr lang="ko-KR" altLang="en-US" sz="1000"/>
          </a:p>
        </p:txBody>
      </p:sp>
    </p:spTree>
    <p:extLst>
      <p:ext uri="{BB962C8B-B14F-4D97-AF65-F5344CB8AC3E}">
        <p14:creationId xmlns:p14="http://schemas.microsoft.com/office/powerpoint/2010/main" val="3348068015"/>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6040</TotalTime>
  <Words>787</Words>
  <Application>Microsoft Office PowerPoint</Application>
  <PresentationFormat>화면 슬라이드 쇼(4:3)</PresentationFormat>
  <Paragraphs>162</Paragraphs>
  <Slides>6</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6</vt:i4>
      </vt:variant>
    </vt:vector>
  </HeadingPairs>
  <TitlesOfParts>
    <vt:vector size="12" baseType="lpstr">
      <vt:lpstr>맑은 고딕</vt:lpstr>
      <vt:lpstr>Arial</vt:lpstr>
      <vt:lpstr>Calibri</vt:lpstr>
      <vt:lpstr>Calibri Light</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user</dc:creator>
  <cp:lastModifiedBy>YK Kang</cp:lastModifiedBy>
  <cp:revision>11</cp:revision>
  <dcterms:created xsi:type="dcterms:W3CDTF">2023-04-07T07:35:39Z</dcterms:created>
  <dcterms:modified xsi:type="dcterms:W3CDTF">2024-05-13T02:53:42Z</dcterms:modified>
</cp:coreProperties>
</file>