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9D18E"/>
    <a:srgbClr val="FFFF66"/>
    <a:srgbClr val="FF9933"/>
    <a:srgbClr val="F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584" autoAdjust="0"/>
    <p:restoredTop sz="94660"/>
  </p:normalViewPr>
  <p:slideViewPr>
    <p:cSldViewPr snapToGrid="0">
      <p:cViewPr>
        <p:scale>
          <a:sx n="75" d="100"/>
          <a:sy n="75" d="100"/>
        </p:scale>
        <p:origin x="2034" y="9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-werkblad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nl-N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6580927384076991E-2"/>
          <c:y val="3.7037037037037035E-2"/>
          <c:w val="0.90286351706036749"/>
          <c:h val="0.8550280694079907"/>
        </c:manualLayout>
      </c:layout>
      <c:barChart>
        <c:barDir val="col"/>
        <c:grouping val="percentStacked"/>
        <c:varyColors val="0"/>
        <c:ser>
          <c:idx val="0"/>
          <c:order val="0"/>
          <c:spPr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cat>
            <c:strRef>
              <c:f>Blad1!$B$12:$E$12</c:f>
              <c:strCache>
                <c:ptCount val="4"/>
                <c:pt idx="0">
                  <c:v>A. flavus</c:v>
                </c:pt>
                <c:pt idx="1">
                  <c:v>A. fumigatus</c:v>
                </c:pt>
                <c:pt idx="2">
                  <c:v>A. niger</c:v>
                </c:pt>
                <c:pt idx="3">
                  <c:v>A. terreus</c:v>
                </c:pt>
              </c:strCache>
            </c:strRef>
          </c:cat>
          <c:val>
            <c:numRef>
              <c:f>Blad1!$B$11:$E$11</c:f>
              <c:numCache>
                <c:formatCode>General</c:formatCode>
                <c:ptCount val="4"/>
                <c:pt idx="0">
                  <c:v>16</c:v>
                </c:pt>
                <c:pt idx="1">
                  <c:v>5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0C0-4AA7-8EB3-5FB73D8B1EF2}"/>
            </c:ext>
          </c:extLst>
        </c:ser>
        <c:ser>
          <c:idx val="1"/>
          <c:order val="1"/>
          <c:spPr>
            <a:solidFill>
              <a:srgbClr val="FFFF66"/>
            </a:solidFill>
            <a:ln>
              <a:noFill/>
            </a:ln>
            <a:effectLst/>
          </c:spPr>
          <c:invertIfNegative val="0"/>
          <c:cat>
            <c:strRef>
              <c:f>Blad1!$B$12:$E$12</c:f>
              <c:strCache>
                <c:ptCount val="4"/>
                <c:pt idx="0">
                  <c:v>A. flavus</c:v>
                </c:pt>
                <c:pt idx="1">
                  <c:v>A. fumigatus</c:v>
                </c:pt>
                <c:pt idx="2">
                  <c:v>A. niger</c:v>
                </c:pt>
                <c:pt idx="3">
                  <c:v>A. terreus</c:v>
                </c:pt>
              </c:strCache>
            </c:strRef>
          </c:cat>
          <c:val>
            <c:numRef>
              <c:f>Blad1!$B$10:$E$10</c:f>
              <c:numCache>
                <c:formatCode>General</c:formatCode>
                <c:ptCount val="4"/>
                <c:pt idx="0">
                  <c:v>30</c:v>
                </c:pt>
                <c:pt idx="1">
                  <c:v>5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0C0-4AA7-8EB3-5FB73D8B1EF2}"/>
            </c:ext>
          </c:extLst>
        </c:ser>
        <c:ser>
          <c:idx val="2"/>
          <c:order val="2"/>
          <c:spPr>
            <a:solidFill>
              <a:srgbClr val="FF9933"/>
            </a:solidFill>
            <a:ln>
              <a:noFill/>
            </a:ln>
            <a:effectLst/>
          </c:spPr>
          <c:invertIfNegative val="0"/>
          <c:cat>
            <c:strRef>
              <c:f>Blad1!$B$12:$E$12</c:f>
              <c:strCache>
                <c:ptCount val="4"/>
                <c:pt idx="0">
                  <c:v>A. flavus</c:v>
                </c:pt>
                <c:pt idx="1">
                  <c:v>A. fumigatus</c:v>
                </c:pt>
                <c:pt idx="2">
                  <c:v>A. niger</c:v>
                </c:pt>
                <c:pt idx="3">
                  <c:v>A. terreus</c:v>
                </c:pt>
              </c:strCache>
            </c:strRef>
          </c:cat>
          <c:val>
            <c:numRef>
              <c:f>Blad1!$B$9:$E$9</c:f>
              <c:numCache>
                <c:formatCode>General</c:formatCode>
                <c:ptCount val="4"/>
                <c:pt idx="0">
                  <c:v>17</c:v>
                </c:pt>
                <c:pt idx="1">
                  <c:v>5</c:v>
                </c:pt>
                <c:pt idx="3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0C0-4AA7-8EB3-5FB73D8B1EF2}"/>
            </c:ext>
          </c:extLst>
        </c:ser>
        <c:ser>
          <c:idx val="3"/>
          <c:order val="3"/>
          <c:spPr>
            <a:solidFill>
              <a:srgbClr val="FA0000"/>
            </a:solidFill>
            <a:ln>
              <a:noFill/>
            </a:ln>
            <a:effectLst/>
          </c:spPr>
          <c:invertIfNegative val="0"/>
          <c:cat>
            <c:strRef>
              <c:f>Blad1!$B$12:$E$12</c:f>
              <c:strCache>
                <c:ptCount val="4"/>
                <c:pt idx="0">
                  <c:v>A. flavus</c:v>
                </c:pt>
                <c:pt idx="1">
                  <c:v>A. fumigatus</c:v>
                </c:pt>
                <c:pt idx="2">
                  <c:v>A. niger</c:v>
                </c:pt>
                <c:pt idx="3">
                  <c:v>A. terreus</c:v>
                </c:pt>
              </c:strCache>
            </c:strRef>
          </c:cat>
          <c:val>
            <c:numRef>
              <c:f>Blad1!$B$8:$E$8</c:f>
              <c:numCache>
                <c:formatCode>General</c:formatCode>
                <c:ptCount val="4"/>
                <c:pt idx="0">
                  <c:v>28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0C0-4AA7-8EB3-5FB73D8B1E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745604064"/>
        <c:axId val="745605376"/>
      </c:barChart>
      <c:catAx>
        <c:axId val="74560406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745605376"/>
        <c:crosses val="autoZero"/>
        <c:auto val="1"/>
        <c:lblAlgn val="ctr"/>
        <c:lblOffset val="100"/>
        <c:noMultiLvlLbl val="0"/>
      </c:catAx>
      <c:valAx>
        <c:axId val="745605376"/>
        <c:scaling>
          <c:orientation val="minMax"/>
          <c:max val="1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nl-NL"/>
          </a:p>
        </c:txPr>
        <c:crossAx val="7456040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2000"/>
      </a:pPr>
      <a:endParaRPr lang="nl-NL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O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l-NL" smtClean="0"/>
              <a:t>Klik om de ondertitelstijl van het model te bewerken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7FCB-3392-4A71-855E-F11ECF550F74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392C4-B13D-454E-9D59-5BA0E75889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04627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7FCB-3392-4A71-855E-F11ECF550F74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392C4-B13D-454E-9D59-5BA0E75889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42109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7FCB-3392-4A71-855E-F11ECF550F74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392C4-B13D-454E-9D59-5BA0E75889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153462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7FCB-3392-4A71-855E-F11ECF550F74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392C4-B13D-454E-9D59-5BA0E75889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5429619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5" name="Tijdelijke aanduiding voor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7" name="Tijdelijke aanduiding voo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7FCB-3392-4A71-855E-F11ECF550F74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8" name="Tijdelijke aanduiding voor voetteks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9" name="Tijdelijke aanduiding voor dia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392C4-B13D-454E-9D59-5BA0E75889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4452615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7FCB-3392-4A71-855E-F11ECF550F74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5" name="Tijdelijke aanduiding voor dia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392C4-B13D-454E-9D59-5BA0E75889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152278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7FCB-3392-4A71-855E-F11ECF550F74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3" name="Tijdelijke aanduiding voor voet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4" name="Tijdelijke aanduiding voor dia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392C4-B13D-454E-9D59-5BA0E75889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1561261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7FCB-3392-4A71-855E-F11ECF550F74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392C4-B13D-454E-9D59-5BA0E75889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0356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fbeelding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afbeelding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NL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l-NL" smtClean="0"/>
              <a:t>Tekststijl van het model bewerken</a:t>
            </a:r>
          </a:p>
        </p:txBody>
      </p:sp>
      <p:sp>
        <p:nvSpPr>
          <p:cNvPr id="5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7FCB-3392-4A71-855E-F11ECF550F74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392C4-B13D-454E-9D59-5BA0E75889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429277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7FCB-3392-4A71-855E-F11ECF550F74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392C4-B13D-454E-9D59-5BA0E75889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9084336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997FCB-3392-4A71-855E-F11ECF550F74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392C4-B13D-454E-9D59-5BA0E75889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266419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titel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l-NL" smtClean="0"/>
              <a:t>Klik om de stijl te bewerken</a:t>
            </a:r>
            <a:endParaRPr lang="nl-NL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l-NL" smtClean="0"/>
              <a:t>Tekststijl van het model bewerken</a:t>
            </a:r>
          </a:p>
          <a:p>
            <a:pPr lvl="1"/>
            <a:r>
              <a:rPr lang="nl-NL" smtClean="0"/>
              <a:t>Tweede niveau</a:t>
            </a:r>
          </a:p>
          <a:p>
            <a:pPr lvl="2"/>
            <a:r>
              <a:rPr lang="nl-NL" smtClean="0"/>
              <a:t>Derde niveau</a:t>
            </a:r>
          </a:p>
          <a:p>
            <a:pPr lvl="3"/>
            <a:r>
              <a:rPr lang="nl-NL" smtClean="0"/>
              <a:t>Vierde niveau</a:t>
            </a:r>
          </a:p>
          <a:p>
            <a:pPr lvl="4"/>
            <a:r>
              <a:rPr lang="nl-NL" smtClean="0"/>
              <a:t>Vijfde niveau</a:t>
            </a:r>
            <a:endParaRPr lang="nl-NL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97FCB-3392-4A71-855E-F11ECF550F74}" type="datetimeFigureOut">
              <a:rPr lang="nl-NL" smtClean="0"/>
              <a:t>20-3-2025</a:t>
            </a:fld>
            <a:endParaRPr lang="nl-NL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NL"/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392C4-B13D-454E-9D59-5BA0E7588945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1858700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3" name="Grafiek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3588586"/>
              </p:ext>
            </p:extLst>
          </p:nvPr>
        </p:nvGraphicFramePr>
        <p:xfrm>
          <a:off x="0" y="85843"/>
          <a:ext cx="12192000" cy="638197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9" name="Rechthoek 8"/>
          <p:cNvSpPr/>
          <p:nvPr/>
        </p:nvSpPr>
        <p:spPr>
          <a:xfrm>
            <a:off x="1687918" y="6422537"/>
            <a:ext cx="288000" cy="288000"/>
          </a:xfrm>
          <a:prstGeom prst="rect">
            <a:avLst/>
          </a:prstGeom>
          <a:solidFill>
            <a:srgbClr val="FA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0" name="Rechthoek 9"/>
          <p:cNvSpPr/>
          <p:nvPr/>
        </p:nvSpPr>
        <p:spPr>
          <a:xfrm>
            <a:off x="3519836" y="6416498"/>
            <a:ext cx="288000" cy="2880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1" name="Rechthoek 10"/>
          <p:cNvSpPr/>
          <p:nvPr/>
        </p:nvSpPr>
        <p:spPr>
          <a:xfrm>
            <a:off x="5351754" y="6416498"/>
            <a:ext cx="288000" cy="288000"/>
          </a:xfrm>
          <a:prstGeom prst="rect">
            <a:avLst/>
          </a:prstGeom>
          <a:solidFill>
            <a:srgbClr val="FFFF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12" name="Rechthoek 11"/>
          <p:cNvSpPr/>
          <p:nvPr/>
        </p:nvSpPr>
        <p:spPr>
          <a:xfrm>
            <a:off x="7183672" y="6416498"/>
            <a:ext cx="288000" cy="288000"/>
          </a:xfrm>
          <a:prstGeom prst="rect">
            <a:avLst/>
          </a:prstGeom>
          <a:solidFill>
            <a:srgbClr val="A9D18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2" name="Tekstvak 1"/>
          <p:cNvSpPr txBox="1"/>
          <p:nvPr/>
        </p:nvSpPr>
        <p:spPr>
          <a:xfrm>
            <a:off x="1305098" y="5852489"/>
            <a:ext cx="1014604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000" i="1" dirty="0" smtClean="0"/>
              <a:t>A. flavus </a:t>
            </a:r>
            <a:r>
              <a:rPr lang="nl-NL" sz="2000" dirty="0" smtClean="0"/>
              <a:t>(n=91)	             </a:t>
            </a:r>
            <a:r>
              <a:rPr lang="nl-NL" sz="2000" i="1" dirty="0" smtClean="0"/>
              <a:t>A. fumigatus </a:t>
            </a:r>
            <a:r>
              <a:rPr lang="nl-NL" sz="2000" dirty="0" smtClean="0"/>
              <a:t>(n=16)	  </a:t>
            </a:r>
            <a:r>
              <a:rPr lang="nl-NL" sz="2000" i="1" dirty="0" smtClean="0"/>
              <a:t>A. </a:t>
            </a:r>
            <a:r>
              <a:rPr lang="nl-NL" sz="2000" i="1" dirty="0" err="1" smtClean="0"/>
              <a:t>niger</a:t>
            </a:r>
            <a:r>
              <a:rPr lang="nl-NL" sz="2000" i="1" dirty="0" smtClean="0"/>
              <a:t> </a:t>
            </a:r>
            <a:r>
              <a:rPr lang="nl-NL" sz="2000" dirty="0" smtClean="0"/>
              <a:t>(n=6)		 </a:t>
            </a:r>
            <a:r>
              <a:rPr lang="nl-NL" sz="2000" i="1" dirty="0" smtClean="0"/>
              <a:t>A. terreus </a:t>
            </a:r>
            <a:r>
              <a:rPr lang="nl-NL" sz="2000" dirty="0" smtClean="0"/>
              <a:t>(n=7)</a:t>
            </a:r>
            <a:endParaRPr lang="nl-NL" sz="2000" i="1" dirty="0"/>
          </a:p>
        </p:txBody>
      </p:sp>
      <p:sp>
        <p:nvSpPr>
          <p:cNvPr id="3" name="Tekstvak 2"/>
          <p:cNvSpPr txBox="1"/>
          <p:nvPr/>
        </p:nvSpPr>
        <p:spPr>
          <a:xfrm>
            <a:off x="1975918" y="6366482"/>
            <a:ext cx="88753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000" dirty="0" smtClean="0"/>
              <a:t>Proven		Probable	Possible		Colonization</a:t>
            </a:r>
            <a:endParaRPr lang="nl-NL" sz="2000" dirty="0"/>
          </a:p>
        </p:txBody>
      </p:sp>
    </p:spTree>
    <p:extLst>
      <p:ext uri="{BB962C8B-B14F-4D97-AF65-F5344CB8AC3E}">
        <p14:creationId xmlns:p14="http://schemas.microsoft.com/office/powerpoint/2010/main" val="1314668553"/>
      </p:ext>
    </p:extLst>
  </p:cSld>
  <p:clrMapOvr>
    <a:masterClrMapping/>
  </p:clrMapOvr>
</p:sld>
</file>

<file path=ppt/theme/theme1.xml><?xml version="1.0" encoding="utf-8"?>
<a:theme xmlns:a="http://schemas.openxmlformats.org/drawingml/2006/main" name="Kantoorthema">
  <a:themeElements>
    <a:clrScheme name="Kanto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anto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to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</TotalTime>
  <Words>40</Words>
  <Application>Microsoft Office PowerPoint</Application>
  <PresentationFormat>Breedbeeld</PresentationFormat>
  <Paragraphs>2</Paragraphs>
  <Slides>1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Kantoorthema</vt:lpstr>
      <vt:lpstr>PowerPoint-presentatie</vt:lpstr>
    </vt:vector>
  </TitlesOfParts>
  <Company>CWZ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PowerPoint-presentatie</dc:title>
  <dc:creator>Bram Spruijtenburg</dc:creator>
  <cp:lastModifiedBy>Bram Spruijtenburg</cp:lastModifiedBy>
  <cp:revision>2</cp:revision>
  <dcterms:created xsi:type="dcterms:W3CDTF">2025-03-20T10:00:07Z</dcterms:created>
  <dcterms:modified xsi:type="dcterms:W3CDTF">2025-03-20T13:51:05Z</dcterms:modified>
</cp:coreProperties>
</file>