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12192000"/>
  <p:notesSz cx="7104063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56" autoAdjust="0"/>
    <p:restoredTop sz="94660"/>
  </p:normalViewPr>
  <p:slideViewPr>
    <p:cSldViewPr snapToGrid="0">
      <p:cViewPr varScale="1">
        <p:scale>
          <a:sx n="46" d="100"/>
          <a:sy n="46" d="100"/>
        </p:scale>
        <p:origin x="28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32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B0DD691-E15B-4F56-B924-3C2AC4B3F40D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81275" y="1279525"/>
            <a:ext cx="1941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D2F1A26-DD0A-422E-8785-E3E646E0A7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19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Mice</a:t>
            </a:r>
            <a:r>
              <a:rPr lang="es-ES" dirty="0" smtClean="0"/>
              <a:t> </a:t>
            </a:r>
            <a:r>
              <a:rPr lang="es-ES" dirty="0" err="1" smtClean="0"/>
              <a:t>treated</a:t>
            </a:r>
            <a:r>
              <a:rPr lang="es-ES" dirty="0" smtClean="0"/>
              <a:t> </a:t>
            </a:r>
            <a:r>
              <a:rPr lang="es-ES" dirty="0" err="1" smtClean="0"/>
              <a:t>after</a:t>
            </a:r>
            <a:r>
              <a:rPr lang="es-ES" dirty="0" smtClean="0"/>
              <a:t> 11 </a:t>
            </a:r>
            <a:r>
              <a:rPr lang="es-ES" dirty="0" err="1" smtClean="0"/>
              <a:t>days</a:t>
            </a:r>
            <a:r>
              <a:rPr lang="es-ES" dirty="0" smtClean="0"/>
              <a:t> of OCI_ly10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injection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Treatment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two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weeks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Vehicle</a:t>
            </a:r>
            <a:r>
              <a:rPr lang="es-ES" baseline="0" dirty="0" smtClean="0"/>
              <a:t>.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D5D9-ECD3-4690-8A04-2247F4457E2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8585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ES" b="1" u="sng" dirty="0"/>
              <a:t>MEDIAN SURVIVAL</a:t>
            </a:r>
            <a:r>
              <a:rPr lang="es-ES" b="1" dirty="0"/>
              <a:t> (</a:t>
            </a:r>
            <a:r>
              <a:rPr lang="es-ES" b="1" dirty="0" err="1"/>
              <a:t>days</a:t>
            </a:r>
            <a:r>
              <a:rPr lang="es-ES" b="1" dirty="0"/>
              <a:t>)</a:t>
            </a:r>
          </a:p>
          <a:p>
            <a:pPr>
              <a:defRPr/>
            </a:pPr>
            <a:r>
              <a:rPr lang="es-ES" b="1" dirty="0" err="1">
                <a:solidFill>
                  <a:schemeClr val="bg1">
                    <a:lumMod val="50000"/>
                  </a:schemeClr>
                </a:solidFill>
              </a:rPr>
              <a:t>Vehicle</a:t>
            </a:r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: 35</a:t>
            </a:r>
          </a:p>
          <a:p>
            <a:pPr>
              <a:defRPr/>
            </a:pPr>
            <a:r>
              <a:rPr lang="es-E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Selinexor</a:t>
            </a:r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40</a:t>
            </a:r>
          </a:p>
          <a:p>
            <a:pPr>
              <a:defRPr/>
            </a:pPr>
            <a:r>
              <a:rPr lang="es-ES" b="1" dirty="0" err="1">
                <a:solidFill>
                  <a:schemeClr val="accent3">
                    <a:lumMod val="75000"/>
                  </a:schemeClr>
                </a:solidFill>
              </a:rPr>
              <a:t>Ibrutinib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</a:rPr>
              <a:t>: 43</a:t>
            </a:r>
          </a:p>
          <a:p>
            <a:pPr>
              <a:defRPr/>
            </a:pPr>
            <a:r>
              <a:rPr lang="es-ES" b="1" dirty="0" err="1">
                <a:solidFill>
                  <a:schemeClr val="accent2">
                    <a:lumMod val="75000"/>
                  </a:schemeClr>
                </a:solidFill>
              </a:rPr>
              <a:t>Combination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 55</a:t>
            </a:r>
            <a:endParaRPr lang="es-ES" b="1" u="sng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742B69-AD6C-4734-A0AC-5898B6F6D8EB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8758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D5D9-ECD3-4690-8A04-2247F4457E2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360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88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8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2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0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94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8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69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7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7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8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AAFCE-81A7-47EB-AAE6-0CDF0D3B3C95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56494-6A9C-4AB9-9476-B9C66B11A9B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0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30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7.emf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.emf"/><Relationship Id="rId20" Type="http://schemas.openxmlformats.org/officeDocument/2006/relationships/image" Target="../media/image31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34.png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image" Target="../media/image33.png"/><Relationship Id="rId10" Type="http://schemas.openxmlformats.org/officeDocument/2006/relationships/image" Target="../media/image26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3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8.emf"/><Relationship Id="rId22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483108" y="1204879"/>
            <a:ext cx="5157946" cy="9580993"/>
            <a:chOff x="483108" y="1204879"/>
            <a:chExt cx="5157946" cy="9580993"/>
          </a:xfrm>
        </p:grpSpPr>
        <p:grpSp>
          <p:nvGrpSpPr>
            <p:cNvPr id="5" name="Grupo 4"/>
            <p:cNvGrpSpPr/>
            <p:nvPr/>
          </p:nvGrpSpPr>
          <p:grpSpPr>
            <a:xfrm>
              <a:off x="1263312" y="1447446"/>
              <a:ext cx="3729200" cy="3326844"/>
              <a:chOff x="152264" y="7003119"/>
              <a:chExt cx="3729200" cy="3326844"/>
            </a:xfrm>
          </p:grpSpPr>
          <p:sp>
            <p:nvSpPr>
              <p:cNvPr id="8" name="CuadroTexto 7"/>
              <p:cNvSpPr txBox="1"/>
              <p:nvPr/>
            </p:nvSpPr>
            <p:spPr>
              <a:xfrm>
                <a:off x="152264" y="7959276"/>
                <a:ext cx="11219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Vehicle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#30</a:t>
                </a:r>
              </a:p>
              <a:p>
                <a:pPr algn="ctr"/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(1,46·10</a:t>
                </a:r>
                <a:r>
                  <a:rPr lang="es-ES" sz="8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/s)</a:t>
                </a:r>
                <a:endParaRPr lang="es-E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CuadroTexto 8"/>
              <p:cNvSpPr txBox="1"/>
              <p:nvPr/>
            </p:nvSpPr>
            <p:spPr>
              <a:xfrm>
                <a:off x="175946" y="9991409"/>
                <a:ext cx="11219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Vehicle</a:t>
                </a:r>
                <a:r>
                  <a:rPr lang="es-E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#40</a:t>
                </a:r>
                <a:endParaRPr lang="es-E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(9,76·10</a:t>
                </a:r>
                <a:r>
                  <a:rPr lang="es-ES" sz="800" b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s-ES" sz="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  <a:r>
                  <a:rPr lang="es-ES" sz="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/s)</a:t>
                </a:r>
              </a:p>
            </p:txBody>
          </p:sp>
          <p:grpSp>
            <p:nvGrpSpPr>
              <p:cNvPr id="10" name="Grupo 9"/>
              <p:cNvGrpSpPr/>
              <p:nvPr/>
            </p:nvGrpSpPr>
            <p:grpSpPr>
              <a:xfrm>
                <a:off x="1648863" y="7003119"/>
                <a:ext cx="2232601" cy="221708"/>
                <a:chOff x="1332953" y="7041219"/>
                <a:chExt cx="2232601" cy="221708"/>
              </a:xfrm>
            </p:grpSpPr>
            <p:sp>
              <p:nvSpPr>
                <p:cNvPr id="13" name="CuadroTexto 12"/>
                <p:cNvSpPr txBox="1"/>
                <p:nvPr/>
              </p:nvSpPr>
              <p:spPr>
                <a:xfrm>
                  <a:off x="1332953" y="7041219"/>
                  <a:ext cx="63323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8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CD20</a:t>
                  </a:r>
                  <a:endParaRPr lang="es-E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CuadroTexto 13"/>
                <p:cNvSpPr txBox="1"/>
                <p:nvPr/>
              </p:nvSpPr>
              <p:spPr>
                <a:xfrm>
                  <a:off x="2932324" y="7047483"/>
                  <a:ext cx="63323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8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F4/80</a:t>
                  </a:r>
                  <a:endParaRPr lang="es-E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6" name="Conector recto 5"/>
            <p:cNvCxnSpPr/>
            <p:nvPr/>
          </p:nvCxnSpPr>
          <p:spPr>
            <a:xfrm flipV="1">
              <a:off x="2385303" y="1420323"/>
              <a:ext cx="3255751" cy="110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uadroTexto 6"/>
            <p:cNvSpPr txBox="1"/>
            <p:nvPr/>
          </p:nvSpPr>
          <p:spPr>
            <a:xfrm>
              <a:off x="3330437" y="1204879"/>
              <a:ext cx="11219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  <a:endParaRPr lang="es-E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5303" y="1660479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13178" y="2629923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66255" y="2629001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56171" y="3719413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56171" y="4696669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66255" y="5797351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33" name="CuadroTexto 32"/>
            <p:cNvSpPr txBox="1"/>
            <p:nvPr/>
          </p:nvSpPr>
          <p:spPr>
            <a:xfrm>
              <a:off x="1234180" y="6504241"/>
              <a:ext cx="11219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Vehicle</a:t>
              </a:r>
              <a:r>
                <a:rPr lang="es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#45</a:t>
              </a:r>
              <a:endParaRPr lang="es-E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(2,61·10</a:t>
              </a:r>
              <a:r>
                <a:rPr lang="es-ES" sz="8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</a:t>
              </a:r>
              <a:r>
                <a:rPr lang="es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/s)</a:t>
              </a:r>
            </a:p>
          </p:txBody>
        </p:sp>
        <p:pic>
          <p:nvPicPr>
            <p:cNvPr id="35" name="Imagen 3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25650" y="6774607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356171" y="6774607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56171" y="7973534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38" name="CuadroTexto 37"/>
            <p:cNvSpPr txBox="1"/>
            <p:nvPr/>
          </p:nvSpPr>
          <p:spPr>
            <a:xfrm>
              <a:off x="1234180" y="8414434"/>
              <a:ext cx="11219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Vehicle</a:t>
              </a:r>
              <a:r>
                <a:rPr lang="es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#47</a:t>
              </a:r>
              <a:endParaRPr lang="es-E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(1,63·10</a:t>
              </a:r>
              <a:r>
                <a:rPr lang="es-ES" sz="8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es-ES" sz="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</a:t>
              </a:r>
              <a:r>
                <a:rPr lang="es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/s)</a:t>
              </a:r>
            </a:p>
          </p:txBody>
        </p:sp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68110" y="8965701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356171" y="8965701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2" name="CuadroTexto 41"/>
            <p:cNvSpPr txBox="1"/>
            <p:nvPr/>
          </p:nvSpPr>
          <p:spPr>
            <a:xfrm>
              <a:off x="483108" y="1420323"/>
              <a:ext cx="10606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OCI_Ly10</a:t>
              </a:r>
              <a:endParaRPr lang="es-ES" dirty="0"/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038122" y="4696669"/>
              <a:ext cx="1548000" cy="87156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4" name="CuadroTexto 3"/>
            <p:cNvSpPr txBox="1"/>
            <p:nvPr/>
          </p:nvSpPr>
          <p:spPr>
            <a:xfrm>
              <a:off x="742188" y="10416540"/>
              <a:ext cx="2524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err="1" smtClean="0"/>
                <a:t>Supplementary</a:t>
              </a:r>
              <a:r>
                <a:rPr lang="es-ES" dirty="0" smtClean="0"/>
                <a:t> Figure S1</a:t>
              </a:r>
              <a:endParaRPr lang="es-ES" dirty="0"/>
            </a:p>
          </p:txBody>
        </p:sp>
        <p:sp>
          <p:nvSpPr>
            <p:cNvPr id="2" name="Rectángulo 1"/>
            <p:cNvSpPr/>
            <p:nvPr/>
          </p:nvSpPr>
          <p:spPr>
            <a:xfrm>
              <a:off x="2826259" y="1838259"/>
              <a:ext cx="66675" cy="4571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3076526" y="4446138"/>
              <a:ext cx="66675" cy="4571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Rectángulo 33"/>
            <p:cNvSpPr/>
            <p:nvPr/>
          </p:nvSpPr>
          <p:spPr>
            <a:xfrm>
              <a:off x="3142643" y="6379147"/>
              <a:ext cx="66675" cy="4571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3266853" y="8606808"/>
              <a:ext cx="66675" cy="4571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79501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1333500"/>
            <a:ext cx="6884903" cy="10015622"/>
            <a:chOff x="0" y="1333500"/>
            <a:chExt cx="6884903" cy="10015622"/>
          </a:xfrm>
        </p:grpSpPr>
        <p:sp>
          <p:nvSpPr>
            <p:cNvPr id="31" name="17 CuadroTexto"/>
            <p:cNvSpPr txBox="1"/>
            <p:nvPr/>
          </p:nvSpPr>
          <p:spPr>
            <a:xfrm>
              <a:off x="95406" y="5352371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08" name="17 CuadroTexto"/>
            <p:cNvSpPr txBox="1"/>
            <p:nvPr/>
          </p:nvSpPr>
          <p:spPr>
            <a:xfrm>
              <a:off x="95406" y="1540493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35" name="17 CuadroTexto"/>
            <p:cNvSpPr txBox="1"/>
            <p:nvPr/>
          </p:nvSpPr>
          <p:spPr>
            <a:xfrm>
              <a:off x="95406" y="7534252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81" name="Rectangle 5"/>
            <p:cNvSpPr>
              <a:spLocks noChangeArrowheads="1"/>
            </p:cNvSpPr>
            <p:nvPr/>
          </p:nvSpPr>
          <p:spPr bwMode="auto">
            <a:xfrm>
              <a:off x="245371" y="11002873"/>
              <a:ext cx="4132608" cy="346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Times New Roman" pitchFamily="18" charset="0"/>
                  <a:cs typeface="Arial" panose="020B0604020202020204" pitchFamily="34" charset="0"/>
                </a:rPr>
                <a:t>Supplementary Figure S2</a:t>
              </a:r>
              <a:endParaRPr lang="en-US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555" y="5187264"/>
              <a:ext cx="4851286" cy="1831608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7913204"/>
              <a:ext cx="6858000" cy="1655602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4767" y="1333500"/>
              <a:ext cx="6320136" cy="3717336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21674" y="5566377"/>
              <a:ext cx="2390921" cy="1856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35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476250" y="930559"/>
            <a:ext cx="4872196" cy="6342490"/>
            <a:chOff x="476250" y="930559"/>
            <a:chExt cx="4872196" cy="6342490"/>
          </a:xfrm>
        </p:grpSpPr>
        <p:grpSp>
          <p:nvGrpSpPr>
            <p:cNvPr id="4" name="Grupo 3"/>
            <p:cNvGrpSpPr/>
            <p:nvPr/>
          </p:nvGrpSpPr>
          <p:grpSpPr>
            <a:xfrm>
              <a:off x="970704" y="1173126"/>
              <a:ext cx="3729200" cy="3326844"/>
              <a:chOff x="152264" y="7003119"/>
              <a:chExt cx="3729200" cy="3326844"/>
            </a:xfrm>
          </p:grpSpPr>
          <p:sp>
            <p:nvSpPr>
              <p:cNvPr id="5" name="CuadroTexto 4"/>
              <p:cNvSpPr txBox="1"/>
              <p:nvPr/>
            </p:nvSpPr>
            <p:spPr>
              <a:xfrm>
                <a:off x="152264" y="7959276"/>
                <a:ext cx="11219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Vehicle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#91</a:t>
                </a:r>
              </a:p>
              <a:p>
                <a:pPr algn="ctr"/>
                <a:endParaRPr lang="es-E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CuadroTexto 5"/>
              <p:cNvSpPr txBox="1"/>
              <p:nvPr/>
            </p:nvSpPr>
            <p:spPr>
              <a:xfrm>
                <a:off x="175946" y="9991409"/>
                <a:ext cx="11219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Vehicle</a:t>
                </a:r>
                <a:r>
                  <a:rPr lang="es-ES" sz="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#85</a:t>
                </a:r>
                <a:endParaRPr lang="es-E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s-ES" sz="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Grupo 6"/>
              <p:cNvGrpSpPr/>
              <p:nvPr/>
            </p:nvGrpSpPr>
            <p:grpSpPr>
              <a:xfrm>
                <a:off x="1648863" y="7003119"/>
                <a:ext cx="2232601" cy="221708"/>
                <a:chOff x="1332953" y="7041219"/>
                <a:chExt cx="2232601" cy="221708"/>
              </a:xfrm>
            </p:grpSpPr>
            <p:sp>
              <p:nvSpPr>
                <p:cNvPr id="8" name="CuadroTexto 7"/>
                <p:cNvSpPr txBox="1"/>
                <p:nvPr/>
              </p:nvSpPr>
              <p:spPr>
                <a:xfrm>
                  <a:off x="1332953" y="7041219"/>
                  <a:ext cx="63323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8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CD20</a:t>
                  </a:r>
                  <a:endParaRPr lang="es-E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CuadroTexto 8"/>
                <p:cNvSpPr txBox="1"/>
                <p:nvPr/>
              </p:nvSpPr>
              <p:spPr>
                <a:xfrm>
                  <a:off x="2932324" y="7047483"/>
                  <a:ext cx="63323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8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F4/80</a:t>
                  </a:r>
                  <a:endParaRPr lang="es-ES" sz="8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10" name="Conector recto 9"/>
            <p:cNvCxnSpPr/>
            <p:nvPr/>
          </p:nvCxnSpPr>
          <p:spPr>
            <a:xfrm>
              <a:off x="2092695" y="1147110"/>
              <a:ext cx="2988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uadroTexto 10"/>
            <p:cNvSpPr txBox="1"/>
            <p:nvPr/>
          </p:nvSpPr>
          <p:spPr>
            <a:xfrm>
              <a:off x="3037829" y="930559"/>
              <a:ext cx="11219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  <a:endParaRPr lang="es-E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476250" y="1173126"/>
              <a:ext cx="1599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PDX </a:t>
              </a:r>
              <a:r>
                <a:rPr lang="es-ES" dirty="0" err="1" smtClean="0"/>
                <a:t>nude</a:t>
              </a:r>
              <a:r>
                <a:rPr lang="es-ES" dirty="0" smtClean="0"/>
                <a:t> </a:t>
              </a:r>
              <a:r>
                <a:rPr lang="es-ES" dirty="0" err="1" smtClean="0"/>
                <a:t>mice</a:t>
              </a:r>
              <a:endParaRPr lang="es-ES" dirty="0"/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3647" y="1363946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3171" y="2334310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75502" y="2334310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63563" y="3433189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63563" y="4467322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75502" y="4467322"/>
              <a:ext cx="1572944" cy="88560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sp>
          <p:nvSpPr>
            <p:cNvPr id="21" name="CuadroTexto 20"/>
            <p:cNvSpPr txBox="1"/>
            <p:nvPr/>
          </p:nvSpPr>
          <p:spPr>
            <a:xfrm>
              <a:off x="481754" y="6903717"/>
              <a:ext cx="2524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err="1" smtClean="0"/>
                <a:t>Supplementary</a:t>
              </a:r>
              <a:r>
                <a:rPr lang="es-ES" dirty="0" smtClean="0"/>
                <a:t> Figure S3</a:t>
              </a:r>
              <a:endParaRPr lang="es-ES" dirty="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2400628" y="1906839"/>
              <a:ext cx="66675" cy="45719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2680919" y="3950308"/>
              <a:ext cx="100381" cy="83053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8374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2040" y="582805"/>
            <a:ext cx="7290927" cy="11100123"/>
            <a:chOff x="12040" y="582805"/>
            <a:chExt cx="7290927" cy="11100123"/>
          </a:xfrm>
        </p:grpSpPr>
        <p:sp>
          <p:nvSpPr>
            <p:cNvPr id="6" name="52 CuadroTexto"/>
            <p:cNvSpPr txBox="1"/>
            <p:nvPr/>
          </p:nvSpPr>
          <p:spPr>
            <a:xfrm>
              <a:off x="161229" y="821213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7" name="52 CuadroTexto"/>
            <p:cNvSpPr txBox="1"/>
            <p:nvPr/>
          </p:nvSpPr>
          <p:spPr>
            <a:xfrm>
              <a:off x="2471320" y="821213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477083" y="11353991"/>
              <a:ext cx="2699505" cy="328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ea typeface="Times New Roman" pitchFamily="18" charset="0"/>
                  <a:cs typeface="Arial" panose="020B0604020202020204" pitchFamily="34" charset="0"/>
                </a:rPr>
                <a:t>Supplementary figure S4</a:t>
              </a:r>
              <a:endParaRPr lang="en-US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" name="52 CuadroTexto"/>
            <p:cNvSpPr txBox="1"/>
            <p:nvPr/>
          </p:nvSpPr>
          <p:spPr>
            <a:xfrm>
              <a:off x="4829439" y="821213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graphicFrame>
          <p:nvGraphicFramePr>
            <p:cNvPr id="11" name="Objeto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352650"/>
                </p:ext>
              </p:extLst>
            </p:nvPr>
          </p:nvGraphicFramePr>
          <p:xfrm>
            <a:off x="49213" y="947738"/>
            <a:ext cx="2198687" cy="1979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5" name="Prism 6" r:id="rId3" imgW="3997506" imgH="3599740" progId="Prism6.Document">
                    <p:embed/>
                  </p:oleObj>
                </mc:Choice>
                <mc:Fallback>
                  <p:oleObj name="Prism 6" r:id="rId3" imgW="3997506" imgH="3599740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9213" y="947738"/>
                          <a:ext cx="2198687" cy="19796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to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2610822"/>
                </p:ext>
              </p:extLst>
            </p:nvPr>
          </p:nvGraphicFramePr>
          <p:xfrm>
            <a:off x="2294987" y="775860"/>
            <a:ext cx="2198628" cy="21038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6" name="Prism 6" r:id="rId5" imgW="3997506" imgH="3825196" progId="Prism6.Document">
                    <p:embed/>
                  </p:oleObj>
                </mc:Choice>
                <mc:Fallback>
                  <p:oleObj name="Prism 6" r:id="rId5" imgW="3997506" imgH="3825196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294987" y="775860"/>
                          <a:ext cx="2198628" cy="21038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to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76933638"/>
                </p:ext>
              </p:extLst>
            </p:nvPr>
          </p:nvGraphicFramePr>
          <p:xfrm>
            <a:off x="4557419" y="951958"/>
            <a:ext cx="2198628" cy="19277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7" name="Prism 6" r:id="rId7" imgW="3997506" imgH="3505019" progId="Prism6.Document">
                    <p:embed/>
                  </p:oleObj>
                </mc:Choice>
                <mc:Fallback>
                  <p:oleObj name="Prism 6" r:id="rId7" imgW="3997506" imgH="3505019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557419" y="951958"/>
                          <a:ext cx="2198628" cy="192776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52 CuadroTexto"/>
            <p:cNvSpPr txBox="1"/>
            <p:nvPr/>
          </p:nvSpPr>
          <p:spPr>
            <a:xfrm>
              <a:off x="161229" y="3054041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graphicFrame>
          <p:nvGraphicFramePr>
            <p:cNvPr id="13" name="Obje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28429186"/>
                </p:ext>
              </p:extLst>
            </p:nvPr>
          </p:nvGraphicFramePr>
          <p:xfrm>
            <a:off x="12040" y="3061028"/>
            <a:ext cx="2676954" cy="1792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" name="Prism 6" r:id="rId9" imgW="4317667" imgH="2890596" progId="Prism6.Document">
                    <p:embed/>
                  </p:oleObj>
                </mc:Choice>
                <mc:Fallback>
                  <p:oleObj name="Prism 6" r:id="rId9" imgW="4317667" imgH="2890596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2040" y="3061028"/>
                          <a:ext cx="2676954" cy="17921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52 CuadroTexto"/>
            <p:cNvSpPr txBox="1"/>
            <p:nvPr/>
          </p:nvSpPr>
          <p:spPr>
            <a:xfrm>
              <a:off x="164772" y="4939549"/>
              <a:ext cx="2616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graphicFrame>
          <p:nvGraphicFramePr>
            <p:cNvPr id="16" name="Objeto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4341963"/>
                </p:ext>
              </p:extLst>
            </p:nvPr>
          </p:nvGraphicFramePr>
          <p:xfrm>
            <a:off x="92072" y="5064031"/>
            <a:ext cx="2686685" cy="2113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" name="Prism 6" r:id="rId11" imgW="4884881" imgH="3842123" progId="Prism6.Document">
                    <p:embed/>
                  </p:oleObj>
                </mc:Choice>
                <mc:Fallback>
                  <p:oleObj name="Prism 6" r:id="rId11" imgW="4884881" imgH="3842123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2072" y="5064031"/>
                          <a:ext cx="2686685" cy="211316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to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38797522"/>
                </p:ext>
              </p:extLst>
            </p:nvPr>
          </p:nvGraphicFramePr>
          <p:xfrm>
            <a:off x="2279104" y="5202500"/>
            <a:ext cx="2726893" cy="1972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0" name="Prism 6" r:id="rId13" imgW="4957988" imgH="3586054" progId="Prism6.Document">
                    <p:embed/>
                  </p:oleObj>
                </mc:Choice>
                <mc:Fallback>
                  <p:oleObj name="Prism 6" r:id="rId13" imgW="4957988" imgH="3586054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2279104" y="5202500"/>
                          <a:ext cx="2726893" cy="19723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bjeto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2318684"/>
                </p:ext>
              </p:extLst>
            </p:nvPr>
          </p:nvGraphicFramePr>
          <p:xfrm>
            <a:off x="4551902" y="5273781"/>
            <a:ext cx="2751065" cy="18907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1" name="Prism 6" r:id="rId15" imgW="4884881" imgH="3357356" progId="Prism6.Document">
                    <p:embed/>
                  </p:oleObj>
                </mc:Choice>
                <mc:Fallback>
                  <p:oleObj name="Prism 6" r:id="rId15" imgW="4884881" imgH="3357356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4551902" y="5273781"/>
                          <a:ext cx="2751065" cy="18907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to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1503495"/>
                </p:ext>
              </p:extLst>
            </p:nvPr>
          </p:nvGraphicFramePr>
          <p:xfrm>
            <a:off x="92072" y="9011584"/>
            <a:ext cx="2686685" cy="1886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2" name="Prism 6" r:id="rId17" imgW="4884881" imgH="3430467" progId="Prism6.Document">
                    <p:embed/>
                  </p:oleObj>
                </mc:Choice>
                <mc:Fallback>
                  <p:oleObj name="Prism 6" r:id="rId17" imgW="4884881" imgH="3430467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92072" y="9011584"/>
                          <a:ext cx="2686685" cy="188675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52 CuadroTexto"/>
            <p:cNvSpPr txBox="1"/>
            <p:nvPr/>
          </p:nvSpPr>
          <p:spPr>
            <a:xfrm>
              <a:off x="92072" y="8823982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sp>
          <p:nvSpPr>
            <p:cNvPr id="21" name="52 CuadroTexto"/>
            <p:cNvSpPr txBox="1"/>
            <p:nvPr/>
          </p:nvSpPr>
          <p:spPr>
            <a:xfrm>
              <a:off x="2440501" y="8834615"/>
              <a:ext cx="21672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</a:p>
          </p:txBody>
        </p:sp>
        <p:graphicFrame>
          <p:nvGraphicFramePr>
            <p:cNvPr id="22" name="Objeto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1860070"/>
                </p:ext>
              </p:extLst>
            </p:nvPr>
          </p:nvGraphicFramePr>
          <p:xfrm>
            <a:off x="2322278" y="9004038"/>
            <a:ext cx="2686685" cy="18818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3" name="Prism 6" r:id="rId19" imgW="4884881" imgH="3421463" progId="Prism6.Document">
                    <p:embed/>
                  </p:oleObj>
                </mc:Choice>
                <mc:Fallback>
                  <p:oleObj name="Prism 6" r:id="rId19" imgW="4884881" imgH="3421463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2322278" y="9004038"/>
                          <a:ext cx="2686685" cy="188180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to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2088705"/>
                </p:ext>
              </p:extLst>
            </p:nvPr>
          </p:nvGraphicFramePr>
          <p:xfrm>
            <a:off x="4595015" y="8980335"/>
            <a:ext cx="2686685" cy="18968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4" name="Prism 6" r:id="rId21" imgW="4884881" imgH="3448835" progId="Prism6.Document">
                    <p:embed/>
                  </p:oleObj>
                </mc:Choice>
                <mc:Fallback>
                  <p:oleObj name="Prism 6" r:id="rId21" imgW="4884881" imgH="3448835" progId="Prism6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4595015" y="8980335"/>
                          <a:ext cx="2686685" cy="18968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2990963" y="6774262"/>
              <a:ext cx="979407" cy="1912176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227283" y="6768346"/>
              <a:ext cx="960203" cy="1917663"/>
            </a:xfrm>
            <a:prstGeom prst="rect">
              <a:avLst/>
            </a:prstGeom>
          </p:spPr>
        </p:pic>
        <p:grpSp>
          <p:nvGrpSpPr>
            <p:cNvPr id="37" name="Grupo 36"/>
            <p:cNvGrpSpPr/>
            <p:nvPr/>
          </p:nvGrpSpPr>
          <p:grpSpPr>
            <a:xfrm>
              <a:off x="446766" y="7052060"/>
              <a:ext cx="793286" cy="1486315"/>
              <a:chOff x="446766" y="7052060"/>
              <a:chExt cx="793286" cy="1486315"/>
            </a:xfrm>
          </p:grpSpPr>
          <p:sp>
            <p:nvSpPr>
              <p:cNvPr id="5" name="CuadroTexto 4"/>
              <p:cNvSpPr txBox="1"/>
              <p:nvPr/>
            </p:nvSpPr>
            <p:spPr>
              <a:xfrm>
                <a:off x="464257" y="7052060"/>
                <a:ext cx="4923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FMO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CuadroTexto 28"/>
              <p:cNvSpPr txBox="1"/>
              <p:nvPr/>
            </p:nvSpPr>
            <p:spPr>
              <a:xfrm>
                <a:off x="455299" y="7288128"/>
                <a:ext cx="492342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CuadroTexto 29"/>
              <p:cNvSpPr txBox="1"/>
              <p:nvPr/>
            </p:nvSpPr>
            <p:spPr>
              <a:xfrm>
                <a:off x="446766" y="7487132"/>
                <a:ext cx="78431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Sel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0.5</a:t>
                </a:r>
                <a:r>
                  <a:rPr lang="en-US" sz="600" b="1" dirty="0" smtClean="0"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CuadroTexto 30"/>
              <p:cNvSpPr txBox="1"/>
              <p:nvPr/>
            </p:nvSpPr>
            <p:spPr>
              <a:xfrm>
                <a:off x="449761" y="7711244"/>
                <a:ext cx="78431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Sel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en-US" sz="600" b="1" dirty="0" smtClean="0"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CuadroTexto 31"/>
              <p:cNvSpPr txBox="1"/>
              <p:nvPr/>
            </p:nvSpPr>
            <p:spPr>
              <a:xfrm>
                <a:off x="446766" y="7941341"/>
                <a:ext cx="78431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Ibr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0.5</a:t>
                </a:r>
                <a:r>
                  <a:rPr lang="en-US" sz="600" b="1" dirty="0" smtClean="0"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CuadroTexto 32"/>
              <p:cNvSpPr txBox="1"/>
              <p:nvPr/>
            </p:nvSpPr>
            <p:spPr>
              <a:xfrm>
                <a:off x="455736" y="8141549"/>
                <a:ext cx="78431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Ibr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en-US" sz="600" b="1" dirty="0" smtClean="0">
                    <a:latin typeface="Symbol" panose="05050102010706020507" pitchFamily="18" charset="2"/>
                    <a:cs typeface="Arial" panose="020B0604020202020204" pitchFamily="34" charset="0"/>
                  </a:rPr>
                  <a:t>m</a:t>
                </a:r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CuadroTexto 33"/>
              <p:cNvSpPr txBox="1"/>
              <p:nvPr/>
            </p:nvSpPr>
            <p:spPr>
              <a:xfrm>
                <a:off x="452754" y="8353709"/>
                <a:ext cx="784316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Comb.</a:t>
                </a:r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750501" y="6767584"/>
              <a:ext cx="1006842" cy="1917663"/>
            </a:xfrm>
            <a:prstGeom prst="rect">
              <a:avLst/>
            </a:prstGeom>
          </p:spPr>
        </p:pic>
        <p:sp>
          <p:nvSpPr>
            <p:cNvPr id="35" name="CuadroTexto 34"/>
            <p:cNvSpPr txBox="1"/>
            <p:nvPr/>
          </p:nvSpPr>
          <p:spPr>
            <a:xfrm>
              <a:off x="1041371" y="582805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PD1</a:t>
              </a:r>
              <a:r>
                <a:rPr lang="es-ES" sz="900" b="1" baseline="30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M2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3244821" y="582805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SIRP</a:t>
              </a:r>
              <a:r>
                <a:rPr lang="es-ES" sz="900" b="1" dirty="0" smtClean="0">
                  <a:solidFill>
                    <a:prstClr val="black"/>
                  </a:solidFill>
                  <a:latin typeface="Symbol" panose="05050102010706020507" pitchFamily="18" charset="2"/>
                  <a:cs typeface="Arial" panose="020B0604020202020204" pitchFamily="34" charset="0"/>
                </a:rPr>
                <a:t>a</a:t>
              </a:r>
              <a:r>
                <a:rPr lang="es-ES" sz="900" b="1" baseline="30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M2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5227283" y="582805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PD1</a:t>
              </a:r>
              <a:r>
                <a:rPr lang="es-ES" sz="900" b="1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SIRP</a:t>
              </a:r>
              <a:r>
                <a:rPr lang="es-ES" sz="900" b="1" dirty="0" smtClean="0">
                  <a:solidFill>
                    <a:prstClr val="black"/>
                  </a:solidFill>
                  <a:latin typeface="Symbol" panose="05050102010706020507" pitchFamily="18" charset="2"/>
                  <a:cs typeface="Arial" panose="020B0604020202020204" pitchFamily="34" charset="0"/>
                </a:rPr>
                <a:t>a</a:t>
              </a:r>
              <a:r>
                <a:rPr lang="es-ES" sz="900" b="1" baseline="300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M2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CuadroTexto 45"/>
            <p:cNvSpPr txBox="1"/>
            <p:nvPr/>
          </p:nvSpPr>
          <p:spPr>
            <a:xfrm>
              <a:off x="1022331" y="3015597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Phagocytosis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946131" y="4873526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CD86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CuadroTexto 47"/>
            <p:cNvSpPr txBox="1"/>
            <p:nvPr/>
          </p:nvSpPr>
          <p:spPr>
            <a:xfrm>
              <a:off x="3257531" y="4873526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CD163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5386043" y="4873526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PD-L1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CuadroTexto 52"/>
            <p:cNvSpPr txBox="1"/>
            <p:nvPr/>
          </p:nvSpPr>
          <p:spPr>
            <a:xfrm>
              <a:off x="1016766" y="8849868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IL-10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CuadroTexto 53"/>
            <p:cNvSpPr txBox="1"/>
            <p:nvPr/>
          </p:nvSpPr>
          <p:spPr>
            <a:xfrm>
              <a:off x="3328166" y="8849868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HLA-DR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CuadroTexto 54"/>
            <p:cNvSpPr txBox="1"/>
            <p:nvPr/>
          </p:nvSpPr>
          <p:spPr>
            <a:xfrm>
              <a:off x="5456678" y="8849868"/>
              <a:ext cx="116544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CD206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52 CuadroTexto"/>
            <p:cNvSpPr txBox="1"/>
            <p:nvPr/>
          </p:nvSpPr>
          <p:spPr>
            <a:xfrm>
              <a:off x="4751413" y="8807967"/>
              <a:ext cx="24878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52 CuadroTexto"/>
            <p:cNvSpPr txBox="1"/>
            <p:nvPr/>
          </p:nvSpPr>
          <p:spPr>
            <a:xfrm>
              <a:off x="2637825" y="4936117"/>
              <a:ext cx="2616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52 CuadroTexto"/>
            <p:cNvSpPr txBox="1"/>
            <p:nvPr/>
          </p:nvSpPr>
          <p:spPr>
            <a:xfrm>
              <a:off x="4781076" y="4935904"/>
              <a:ext cx="27443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lang="es-E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375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7033</TotalTime>
  <Words>126</Words>
  <Application>Microsoft Office PowerPoint</Application>
  <PresentationFormat>Panorámica</PresentationFormat>
  <Paragraphs>61</Paragraphs>
  <Slides>4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Times New Roman</vt:lpstr>
      <vt:lpstr>Tema de Office</vt:lpstr>
      <vt:lpstr>Prism 6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ISABEL JIMENEZ BERNAL</dc:creator>
  <cp:lastModifiedBy>MARTA CRESPO MAULL</cp:lastModifiedBy>
  <cp:revision>15</cp:revision>
  <cp:lastPrinted>2020-06-25T14:14:58Z</cp:lastPrinted>
  <dcterms:created xsi:type="dcterms:W3CDTF">2020-06-25T10:48:11Z</dcterms:created>
  <dcterms:modified xsi:type="dcterms:W3CDTF">2020-06-30T11:16:27Z</dcterms:modified>
</cp:coreProperties>
</file>