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6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FBD22-D475-4766-961C-67A9D5AAC197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B5D9C-CE14-4D4C-AFF9-1CCDCE6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91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58-63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CFC5BD-1DC6-4ABC-AB5F-B2347C6E930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075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811057" y="332656"/>
            <a:ext cx="5529652" cy="6120680"/>
            <a:chOff x="811057" y="332656"/>
            <a:chExt cx="5529652" cy="612068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6" t="8010" r="84829" b="72935"/>
            <a:stretch/>
          </p:blipFill>
          <p:spPr>
            <a:xfrm>
              <a:off x="1962150" y="822481"/>
              <a:ext cx="900998" cy="13216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7" t="61050" r="84210" b="18262"/>
            <a:stretch/>
          </p:blipFill>
          <p:spPr>
            <a:xfrm>
              <a:off x="1962149" y="2180757"/>
              <a:ext cx="910225" cy="147549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1" r="83381" b="77834"/>
            <a:stretch/>
          </p:blipFill>
          <p:spPr>
            <a:xfrm>
              <a:off x="1962150" y="3717032"/>
              <a:ext cx="900998" cy="135394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" t="54307" r="83762" b="23527"/>
            <a:stretch/>
          </p:blipFill>
          <p:spPr>
            <a:xfrm>
              <a:off x="1962149" y="5096409"/>
              <a:ext cx="900999" cy="13569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99592" y="332656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A: 58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11057" y="1207977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1057" y="2733837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1057" y="4148557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1057" y="5600465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0" t="8010" r="70348" b="72935"/>
            <a:stretch/>
          </p:blipFill>
          <p:spPr>
            <a:xfrm>
              <a:off x="2910085" y="822481"/>
              <a:ext cx="1186735" cy="1321600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05" t="8010" r="56017" b="72935"/>
            <a:stretch/>
          </p:blipFill>
          <p:spPr>
            <a:xfrm>
              <a:off x="4163937" y="785678"/>
              <a:ext cx="1200151" cy="13216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75" t="8010" r="37013" b="72935"/>
            <a:stretch/>
          </p:blipFill>
          <p:spPr>
            <a:xfrm>
              <a:off x="5391124" y="810394"/>
              <a:ext cx="837060" cy="1321600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12" t="61050" r="69274" b="18262"/>
            <a:stretch/>
          </p:blipFill>
          <p:spPr>
            <a:xfrm>
              <a:off x="2920751" y="2180757"/>
              <a:ext cx="1219201" cy="1475492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18" t="61050" r="54460" b="18262"/>
            <a:stretch/>
          </p:blipFill>
          <p:spPr>
            <a:xfrm>
              <a:off x="4163937" y="2173425"/>
              <a:ext cx="1200151" cy="1475492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80" t="61050" r="36541" b="18262"/>
            <a:stretch/>
          </p:blipFill>
          <p:spPr>
            <a:xfrm>
              <a:off x="5391124" y="2169532"/>
              <a:ext cx="789954" cy="1475492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536" r="19475" b="77834"/>
            <a:stretch/>
          </p:blipFill>
          <p:spPr>
            <a:xfrm>
              <a:off x="5390391" y="3704412"/>
              <a:ext cx="837793" cy="1353949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53" r="47878" b="77834"/>
            <a:stretch/>
          </p:blipFill>
          <p:spPr>
            <a:xfrm>
              <a:off x="4142646" y="3710209"/>
              <a:ext cx="1221442" cy="1353949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45" r="65682" b="77834"/>
            <a:stretch/>
          </p:blipFill>
          <p:spPr>
            <a:xfrm>
              <a:off x="2925783" y="3717031"/>
              <a:ext cx="1171037" cy="1353949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29" t="54307" r="18839" b="23527"/>
            <a:stretch/>
          </p:blipFill>
          <p:spPr>
            <a:xfrm>
              <a:off x="5423892" y="5096408"/>
              <a:ext cx="876300" cy="135692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1" t="54307" r="65823" b="23527"/>
            <a:stretch/>
          </p:blipFill>
          <p:spPr>
            <a:xfrm>
              <a:off x="2899787" y="5096409"/>
              <a:ext cx="1168157" cy="135692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93" t="54307" r="47209" b="23527"/>
            <a:stretch/>
          </p:blipFill>
          <p:spPr>
            <a:xfrm>
              <a:off x="4139952" y="5096409"/>
              <a:ext cx="1224136" cy="1356927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2412648" y="3326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861928" y="3326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61948" y="3326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621988" y="353647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142646" y="352724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558092" y="353647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90140" y="353647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398318" y="332656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868144" y="332656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256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667041" y="371764"/>
            <a:ext cx="5121609" cy="5997763"/>
            <a:chOff x="667041" y="371764"/>
            <a:chExt cx="5121609" cy="599776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4" t="10597" r="87637" b="68987"/>
            <a:stretch/>
          </p:blipFill>
          <p:spPr>
            <a:xfrm>
              <a:off x="1876424" y="836712"/>
              <a:ext cx="766201" cy="1399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" t="67270" r="87148" b="13266"/>
            <a:stretch/>
          </p:blipFill>
          <p:spPr>
            <a:xfrm>
              <a:off x="1876424" y="2267745"/>
              <a:ext cx="766201" cy="133427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9" t="5016" r="83939" b="75656"/>
            <a:stretch/>
          </p:blipFill>
          <p:spPr>
            <a:xfrm>
              <a:off x="1876424" y="3645026"/>
              <a:ext cx="766201" cy="132494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6" t="61845" r="84407" b="19236"/>
            <a:stretch/>
          </p:blipFill>
          <p:spPr>
            <a:xfrm>
              <a:off x="1876425" y="5063686"/>
              <a:ext cx="766200" cy="129695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44493" y="467380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B: 59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7041" y="1124744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5296" y="2650604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3773" y="4030617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3773" y="5527496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34" t="10597" r="39799" b="68987"/>
            <a:stretch/>
          </p:blipFill>
          <p:spPr>
            <a:xfrm>
              <a:off x="4852247" y="820173"/>
              <a:ext cx="746762" cy="1399593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26" t="10597" r="58624" b="68987"/>
            <a:stretch/>
          </p:blipFill>
          <p:spPr>
            <a:xfrm>
              <a:off x="3776974" y="820174"/>
              <a:ext cx="1028701" cy="1399593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33" t="10597" r="73209" b="68987"/>
            <a:stretch/>
          </p:blipFill>
          <p:spPr>
            <a:xfrm>
              <a:off x="2687497" y="823976"/>
              <a:ext cx="1047750" cy="1399593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35" t="67270" r="38986" b="13266"/>
            <a:stretch/>
          </p:blipFill>
          <p:spPr>
            <a:xfrm>
              <a:off x="4860032" y="2267744"/>
              <a:ext cx="866775" cy="1334277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31" t="67270" r="58074" b="13266"/>
            <a:stretch/>
          </p:blipFill>
          <p:spPr>
            <a:xfrm>
              <a:off x="3765006" y="2278080"/>
              <a:ext cx="1040669" cy="1334277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68" t="67270" r="72928" b="13266"/>
            <a:stretch/>
          </p:blipFill>
          <p:spPr>
            <a:xfrm>
              <a:off x="2691544" y="2267745"/>
              <a:ext cx="1043704" cy="133427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58" t="5016" r="25351" b="75656"/>
            <a:stretch/>
          </p:blipFill>
          <p:spPr>
            <a:xfrm>
              <a:off x="4893300" y="3645024"/>
              <a:ext cx="895350" cy="1324947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76" t="5016" r="48457" b="75656"/>
            <a:stretch/>
          </p:blipFill>
          <p:spPr>
            <a:xfrm>
              <a:off x="3793908" y="3645025"/>
              <a:ext cx="994831" cy="1324947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70" t="5016" r="66680" b="75656"/>
            <a:stretch/>
          </p:blipFill>
          <p:spPr>
            <a:xfrm>
              <a:off x="2714745" y="3645026"/>
              <a:ext cx="1020502" cy="1324947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80" t="61845" r="66066" b="19236"/>
            <a:stretch/>
          </p:blipFill>
          <p:spPr>
            <a:xfrm>
              <a:off x="2714746" y="5063685"/>
              <a:ext cx="1020502" cy="1296955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7" t="61845" r="47648" b="19236"/>
            <a:stretch/>
          </p:blipFill>
          <p:spPr>
            <a:xfrm>
              <a:off x="3793908" y="5072572"/>
              <a:ext cx="994831" cy="1296955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50" t="61845" r="24463" b="19236"/>
            <a:stretch/>
          </p:blipFill>
          <p:spPr>
            <a:xfrm>
              <a:off x="4893300" y="5072572"/>
              <a:ext cx="885825" cy="1296955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2196669" y="391565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13876" y="391565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73916" y="391565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08977" y="391565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07904" y="3953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067944" y="3953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414076" y="3953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05675" y="371764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293976" y="383287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7029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107504" y="1175950"/>
            <a:ext cx="5536978" cy="5061095"/>
            <a:chOff x="107504" y="1175950"/>
            <a:chExt cx="5536978" cy="50610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" t="9508" r="84305" b="74703"/>
            <a:stretch/>
          </p:blipFill>
          <p:spPr>
            <a:xfrm>
              <a:off x="1167604" y="1623543"/>
              <a:ext cx="885046" cy="10823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" t="66102" r="83223" b="17430"/>
            <a:stretch/>
          </p:blipFill>
          <p:spPr>
            <a:xfrm>
              <a:off x="1167604" y="2849894"/>
              <a:ext cx="885046" cy="112900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3" t="11005" r="85559" b="72662"/>
            <a:stretch/>
          </p:blipFill>
          <p:spPr>
            <a:xfrm>
              <a:off x="1167604" y="4042605"/>
              <a:ext cx="872125" cy="111967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3" t="67194" r="85308" b="18107"/>
            <a:stretch/>
          </p:blipFill>
          <p:spPr>
            <a:xfrm>
              <a:off x="1167604" y="5221712"/>
              <a:ext cx="885046" cy="100770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5759" y="1196752"/>
              <a:ext cx="657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C: 60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7504" y="1907540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759" y="3203684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5758" y="4437112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5757" y="5576297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01" t="9508" r="36699" b="74703"/>
            <a:stretch/>
          </p:blipFill>
          <p:spPr>
            <a:xfrm>
              <a:off x="4672390" y="1623540"/>
              <a:ext cx="837610" cy="1082351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63" t="9508" r="54787" b="74703"/>
            <a:stretch/>
          </p:blipFill>
          <p:spPr>
            <a:xfrm>
              <a:off x="3362026" y="1623543"/>
              <a:ext cx="1266825" cy="1082351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75" t="9508" r="69062" b="74703"/>
            <a:stretch/>
          </p:blipFill>
          <p:spPr>
            <a:xfrm>
              <a:off x="2092585" y="1623542"/>
              <a:ext cx="1216392" cy="1082351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05" t="66102" r="34833" b="17430"/>
            <a:stretch/>
          </p:blipFill>
          <p:spPr>
            <a:xfrm>
              <a:off x="4681493" y="2849894"/>
              <a:ext cx="828675" cy="1129004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44" t="66102" r="53664" b="17430"/>
            <a:stretch/>
          </p:blipFill>
          <p:spPr>
            <a:xfrm>
              <a:off x="3343395" y="2849894"/>
              <a:ext cx="1285456" cy="1129004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52" t="66102" r="69665" b="17430"/>
            <a:stretch/>
          </p:blipFill>
          <p:spPr>
            <a:xfrm>
              <a:off x="2092012" y="2849894"/>
              <a:ext cx="1216965" cy="112900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10" t="11005" r="67040" b="72662"/>
            <a:stretch/>
          </p:blipFill>
          <p:spPr>
            <a:xfrm>
              <a:off x="2092584" y="4047051"/>
              <a:ext cx="1217365" cy="111967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11" t="11005" r="48935" b="72662"/>
            <a:stretch/>
          </p:blipFill>
          <p:spPr>
            <a:xfrm>
              <a:off x="3362027" y="4024741"/>
              <a:ext cx="1266825" cy="1119674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12" t="11005" r="26113" b="72662"/>
            <a:stretch/>
          </p:blipFill>
          <p:spPr>
            <a:xfrm>
              <a:off x="4672390" y="4024741"/>
              <a:ext cx="857250" cy="1119674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38" t="67194" r="66775" b="18107"/>
            <a:stretch/>
          </p:blipFill>
          <p:spPr>
            <a:xfrm>
              <a:off x="2092586" y="5220638"/>
              <a:ext cx="1216392" cy="1007707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19" t="67194" r="48010" b="18107"/>
            <a:stretch/>
          </p:blipFill>
          <p:spPr>
            <a:xfrm>
              <a:off x="3362027" y="5229338"/>
              <a:ext cx="1271094" cy="1007707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56" t="67194" r="25481" b="18107"/>
            <a:stretch/>
          </p:blipFill>
          <p:spPr>
            <a:xfrm>
              <a:off x="4676857" y="5220636"/>
              <a:ext cx="828675" cy="1007707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636699" y="119675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080809" y="119582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429331" y="119582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40869" y="1190861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84697" y="119582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68143" y="119582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203579" y="1195829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665965" y="1180608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71917" y="1175950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84336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415988" y="462412"/>
            <a:ext cx="5876887" cy="5817833"/>
            <a:chOff x="415988" y="462412"/>
            <a:chExt cx="5876887" cy="581783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2" r="87187" b="79604"/>
            <a:stretch/>
          </p:blipFill>
          <p:spPr>
            <a:xfrm>
              <a:off x="1609725" y="876398"/>
              <a:ext cx="969072" cy="139823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" t="57920" r="86913" b="22889"/>
            <a:stretch/>
          </p:blipFill>
          <p:spPr>
            <a:xfrm>
              <a:off x="1609725" y="2392151"/>
              <a:ext cx="969072" cy="131561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8" t="8147" r="81054" b="73887"/>
            <a:stretch/>
          </p:blipFill>
          <p:spPr>
            <a:xfrm>
              <a:off x="1609725" y="3726429"/>
              <a:ext cx="969072" cy="123164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1" t="64609" r="79722" b="17560"/>
            <a:stretch/>
          </p:blipFill>
          <p:spPr>
            <a:xfrm>
              <a:off x="1626185" y="5056446"/>
              <a:ext cx="952612" cy="122231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10373" y="538840"/>
              <a:ext cx="676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D: 61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5988" y="1179370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5988" y="2637356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5988" y="4058609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5988" y="5482934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76" r="39674" b="79604"/>
            <a:stretch/>
          </p:blipFill>
          <p:spPr>
            <a:xfrm>
              <a:off x="5370963" y="908171"/>
              <a:ext cx="883086" cy="1398239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19" r="58714" b="79604"/>
            <a:stretch/>
          </p:blipFill>
          <p:spPr>
            <a:xfrm>
              <a:off x="4026738" y="908172"/>
              <a:ext cx="1287076" cy="1398239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66" r="73692" b="79604"/>
            <a:stretch/>
          </p:blipFill>
          <p:spPr>
            <a:xfrm>
              <a:off x="2637431" y="876397"/>
              <a:ext cx="1293451" cy="139823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72" t="57920" r="39591" b="22889"/>
            <a:stretch/>
          </p:blipFill>
          <p:spPr>
            <a:xfrm>
              <a:off x="5341711" y="2362127"/>
              <a:ext cx="912338" cy="1315617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10" t="57920" r="58515" b="22889"/>
            <a:stretch/>
          </p:blipFill>
          <p:spPr>
            <a:xfrm>
              <a:off x="3980776" y="2348880"/>
              <a:ext cx="1321970" cy="1315617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00" t="57920" r="72971" b="22889"/>
            <a:stretch/>
          </p:blipFill>
          <p:spPr>
            <a:xfrm>
              <a:off x="2630477" y="2380640"/>
              <a:ext cx="1293451" cy="1315617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59" t="8147" r="45370" b="73887"/>
            <a:stretch/>
          </p:blipFill>
          <p:spPr>
            <a:xfrm>
              <a:off x="3997821" y="3720838"/>
              <a:ext cx="1304925" cy="1231641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30" t="8147" r="17257" b="73887"/>
            <a:stretch/>
          </p:blipFill>
          <p:spPr>
            <a:xfrm>
              <a:off x="5349900" y="3726427"/>
              <a:ext cx="942975" cy="123164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68" t="8147" r="63074" b="73887"/>
            <a:stretch/>
          </p:blipFill>
          <p:spPr>
            <a:xfrm>
              <a:off x="2597658" y="3726428"/>
              <a:ext cx="1340296" cy="1231641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80" t="64609" r="62628" b="17560"/>
            <a:stretch/>
          </p:blipFill>
          <p:spPr>
            <a:xfrm>
              <a:off x="2580583" y="5056446"/>
              <a:ext cx="1343345" cy="1222311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02" t="64609" r="43924" b="17560"/>
            <a:stretch/>
          </p:blipFill>
          <p:spPr>
            <a:xfrm>
              <a:off x="3998220" y="5057934"/>
              <a:ext cx="1305271" cy="1222311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35" t="64609" r="15739" b="17560"/>
            <a:stretch/>
          </p:blipFill>
          <p:spPr>
            <a:xfrm>
              <a:off x="5316485" y="5056445"/>
              <a:ext cx="971550" cy="1222311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2109820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627784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66434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477972" y="46241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003884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414076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822766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73745" y="467070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779697" y="462412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648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448085" y="427520"/>
            <a:ext cx="5534480" cy="6217499"/>
            <a:chOff x="448085" y="427520"/>
            <a:chExt cx="5534480" cy="621749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1" t="14952" r="86635" b="63271"/>
            <a:stretch/>
          </p:blipFill>
          <p:spPr>
            <a:xfrm>
              <a:off x="1590675" y="867543"/>
              <a:ext cx="893093" cy="149289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72284" r="86639" b="7708"/>
            <a:stretch/>
          </p:blipFill>
          <p:spPr>
            <a:xfrm>
              <a:off x="1619672" y="2451719"/>
              <a:ext cx="864096" cy="13716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75" t="14271" r="81023" b="65721"/>
            <a:stretch/>
          </p:blipFill>
          <p:spPr>
            <a:xfrm>
              <a:off x="1619672" y="3888430"/>
              <a:ext cx="806747" cy="137160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1" t="69502" r="80907" b="12396"/>
            <a:stretch/>
          </p:blipFill>
          <p:spPr>
            <a:xfrm>
              <a:off x="1619672" y="5404047"/>
              <a:ext cx="806747" cy="124097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10505" y="4673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E: 62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8085" y="1146810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8085" y="2757124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8085" y="4272056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8085" y="5723964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40" t="14952" r="38971" b="63271"/>
            <a:stretch/>
          </p:blipFill>
          <p:spPr>
            <a:xfrm>
              <a:off x="5006682" y="881000"/>
              <a:ext cx="876300" cy="149289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01" t="14952" r="57816" b="63271"/>
            <a:stretch/>
          </p:blipFill>
          <p:spPr>
            <a:xfrm>
              <a:off x="3756289" y="876398"/>
              <a:ext cx="1171575" cy="1492898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71" t="14952" r="72625" b="63271"/>
            <a:stretch/>
          </p:blipFill>
          <p:spPr>
            <a:xfrm>
              <a:off x="2548917" y="868399"/>
              <a:ext cx="1143000" cy="1492898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6" t="72284" r="71968" b="7708"/>
            <a:stretch/>
          </p:blipFill>
          <p:spPr>
            <a:xfrm>
              <a:off x="2542464" y="2451719"/>
              <a:ext cx="1149453" cy="137160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81" t="72284" r="38929" b="7708"/>
            <a:stretch/>
          </p:blipFill>
          <p:spPr>
            <a:xfrm>
              <a:off x="5004048" y="2440656"/>
              <a:ext cx="876300" cy="13716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93" t="72284" r="56889" b="7708"/>
            <a:stretch/>
          </p:blipFill>
          <p:spPr>
            <a:xfrm>
              <a:off x="3754933" y="2440656"/>
              <a:ext cx="1170521" cy="13716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65" t="14271" r="62857" b="65721"/>
            <a:stretch/>
          </p:blipFill>
          <p:spPr>
            <a:xfrm>
              <a:off x="2505815" y="3888429"/>
              <a:ext cx="1186102" cy="1371601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46" t="14271" r="45400" b="65721"/>
            <a:stretch/>
          </p:blipFill>
          <p:spPr>
            <a:xfrm>
              <a:off x="3757008" y="3888427"/>
              <a:ext cx="1157926" cy="1371601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47" t="14271" r="26765" b="65721"/>
            <a:stretch/>
          </p:blipFill>
          <p:spPr>
            <a:xfrm>
              <a:off x="5004048" y="3881556"/>
              <a:ext cx="885825" cy="1371601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14" t="69502" r="63391" b="12396"/>
            <a:stretch/>
          </p:blipFill>
          <p:spPr>
            <a:xfrm>
              <a:off x="2483768" y="5404047"/>
              <a:ext cx="1243171" cy="1240972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81" t="69502" r="44415" b="12396"/>
            <a:stretch/>
          </p:blipFill>
          <p:spPr>
            <a:xfrm>
              <a:off x="3757009" y="5404047"/>
              <a:ext cx="1157926" cy="1240972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69" t="69502" r="25826" b="12396"/>
            <a:stretch/>
          </p:blipFill>
          <p:spPr>
            <a:xfrm>
              <a:off x="5016227" y="5404047"/>
              <a:ext cx="864121" cy="1240972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2109820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548917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97439" y="46738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308977" y="46241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07904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091350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526786" y="47667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004048" y="432178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510000" y="427520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25870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07000" y="611396"/>
            <a:ext cx="6140161" cy="6201108"/>
            <a:chOff x="307000" y="611396"/>
            <a:chExt cx="6140161" cy="620110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4" t="12502" r="85328" b="68170"/>
            <a:stretch/>
          </p:blipFill>
          <p:spPr>
            <a:xfrm>
              <a:off x="1555963" y="1065107"/>
              <a:ext cx="1013851" cy="132494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4" t="68338" r="84918" b="11245"/>
            <a:stretch/>
          </p:blipFill>
          <p:spPr>
            <a:xfrm>
              <a:off x="1573095" y="2433259"/>
              <a:ext cx="1051330" cy="139959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6" t="18083" r="85026" b="60276"/>
            <a:stretch/>
          </p:blipFill>
          <p:spPr>
            <a:xfrm>
              <a:off x="1628776" y="3892632"/>
              <a:ext cx="910523" cy="148356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5" t="73198" r="85040" b="7067"/>
            <a:stretch/>
          </p:blipFill>
          <p:spPr>
            <a:xfrm>
              <a:off x="1668719" y="5455975"/>
              <a:ext cx="788338" cy="135293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64985" y="692017"/>
              <a:ext cx="639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F: 63</a:t>
              </a:r>
              <a:endParaRPr lang="zh-CN" alt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7000" y="1411594"/>
              <a:ext cx="10246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Genomic</a:t>
              </a:r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3732" y="2837680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0 DAH</a:t>
              </a:r>
              <a:endParaRPr lang="zh-CN" alt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3731" y="4405541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1 DAH</a:t>
              </a:r>
              <a:endParaRPr lang="zh-CN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7544" y="5867980"/>
              <a:ext cx="771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3 DAH</a:t>
              </a:r>
              <a:endParaRPr lang="zh-CN" alt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93343" y="6512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H7</a:t>
              </a:r>
              <a:endParaRPr lang="zh-CN" alt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737154" y="6512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H4</a:t>
              </a:r>
              <a:endParaRPr lang="zh-CN" alt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30431" y="651256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H6</a:t>
              </a:r>
              <a:endParaRPr lang="zh-CN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590938" y="646288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H3</a:t>
              </a:r>
              <a:endParaRPr lang="zh-CN" alt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96052" y="646288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H2</a:t>
              </a:r>
              <a:endParaRPr lang="zh-CN" alt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79498" y="646288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H1</a:t>
              </a:r>
              <a:endParaRPr lang="zh-CN" alt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14934" y="646288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H5</a:t>
              </a:r>
              <a:endParaRPr lang="zh-CN" alt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68644" y="616054"/>
              <a:ext cx="5174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+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74596" y="611396"/>
              <a:ext cx="472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-</a:t>
              </a:r>
              <a:r>
                <a:rPr lang="en-US" altLang="zh-CN" dirty="0" err="1" smtClean="0"/>
                <a:t>ve</a:t>
              </a:r>
              <a:endParaRPr lang="zh-CN" altLang="en-US" dirty="0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12" t="12502" r="26288" b="68170"/>
            <a:stretch/>
          </p:blipFill>
          <p:spPr>
            <a:xfrm>
              <a:off x="5425782" y="1065107"/>
              <a:ext cx="914400" cy="1324947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35" t="12502" r="49143" b="68170"/>
            <a:stretch/>
          </p:blipFill>
          <p:spPr>
            <a:xfrm>
              <a:off x="4082226" y="1061349"/>
              <a:ext cx="1318751" cy="1324947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7" t="12502" r="67307" b="68170"/>
            <a:stretch/>
          </p:blipFill>
          <p:spPr>
            <a:xfrm>
              <a:off x="2680105" y="1065107"/>
              <a:ext cx="1346609" cy="1324947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55" t="68338" r="25837" b="11245"/>
            <a:stretch/>
          </p:blipFill>
          <p:spPr>
            <a:xfrm>
              <a:off x="5416257" y="2429439"/>
              <a:ext cx="933450" cy="1399592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04" t="68338" r="67769" b="11245"/>
            <a:stretch/>
          </p:blipFill>
          <p:spPr>
            <a:xfrm>
              <a:off x="2699792" y="2441476"/>
              <a:ext cx="1346609" cy="139959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03" t="68338" r="49326" b="11245"/>
            <a:stretch/>
          </p:blipFill>
          <p:spPr>
            <a:xfrm>
              <a:off x="4096052" y="2433259"/>
              <a:ext cx="1304925" cy="1399592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21" t="18083" r="56117" b="60276"/>
            <a:stretch/>
          </p:blipFill>
          <p:spPr>
            <a:xfrm>
              <a:off x="4026714" y="3924590"/>
              <a:ext cx="1334176" cy="1483568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50" t="18083" r="70777" b="60276"/>
            <a:stretch/>
          </p:blipFill>
          <p:spPr>
            <a:xfrm>
              <a:off x="2664457" y="3905952"/>
              <a:ext cx="1259471" cy="1483568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89" t="18083" r="37762" b="60276"/>
            <a:stretch/>
          </p:blipFill>
          <p:spPr>
            <a:xfrm>
              <a:off x="5409445" y="3869806"/>
              <a:ext cx="940262" cy="1483568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8" t="73198" r="69961" b="7067"/>
            <a:stretch/>
          </p:blipFill>
          <p:spPr>
            <a:xfrm>
              <a:off x="2636951" y="5455975"/>
              <a:ext cx="1301220" cy="1352938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13" t="73198" r="37045" b="7067"/>
            <a:stretch/>
          </p:blipFill>
          <p:spPr>
            <a:xfrm>
              <a:off x="5407832" y="5455975"/>
              <a:ext cx="932350" cy="1352938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18" t="73198" r="55935" b="7067"/>
            <a:stretch/>
          </p:blipFill>
          <p:spPr>
            <a:xfrm>
              <a:off x="4026714" y="5459566"/>
              <a:ext cx="1334176" cy="1352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695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71287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Fig. S1 </a:t>
            </a:r>
            <a:r>
              <a:rPr lang="en-US" altLang="zh-CN" b="1" dirty="0" smtClean="0"/>
              <a:t>Expression of MeF6’H genes were verified by RT-PCR at various annealing temperatures</a:t>
            </a:r>
            <a:r>
              <a:rPr lang="en-US" altLang="zh-CN" dirty="0" smtClean="0"/>
              <a:t>.  Genes whose bands appear and disappear at the same temperature in PCR with genomic or </a:t>
            </a:r>
            <a:r>
              <a:rPr lang="en-US" altLang="zh-CN" dirty="0" err="1" smtClean="0"/>
              <a:t>cDNA</a:t>
            </a:r>
            <a:r>
              <a:rPr lang="en-US" altLang="zh-CN" dirty="0" smtClean="0"/>
              <a:t> as templates are considered as actively expressed. H1: MeF6’H1; H2: MeF6’H2; H3: MeF6’H3; H4: MeF6’H4; H5: MeF6’H5; H6: MeF6’H6; H7: MeF6’H7; +</a:t>
            </a:r>
            <a:r>
              <a:rPr lang="en-US" altLang="zh-CN" dirty="0" err="1" smtClean="0"/>
              <a:t>ve</a:t>
            </a:r>
            <a:r>
              <a:rPr lang="en-US" altLang="zh-CN" dirty="0" smtClean="0"/>
              <a:t>: </a:t>
            </a:r>
            <a:r>
              <a:rPr lang="en-US" altLang="zh-CN" dirty="0"/>
              <a:t>positive control (PP2A, for.: TGCAAGGCTCACACTTTCATC, rev.: </a:t>
            </a:r>
            <a:r>
              <a:rPr lang="en-US" altLang="zh-CN" dirty="0" smtClean="0"/>
              <a:t>CTGAGCGTAAAGCAGGGAAG); -</a:t>
            </a:r>
            <a:r>
              <a:rPr lang="en-US" altLang="zh-CN" dirty="0" err="1" smtClean="0"/>
              <a:t>ve</a:t>
            </a:r>
            <a:r>
              <a:rPr lang="en-US" altLang="zh-CN" dirty="0" smtClean="0"/>
              <a:t>: negative control. Genomic: cassava genomic DNA as template; 0 DAH: </a:t>
            </a:r>
            <a:r>
              <a:rPr lang="en-US" altLang="zh-CN" dirty="0" err="1" smtClean="0"/>
              <a:t>cDNA</a:t>
            </a:r>
            <a:r>
              <a:rPr lang="en-US" altLang="zh-CN" dirty="0" smtClean="0"/>
              <a:t> from fresh cassava root as template; 1 DAH: </a:t>
            </a:r>
            <a:r>
              <a:rPr lang="en-US" altLang="zh-CN" dirty="0" err="1" smtClean="0"/>
              <a:t>cDNA</a:t>
            </a:r>
            <a:r>
              <a:rPr lang="en-US" altLang="zh-CN" dirty="0" smtClean="0"/>
              <a:t> from cassava roots (1 day after harvest) as template; 3 DAH: </a:t>
            </a:r>
            <a:r>
              <a:rPr lang="en-US" altLang="zh-CN" dirty="0" err="1" smtClean="0"/>
              <a:t>cDNA</a:t>
            </a:r>
            <a:r>
              <a:rPr lang="en-US" altLang="zh-CN" dirty="0" smtClean="0"/>
              <a:t> from cassava roots (3 days after harvest) as template. (A): annealing temperature 58</a:t>
            </a:r>
            <a:r>
              <a:rPr lang="zh-CN" altLang="en-US" dirty="0" smtClean="0"/>
              <a:t>℃</a:t>
            </a:r>
            <a:r>
              <a:rPr lang="en-US" altLang="zh-CN" dirty="0" smtClean="0"/>
              <a:t>; (B): </a:t>
            </a:r>
            <a:r>
              <a:rPr lang="en-US" altLang="zh-CN" dirty="0"/>
              <a:t>annealing temperature </a:t>
            </a:r>
            <a:r>
              <a:rPr lang="en-US" altLang="zh-CN" dirty="0" smtClean="0"/>
              <a:t>59</a:t>
            </a:r>
            <a:r>
              <a:rPr lang="zh-CN" altLang="en-US" dirty="0" smtClean="0"/>
              <a:t>℃</a:t>
            </a:r>
            <a:r>
              <a:rPr lang="en-US" altLang="zh-CN" dirty="0"/>
              <a:t>; </a:t>
            </a:r>
            <a:r>
              <a:rPr lang="en-US" altLang="zh-CN" dirty="0" smtClean="0"/>
              <a:t>(C): </a:t>
            </a:r>
            <a:r>
              <a:rPr lang="en-US" altLang="zh-CN" dirty="0"/>
              <a:t>annealing temperature </a:t>
            </a:r>
            <a:r>
              <a:rPr lang="en-US" altLang="zh-CN" dirty="0" smtClean="0"/>
              <a:t>60</a:t>
            </a:r>
            <a:r>
              <a:rPr lang="zh-CN" altLang="en-US" dirty="0" smtClean="0"/>
              <a:t>℃</a:t>
            </a:r>
            <a:r>
              <a:rPr lang="en-US" altLang="zh-CN" dirty="0"/>
              <a:t>; </a:t>
            </a:r>
            <a:r>
              <a:rPr lang="en-US" altLang="zh-CN" dirty="0" smtClean="0"/>
              <a:t>(D): </a:t>
            </a:r>
            <a:r>
              <a:rPr lang="en-US" altLang="zh-CN" dirty="0"/>
              <a:t>annealing temperature </a:t>
            </a:r>
            <a:r>
              <a:rPr lang="en-US" altLang="zh-CN" dirty="0" smtClean="0"/>
              <a:t>61</a:t>
            </a:r>
            <a:r>
              <a:rPr lang="zh-CN" altLang="en-US" dirty="0" smtClean="0"/>
              <a:t>℃</a:t>
            </a:r>
            <a:r>
              <a:rPr lang="en-US" altLang="zh-CN" dirty="0"/>
              <a:t>; </a:t>
            </a:r>
            <a:r>
              <a:rPr lang="en-US" altLang="zh-CN" dirty="0" smtClean="0"/>
              <a:t>(E): </a:t>
            </a:r>
            <a:r>
              <a:rPr lang="en-US" altLang="zh-CN" dirty="0"/>
              <a:t>annealing temperature </a:t>
            </a:r>
            <a:r>
              <a:rPr lang="en-US" altLang="zh-CN" dirty="0" smtClean="0"/>
              <a:t>62</a:t>
            </a:r>
            <a:r>
              <a:rPr lang="zh-CN" altLang="en-US" dirty="0" smtClean="0"/>
              <a:t>℃</a:t>
            </a:r>
            <a:r>
              <a:rPr lang="en-US" altLang="zh-CN" dirty="0"/>
              <a:t>; </a:t>
            </a:r>
            <a:r>
              <a:rPr lang="en-US" altLang="zh-CN" dirty="0" smtClean="0"/>
              <a:t>(F): </a:t>
            </a:r>
            <a:r>
              <a:rPr lang="en-US" altLang="zh-CN" dirty="0"/>
              <a:t>annealing temperature </a:t>
            </a:r>
            <a:r>
              <a:rPr lang="en-US" altLang="zh-CN" dirty="0" smtClean="0"/>
              <a:t>63</a:t>
            </a:r>
            <a:r>
              <a:rPr lang="zh-CN" altLang="en-US" dirty="0" smtClean="0"/>
              <a:t>℃</a:t>
            </a:r>
            <a:r>
              <a:rPr lang="en-US" altLang="zh-CN" dirty="0" smtClean="0"/>
              <a:t>.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1264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317</Words>
  <Application>Microsoft Office PowerPoint</Application>
  <PresentationFormat>全屏显示(4:3)</PresentationFormat>
  <Paragraphs>87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Liu</dc:creator>
  <cp:lastModifiedBy>HP</cp:lastModifiedBy>
  <cp:revision>4</cp:revision>
  <dcterms:created xsi:type="dcterms:W3CDTF">2016-12-15T14:12:52Z</dcterms:created>
  <dcterms:modified xsi:type="dcterms:W3CDTF">2016-12-15T14:57:58Z</dcterms:modified>
</cp:coreProperties>
</file>