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8" d="100"/>
          <a:sy n="68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hmed\Google%20Drive\New%20Research%20with%20Yasser%20Moursi\Salt%20Tolerance%20in%20wheat%20-%20MSc%20Thesis\Wheat%20Salinity%20Germination_YM.28.09.2020\Revision%20PMB\pca\pc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900" b="1" i="0" u="none" strike="noStrike" kern="1200" spc="0" baseline="0">
                <a:solidFill>
                  <a:sysClr val="windowText" lastClr="000000"/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en-US" sz="900" b="1" i="0" u="none" strike="noStrike" kern="1200" spc="0" baseline="0">
                <a:solidFill>
                  <a:sysClr val="windowText" lastClr="000000"/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  <a:t>Distribution Frequency of Germination Percentage Control and Salinity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1897178936549015"/>
          <c:y val="0.19486111111111112"/>
          <c:w val="0.83658388855239252"/>
          <c:h val="0.65914154477454123"/>
        </c:manualLayout>
      </c:layout>
      <c:barChart>
        <c:barDir val="col"/>
        <c:grouping val="clustered"/>
        <c:varyColors val="0"/>
        <c:ser>
          <c:idx val="0"/>
          <c:order val="0"/>
          <c:tx>
            <c:v>Control</c:v>
          </c:tx>
          <c:spPr>
            <a:solidFill>
              <a:schemeClr val="accent1"/>
            </a:solidFill>
            <a:ln w="19050">
              <a:solidFill>
                <a:schemeClr val="tx1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numRef>
              <c:f>'G% distribution Frequency C&amp;S'!$F$9:$F$19</c:f>
              <c:numCache>
                <c:formatCode>General</c:formatCode>
                <c:ptCount val="11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</c:numCache>
            </c:numRef>
          </c:cat>
          <c:val>
            <c:numRef>
              <c:f>'G% distribution Frequency C&amp;S'!$G$9:$G$19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3</c:v>
                </c:pt>
                <c:pt idx="9">
                  <c:v>7</c:v>
                </c:pt>
                <c:pt idx="10">
                  <c:v>166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E2-450B-BF0F-CC60FD96C55F}"/>
            </c:ext>
          </c:extLst>
        </c:ser>
        <c:ser>
          <c:idx val="1"/>
          <c:order val="1"/>
          <c:tx>
            <c:v>Salinity</c:v>
          </c:tx>
          <c:spPr>
            <a:solidFill>
              <a:srgbClr val="C00000">
                <a:alpha val="70000"/>
              </a:srgbClr>
            </a:solidFill>
            <a:ln w="19050">
              <a:solidFill>
                <a:schemeClr val="tx1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numRef>
              <c:f>'G% distribution Frequency C&amp;S'!$F$9:$F$19</c:f>
              <c:numCache>
                <c:formatCode>General</c:formatCode>
                <c:ptCount val="11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</c:numCache>
            </c:numRef>
          </c:cat>
          <c:val>
            <c:numRef>
              <c:f>'G% distribution Frequency C&amp;S'!$H$9:$H$19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8</c:v>
                </c:pt>
                <c:pt idx="8">
                  <c:v>25</c:v>
                </c:pt>
                <c:pt idx="9">
                  <c:v>40</c:v>
                </c:pt>
                <c:pt idx="10">
                  <c:v>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E2-450B-BF0F-CC60FD96C5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98"/>
        <c:axId val="68626688"/>
        <c:axId val="68635648"/>
      </c:barChart>
      <c:catAx>
        <c:axId val="6862668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 algn="ctr" rtl="0">
                  <a:defRPr lang="en-US" sz="900" b="1" i="0" u="none" strike="noStrike" kern="1200" spc="0" baseline="0">
                    <a:solidFill>
                      <a:sysClr val="windowText" lastClr="000000"/>
                    </a:solidFill>
                    <a:effectLst/>
                    <a:latin typeface="Arial" pitchFamily="34" charset="0"/>
                    <a:ea typeface="+mn-ea"/>
                    <a:cs typeface="Arial" pitchFamily="34" charset="0"/>
                  </a:defRPr>
                </a:pPr>
                <a:r>
                  <a:rPr lang="en-US" sz="900" b="1" i="0" u="none" strike="noStrike" kern="1200" spc="0" baseline="0">
                    <a:solidFill>
                      <a:sysClr val="windowText" lastClr="000000"/>
                    </a:solidFill>
                    <a:effectLst/>
                    <a:latin typeface="Arial" pitchFamily="34" charset="0"/>
                    <a:ea typeface="+mn-ea"/>
                    <a:cs typeface="Arial" pitchFamily="34" charset="0"/>
                  </a:rPr>
                  <a:t>Germination Percentage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222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 rtl="0">
              <a:defRPr lang="ar-EG" sz="900" b="1" i="0" u="none" strike="noStrike" kern="1200" spc="0" baseline="0">
                <a:solidFill>
                  <a:sysClr val="windowText" lastClr="000000"/>
                </a:solidFill>
                <a:effectLst/>
                <a:latin typeface="Arial" pitchFamily="34" charset="0"/>
                <a:ea typeface="+mn-ea"/>
                <a:cs typeface="Arial" pitchFamily="34" charset="0"/>
              </a:defRPr>
            </a:pPr>
            <a:endParaRPr lang="en-US"/>
          </a:p>
        </c:txPr>
        <c:crossAx val="68635648"/>
        <c:crosses val="autoZero"/>
        <c:auto val="1"/>
        <c:lblAlgn val="ctr"/>
        <c:lblOffset val="100"/>
        <c:noMultiLvlLbl val="0"/>
      </c:catAx>
      <c:valAx>
        <c:axId val="6863564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 algn="ctr" rtl="0">
                  <a:defRPr lang="en-US" sz="900" b="1" i="0" u="none" strike="noStrike" kern="1200" spc="0" baseline="0">
                    <a:solidFill>
                      <a:sysClr val="windowText" lastClr="000000"/>
                    </a:solidFill>
                    <a:effectLst/>
                    <a:latin typeface="Arial" pitchFamily="34" charset="0"/>
                    <a:ea typeface="+mn-ea"/>
                    <a:cs typeface="Arial" pitchFamily="34" charset="0"/>
                  </a:defRPr>
                </a:pPr>
                <a:r>
                  <a:rPr lang="en-US" sz="900" b="1" i="0" u="none" strike="noStrike" kern="1200" spc="0" baseline="0">
                    <a:solidFill>
                      <a:sysClr val="windowText" lastClr="000000"/>
                    </a:solidFill>
                    <a:effectLst/>
                    <a:latin typeface="Arial" pitchFamily="34" charset="0"/>
                    <a:ea typeface="+mn-ea"/>
                    <a:cs typeface="Arial" pitchFamily="34" charset="0"/>
                  </a:rPr>
                  <a:t>Count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2222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 rtl="0">
              <a:defRPr lang="ar-EG" sz="900" b="1" i="0" u="none" strike="noStrike" kern="1200" spc="0" baseline="0">
                <a:solidFill>
                  <a:sysClr val="windowText" lastClr="000000"/>
                </a:solidFill>
                <a:effectLst/>
                <a:latin typeface="Arial" pitchFamily="34" charset="0"/>
                <a:ea typeface="+mn-ea"/>
                <a:cs typeface="Arial" pitchFamily="34" charset="0"/>
              </a:defRPr>
            </a:pPr>
            <a:endParaRPr lang="en-US"/>
          </a:p>
        </c:txPr>
        <c:crossAx val="68626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.16388888888888889"/>
          <c:y val="0.14678823529411764"/>
          <c:w val="0.1307088801399825"/>
          <c:h val="0.132391503267973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ar-EG" sz="900" b="1" i="0" u="none" strike="noStrike" kern="1200" spc="0" baseline="0">
              <a:solidFill>
                <a:sysClr val="windowText" lastClr="000000"/>
              </a:solidFill>
              <a:effectLst/>
              <a:latin typeface="Arial" pitchFamily="34" charset="0"/>
              <a:ea typeface="+mn-ea"/>
              <a:cs typeface="Arial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900" b="1" i="0" u="none" strike="noStrike" kern="1200" spc="0" baseline="0">
                <a:solidFill>
                  <a:sysClr val="windowText" lastClr="000000"/>
                </a:solidFill>
                <a:effectLst/>
                <a:latin typeface="Arial" pitchFamily="34" charset="0"/>
                <a:ea typeface="+mn-ea"/>
                <a:cs typeface="Arial" pitchFamily="34" charset="0"/>
              </a:defRPr>
            </a:pPr>
            <a:r>
              <a:rPr lang="en-US" sz="900" b="1" i="0" u="none" strike="noStrike" kern="1200" spc="0" baseline="0">
                <a:solidFill>
                  <a:sysClr val="windowText" lastClr="000000"/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  <a:t>Distribution Frequency of Germination Percentage Control and Salinity</a:t>
            </a:r>
          </a:p>
        </c:rich>
      </c:tx>
      <c:layout>
        <c:manualLayout>
          <c:xMode val="edge"/>
          <c:yMode val="edge"/>
          <c:x val="0.15332750072907556"/>
          <c:y val="2.3148148148148147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Control</c:v>
          </c:tx>
          <c:spPr>
            <a:solidFill>
              <a:schemeClr val="accent1"/>
            </a:solidFill>
            <a:ln w="19050">
              <a:solidFill>
                <a:schemeClr val="tx1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numRef>
              <c:f>'GP distribution Frequency C&amp;S'!$G$7:$G$17</c:f>
              <c:numCache>
                <c:formatCode>General</c:formatCode>
                <c:ptCount val="11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</c:numCache>
            </c:numRef>
          </c:cat>
          <c:val>
            <c:numRef>
              <c:f>'GP distribution Frequency C&amp;S'!$H$7:$H$17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117</c:v>
                </c:pt>
                <c:pt idx="6">
                  <c:v>48</c:v>
                </c:pt>
                <c:pt idx="7">
                  <c:v>11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E1-4B69-9864-37E401E1952A}"/>
            </c:ext>
          </c:extLst>
        </c:ser>
        <c:ser>
          <c:idx val="1"/>
          <c:order val="1"/>
          <c:tx>
            <c:v>Salinity</c:v>
          </c:tx>
          <c:spPr>
            <a:solidFill>
              <a:srgbClr val="C00000">
                <a:alpha val="70000"/>
              </a:srgbClr>
            </a:solidFill>
            <a:ln w="19050">
              <a:solidFill>
                <a:schemeClr val="tx1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cat>
            <c:numRef>
              <c:f>'GP distribution Frequency C&amp;S'!$G$7:$G$17</c:f>
              <c:numCache>
                <c:formatCode>General</c:formatCode>
                <c:ptCount val="11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</c:numCache>
            </c:numRef>
          </c:cat>
          <c:val>
            <c:numRef>
              <c:f>'GP distribution Frequency C&amp;S'!$I$7:$I$17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10</c:v>
                </c:pt>
                <c:pt idx="4">
                  <c:v>129</c:v>
                </c:pt>
                <c:pt idx="5">
                  <c:v>32</c:v>
                </c:pt>
                <c:pt idx="6">
                  <c:v>5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8E1-4B69-9864-37E401E195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98"/>
        <c:axId val="40650240"/>
        <c:axId val="40652160"/>
      </c:barChart>
      <c:catAx>
        <c:axId val="4065024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 algn="ctr" rtl="0">
                  <a:defRPr lang="en-US" sz="900" b="1" i="0" u="none" strike="noStrike" kern="1200" spc="0" baseline="0">
                    <a:solidFill>
                      <a:sysClr val="windowText" lastClr="000000"/>
                    </a:solidFill>
                    <a:effectLst/>
                    <a:latin typeface="Arial" pitchFamily="34" charset="0"/>
                    <a:ea typeface="+mn-ea"/>
                    <a:cs typeface="Arial" pitchFamily="34" charset="0"/>
                  </a:defRPr>
                </a:pPr>
                <a:r>
                  <a:rPr lang="en-US" sz="900" b="1" i="0" u="none" strike="noStrike" kern="1200" spc="0" baseline="0">
                    <a:solidFill>
                      <a:sysClr val="windowText" lastClr="000000"/>
                    </a:solidFill>
                    <a:effectLst/>
                    <a:latin typeface="Arial" pitchFamily="34" charset="0"/>
                    <a:ea typeface="+mn-ea"/>
                    <a:cs typeface="Arial" pitchFamily="34" charset="0"/>
                  </a:rPr>
                  <a:t>Germination Pace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 rtl="0">
              <a:defRPr lang="ar-EG" sz="900" b="1" i="0" u="none" strike="noStrike" kern="1200" spc="0" baseline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Arial" pitchFamily="34" charset="0"/>
              </a:defRPr>
            </a:pPr>
            <a:endParaRPr lang="en-US"/>
          </a:p>
        </c:txPr>
        <c:crossAx val="40652160"/>
        <c:crosses val="autoZero"/>
        <c:auto val="1"/>
        <c:lblAlgn val="ctr"/>
        <c:lblOffset val="100"/>
        <c:noMultiLvlLbl val="0"/>
      </c:catAx>
      <c:valAx>
        <c:axId val="4065216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 algn="ctr" rtl="0">
                  <a:defRPr lang="en-US" sz="900" b="1" i="0" u="none" strike="noStrike" kern="1200" spc="0" baseline="0">
                    <a:solidFill>
                      <a:sysClr val="windowText" lastClr="000000"/>
                    </a:solidFill>
                    <a:effectLst/>
                    <a:latin typeface="Arial" pitchFamily="34" charset="0"/>
                    <a:ea typeface="+mn-ea"/>
                    <a:cs typeface="Arial" pitchFamily="34" charset="0"/>
                  </a:defRPr>
                </a:pPr>
                <a:r>
                  <a:rPr lang="en-US" sz="900" b="1" i="0" u="none" strike="noStrike" kern="1200" spc="0" baseline="0">
                    <a:solidFill>
                      <a:sysClr val="windowText" lastClr="000000"/>
                    </a:solidFill>
                    <a:effectLst/>
                    <a:latin typeface="Arial" pitchFamily="34" charset="0"/>
                    <a:ea typeface="+mn-ea"/>
                    <a:cs typeface="Arial" pitchFamily="34" charset="0"/>
                  </a:rPr>
                  <a:t>Count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2222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 rtl="0">
              <a:defRPr lang="ar-EG" sz="900" b="1" i="0" u="none" strike="noStrike" kern="1200" spc="0" baseline="0">
                <a:solidFill>
                  <a:sysClr val="windowText" lastClr="000000"/>
                </a:solidFill>
                <a:effectLst/>
                <a:latin typeface="Arial" pitchFamily="34" charset="0"/>
                <a:ea typeface="+mn-ea"/>
                <a:cs typeface="Arial" pitchFamily="34" charset="0"/>
              </a:defRPr>
            </a:pPr>
            <a:endParaRPr lang="en-US"/>
          </a:p>
        </c:txPr>
        <c:crossAx val="40650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5262445319335078"/>
          <c:y val="0.13433725490196077"/>
          <c:w val="0.1307088801399825"/>
          <c:h val="0.13239150326797386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ar-EG" sz="900" b="1" i="0" u="none" strike="noStrike" kern="1200" spc="0" baseline="0">
              <a:solidFill>
                <a:sysClr val="windowText" lastClr="000000"/>
              </a:solidFill>
              <a:effectLst/>
              <a:latin typeface="Arial" pitchFamily="34" charset="0"/>
              <a:ea typeface="+mn-ea"/>
              <a:cs typeface="Arial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900" b="1" i="0" u="none" strike="noStrike" kern="1200" baseline="0">
                <a:solidFill>
                  <a:sysClr val="windowText" lastClr="000000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r>
              <a:rPr lang="en-US" sz="900" b="1" i="0" u="none" strike="noStrike" kern="1200" baseline="0">
                <a:solidFill>
                  <a:sysClr val="windowText" lastClr="000000"/>
                </a:solidFill>
                <a:latin typeface="Arial" pitchFamily="34" charset="0"/>
                <a:ea typeface="+mn-ea"/>
                <a:cs typeface="Arial" pitchFamily="34" charset="0"/>
              </a:rPr>
              <a:t>Distribution Frequency of Shoot length Control and Salinity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Control</c:v>
          </c:tx>
          <c:spPr>
            <a:solidFill>
              <a:schemeClr val="accent1"/>
            </a:solidFill>
            <a:ln w="19050">
              <a:solidFill>
                <a:schemeClr val="tx1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numRef>
              <c:f>'SL distribution Frequency C&amp;S '!$G$7:$G$17</c:f>
              <c:numCache>
                <c:formatCode>General</c:formatCode>
                <c:ptCount val="11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10</c:v>
                </c:pt>
                <c:pt idx="6">
                  <c:v>12</c:v>
                </c:pt>
                <c:pt idx="7">
                  <c:v>14</c:v>
                </c:pt>
                <c:pt idx="8">
                  <c:v>16</c:v>
                </c:pt>
                <c:pt idx="9">
                  <c:v>18</c:v>
                </c:pt>
                <c:pt idx="10">
                  <c:v>20</c:v>
                </c:pt>
              </c:numCache>
            </c:numRef>
          </c:cat>
          <c:val>
            <c:numRef>
              <c:f>'SL distribution Frequency C&amp;S '!$H$7:$H$17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</c:v>
                </c:pt>
                <c:pt idx="4">
                  <c:v>44</c:v>
                </c:pt>
                <c:pt idx="5">
                  <c:v>58</c:v>
                </c:pt>
                <c:pt idx="6">
                  <c:v>52</c:v>
                </c:pt>
                <c:pt idx="7">
                  <c:v>15</c:v>
                </c:pt>
                <c:pt idx="8">
                  <c:v>2</c:v>
                </c:pt>
                <c:pt idx="9">
                  <c:v>1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E9-4717-9830-E8C7A649FB1C}"/>
            </c:ext>
          </c:extLst>
        </c:ser>
        <c:ser>
          <c:idx val="1"/>
          <c:order val="1"/>
          <c:tx>
            <c:v>Salinity</c:v>
          </c:tx>
          <c:spPr>
            <a:solidFill>
              <a:srgbClr val="C80000">
                <a:alpha val="70000"/>
              </a:srgbClr>
            </a:solidFill>
            <a:ln w="25400">
              <a:solidFill>
                <a:schemeClr val="tx1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numRef>
              <c:f>'SL distribution Frequency C&amp;S '!$G$7:$G$17</c:f>
              <c:numCache>
                <c:formatCode>General</c:formatCode>
                <c:ptCount val="11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10</c:v>
                </c:pt>
                <c:pt idx="6">
                  <c:v>12</c:v>
                </c:pt>
                <c:pt idx="7">
                  <c:v>14</c:v>
                </c:pt>
                <c:pt idx="8">
                  <c:v>16</c:v>
                </c:pt>
                <c:pt idx="9">
                  <c:v>18</c:v>
                </c:pt>
                <c:pt idx="10">
                  <c:v>20</c:v>
                </c:pt>
              </c:numCache>
            </c:numRef>
          </c:cat>
          <c:val>
            <c:numRef>
              <c:f>'SL distribution Frequency C&amp;S '!$I$7:$I$17</c:f>
              <c:numCache>
                <c:formatCode>General</c:formatCode>
                <c:ptCount val="11"/>
                <c:pt idx="0">
                  <c:v>0</c:v>
                </c:pt>
                <c:pt idx="1">
                  <c:v>4</c:v>
                </c:pt>
                <c:pt idx="2">
                  <c:v>44</c:v>
                </c:pt>
                <c:pt idx="3">
                  <c:v>109</c:v>
                </c:pt>
                <c:pt idx="4">
                  <c:v>19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7E9-4717-9830-E8C7A649FB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98"/>
        <c:axId val="60492416"/>
        <c:axId val="60494592"/>
      </c:barChart>
      <c:catAx>
        <c:axId val="604924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 algn="ctr" rtl="0">
                  <a:defRPr lang="en-US" sz="900" b="1" i="0" u="none" strike="noStrike" kern="1200" baseline="0">
                    <a:solidFill>
                      <a:sysClr val="windowText" lastClr="000000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pPr>
                <a:r>
                  <a:rPr lang="en-US" sz="900" b="1" i="0" u="none" strike="noStrike" kern="1200" baseline="0">
                    <a:solidFill>
                      <a:sysClr val="windowText" lastClr="000000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Shoot length (cm)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222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 rtl="0">
              <a:defRPr lang="ar-EG" sz="900" b="1" i="0" u="none" strike="noStrike" kern="1200" baseline="0">
                <a:solidFill>
                  <a:sysClr val="windowText" lastClr="000000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en-US"/>
          </a:p>
        </c:txPr>
        <c:crossAx val="60494592"/>
        <c:crosses val="autoZero"/>
        <c:auto val="1"/>
        <c:lblAlgn val="ctr"/>
        <c:lblOffset val="100"/>
        <c:noMultiLvlLbl val="0"/>
      </c:catAx>
      <c:valAx>
        <c:axId val="6049459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 algn="ctr" rtl="0">
                  <a:defRPr lang="en-US"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900" b="1" i="0" u="none" strike="noStrike" kern="1200" baseline="0">
                    <a:solidFill>
                      <a:sysClr val="windowText" lastClr="000000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Count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2222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492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5381255468066497"/>
          <c:y val="0.13314967320261437"/>
          <c:w val="0.1307088801399825"/>
          <c:h val="0.13239150326797386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ar-EG" sz="900" b="1" i="0" u="none" strike="noStrike" kern="1200" baseline="0">
              <a:solidFill>
                <a:sysClr val="windowText" lastClr="000000"/>
              </a:solidFill>
              <a:latin typeface="Arial" pitchFamily="34" charset="0"/>
              <a:ea typeface="+mn-ea"/>
              <a:cs typeface="Arial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900" b="1" i="0" u="none" strike="noStrike" kern="1200" baseline="0">
                <a:solidFill>
                  <a:sysClr val="windowText" lastClr="000000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r>
              <a:rPr lang="en-US" sz="900" b="1" i="0" u="none" strike="noStrike" kern="1200" baseline="0">
                <a:solidFill>
                  <a:sysClr val="windowText" lastClr="000000"/>
                </a:solidFill>
                <a:latin typeface="Arial" pitchFamily="34" charset="0"/>
                <a:ea typeface="+mn-ea"/>
                <a:cs typeface="Arial" pitchFamily="34" charset="0"/>
              </a:rPr>
              <a:t>Distribution Frequency of Shoot length Control and Salinity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'RL distribution Frequency C&amp;S '!$G$5</c:f>
              <c:strCache>
                <c:ptCount val="1"/>
                <c:pt idx="0">
                  <c:v>Control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tx1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numRef>
              <c:f>'RL distribution Frequency C&amp;S '!$F$6:$F$18</c:f>
              <c:numCache>
                <c:formatCode>General</c:formatCode>
                <c:ptCount val="13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10</c:v>
                </c:pt>
                <c:pt idx="6">
                  <c:v>12</c:v>
                </c:pt>
                <c:pt idx="7">
                  <c:v>14</c:v>
                </c:pt>
                <c:pt idx="8">
                  <c:v>16</c:v>
                </c:pt>
                <c:pt idx="9">
                  <c:v>18</c:v>
                </c:pt>
                <c:pt idx="10">
                  <c:v>20</c:v>
                </c:pt>
                <c:pt idx="11">
                  <c:v>22</c:v>
                </c:pt>
                <c:pt idx="12">
                  <c:v>24</c:v>
                </c:pt>
              </c:numCache>
            </c:numRef>
          </c:cat>
          <c:val>
            <c:numRef>
              <c:f>'RL distribution Frequency C&amp;S '!$G$6:$G$18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10</c:v>
                </c:pt>
                <c:pt idx="6">
                  <c:v>25</c:v>
                </c:pt>
                <c:pt idx="7">
                  <c:v>48</c:v>
                </c:pt>
                <c:pt idx="8">
                  <c:v>68</c:v>
                </c:pt>
                <c:pt idx="9">
                  <c:v>14</c:v>
                </c:pt>
                <c:pt idx="10">
                  <c:v>9</c:v>
                </c:pt>
                <c:pt idx="11">
                  <c:v>1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29-4F9B-B9F0-0DF8611AEE68}"/>
            </c:ext>
          </c:extLst>
        </c:ser>
        <c:ser>
          <c:idx val="1"/>
          <c:order val="1"/>
          <c:tx>
            <c:strRef>
              <c:f>'RL distribution Frequency C&amp;S '!$H$5</c:f>
              <c:strCache>
                <c:ptCount val="1"/>
                <c:pt idx="0">
                  <c:v>Salinity</c:v>
                </c:pt>
              </c:strCache>
            </c:strRef>
          </c:tx>
          <c:spPr>
            <a:solidFill>
              <a:srgbClr val="C80000">
                <a:alpha val="70000"/>
              </a:srgbClr>
            </a:solidFill>
            <a:ln w="19050">
              <a:solidFill>
                <a:schemeClr val="tx1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numRef>
              <c:f>'RL distribution Frequency C&amp;S '!$F$6:$F$18</c:f>
              <c:numCache>
                <c:formatCode>General</c:formatCode>
                <c:ptCount val="13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10</c:v>
                </c:pt>
                <c:pt idx="6">
                  <c:v>12</c:v>
                </c:pt>
                <c:pt idx="7">
                  <c:v>14</c:v>
                </c:pt>
                <c:pt idx="8">
                  <c:v>16</c:v>
                </c:pt>
                <c:pt idx="9">
                  <c:v>18</c:v>
                </c:pt>
                <c:pt idx="10">
                  <c:v>20</c:v>
                </c:pt>
                <c:pt idx="11">
                  <c:v>22</c:v>
                </c:pt>
                <c:pt idx="12">
                  <c:v>24</c:v>
                </c:pt>
              </c:numCache>
            </c:numRef>
          </c:cat>
          <c:val>
            <c:numRef>
              <c:f>'RL distribution Frequency C&amp;S '!$H$6:$H$18</c:f>
              <c:numCache>
                <c:formatCode>General</c:formatCode>
                <c:ptCount val="13"/>
                <c:pt idx="0">
                  <c:v>0</c:v>
                </c:pt>
                <c:pt idx="1">
                  <c:v>2</c:v>
                </c:pt>
                <c:pt idx="2">
                  <c:v>83</c:v>
                </c:pt>
                <c:pt idx="3">
                  <c:v>70</c:v>
                </c:pt>
                <c:pt idx="4">
                  <c:v>20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629-4F9B-B9F0-0DF8611AEE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98"/>
        <c:axId val="60616704"/>
        <c:axId val="60618624"/>
      </c:barChart>
      <c:catAx>
        <c:axId val="606167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 algn="ctr" rtl="0">
                  <a:defRPr lang="en-US" sz="900" b="1" i="0" u="none" strike="noStrike" kern="1200" baseline="0">
                    <a:solidFill>
                      <a:sysClr val="windowText" lastClr="000000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pPr>
                <a:r>
                  <a:rPr lang="en-US" sz="900" b="1" i="0" u="none" strike="noStrike" kern="1200" baseline="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Root length (cm)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222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 rtl="0">
              <a:defRPr lang="ar-EG" sz="900" b="1" i="0" u="none" strike="noStrike" kern="1200" baseline="0">
                <a:solidFill>
                  <a:sysClr val="windowText" lastClr="000000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en-US"/>
          </a:p>
        </c:txPr>
        <c:crossAx val="60618624"/>
        <c:crosses val="autoZero"/>
        <c:auto val="1"/>
        <c:lblAlgn val="ctr"/>
        <c:lblOffset val="100"/>
        <c:noMultiLvlLbl val="0"/>
      </c:catAx>
      <c:valAx>
        <c:axId val="6061862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 algn="ctr" rtl="0">
                  <a:defRPr lang="en-US" sz="900" b="1" i="0" u="none" strike="noStrike" kern="1200" baseline="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pPr>
                <a:r>
                  <a:rPr lang="en-US" sz="900" b="1" i="0" u="none" strike="noStrike" kern="1200" baseline="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Count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2222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 rtl="0">
              <a:defRPr lang="ar-EG" sz="900" b="1" i="0" u="none" strike="noStrike" kern="1200" baseline="0">
                <a:solidFill>
                  <a:sysClr val="windowText" lastClr="000000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en-US"/>
          </a:p>
        </c:txPr>
        <c:crossAx val="60616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2325699912510941"/>
          <c:y val="0.12620816993464054"/>
          <c:w val="0.1307088801399825"/>
          <c:h val="0.13239150326797386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ar-EG" sz="900" b="1" i="0" u="none" strike="noStrike" kern="1200" baseline="0">
              <a:solidFill>
                <a:sysClr val="windowText" lastClr="000000"/>
              </a:solidFill>
              <a:latin typeface="Arial" pitchFamily="34" charset="0"/>
              <a:ea typeface="+mn-ea"/>
              <a:cs typeface="Arial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9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900" b="1" i="0" baseline="0">
                <a:solidFill>
                  <a:sysClr val="windowText" lastClr="000000"/>
                </a:solidFill>
                <a:effectLst/>
                <a:latin typeface="Arial" pitchFamily="34" charset="0"/>
                <a:cs typeface="Arial" pitchFamily="34" charset="0"/>
              </a:rPr>
              <a:t>Distribution Frequency of Root/Shoot Ration </a:t>
            </a:r>
          </a:p>
          <a:p>
            <a:pPr>
              <a:defRPr lang="en-US" sz="9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900" b="1" i="0" baseline="0">
                <a:solidFill>
                  <a:sysClr val="windowText" lastClr="000000"/>
                </a:solidFill>
                <a:effectLst/>
                <a:latin typeface="Arial" pitchFamily="34" charset="0"/>
                <a:cs typeface="Arial" pitchFamily="34" charset="0"/>
              </a:rPr>
              <a:t>Control and Salinity</a:t>
            </a:r>
            <a:endParaRPr lang="en-US" sz="900" baseline="0">
              <a:solidFill>
                <a:sysClr val="windowText" lastClr="000000"/>
              </a:solidFill>
              <a:effectLst/>
              <a:latin typeface="Arial" pitchFamily="34" charset="0"/>
              <a:cs typeface="Arial" pitchFamily="34" charset="0"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'RSR distribution Frequency C&amp;S'!$G$6</c:f>
              <c:strCache>
                <c:ptCount val="1"/>
                <c:pt idx="0">
                  <c:v>Control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tx1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numRef>
              <c:f>'RSR distribution Frequency C&amp;S'!$F$7:$F$17</c:f>
              <c:numCache>
                <c:formatCode>General</c:formatCode>
                <c:ptCount val="11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</c:v>
                </c:pt>
                <c:pt idx="5">
                  <c:v>1.25</c:v>
                </c:pt>
                <c:pt idx="6">
                  <c:v>1.5</c:v>
                </c:pt>
                <c:pt idx="7">
                  <c:v>1.75</c:v>
                </c:pt>
                <c:pt idx="8">
                  <c:v>2</c:v>
                </c:pt>
                <c:pt idx="9">
                  <c:v>2.25</c:v>
                </c:pt>
                <c:pt idx="10">
                  <c:v>2.5</c:v>
                </c:pt>
              </c:numCache>
            </c:numRef>
          </c:cat>
          <c:val>
            <c:numRef>
              <c:f>'RSR distribution Frequency C&amp;S'!$G$7:$G$17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10</c:v>
                </c:pt>
                <c:pt idx="4">
                  <c:v>36</c:v>
                </c:pt>
                <c:pt idx="5">
                  <c:v>66</c:v>
                </c:pt>
                <c:pt idx="6">
                  <c:v>34</c:v>
                </c:pt>
                <c:pt idx="7">
                  <c:v>20</c:v>
                </c:pt>
                <c:pt idx="8">
                  <c:v>8</c:v>
                </c:pt>
                <c:pt idx="9">
                  <c:v>2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45-448C-A3F7-07EE250F09EC}"/>
            </c:ext>
          </c:extLst>
        </c:ser>
        <c:ser>
          <c:idx val="1"/>
          <c:order val="1"/>
          <c:tx>
            <c:strRef>
              <c:f>'RSR distribution Frequency C&amp;S'!$H$6</c:f>
              <c:strCache>
                <c:ptCount val="1"/>
                <c:pt idx="0">
                  <c:v>Salinity</c:v>
                </c:pt>
              </c:strCache>
            </c:strRef>
          </c:tx>
          <c:spPr>
            <a:solidFill>
              <a:srgbClr val="C80000">
                <a:alpha val="70000"/>
              </a:srgbClr>
            </a:solidFill>
            <a:ln w="19050">
              <a:solidFill>
                <a:schemeClr val="tx1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numRef>
              <c:f>'RSR distribution Frequency C&amp;S'!$F$7:$F$17</c:f>
              <c:numCache>
                <c:formatCode>General</c:formatCode>
                <c:ptCount val="11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</c:v>
                </c:pt>
                <c:pt idx="5">
                  <c:v>1.25</c:v>
                </c:pt>
                <c:pt idx="6">
                  <c:v>1.5</c:v>
                </c:pt>
                <c:pt idx="7">
                  <c:v>1.75</c:v>
                </c:pt>
                <c:pt idx="8">
                  <c:v>2</c:v>
                </c:pt>
                <c:pt idx="9">
                  <c:v>2.25</c:v>
                </c:pt>
                <c:pt idx="10">
                  <c:v>2.5</c:v>
                </c:pt>
              </c:numCache>
            </c:numRef>
          </c:cat>
          <c:val>
            <c:numRef>
              <c:f>'RSR distribution Frequency C&amp;S'!$H$7:$H$17</c:f>
              <c:numCache>
                <c:formatCode>General</c:formatCode>
                <c:ptCount val="11"/>
                <c:pt idx="0">
                  <c:v>0</c:v>
                </c:pt>
                <c:pt idx="1">
                  <c:v>2</c:v>
                </c:pt>
                <c:pt idx="2">
                  <c:v>34</c:v>
                </c:pt>
                <c:pt idx="3">
                  <c:v>72</c:v>
                </c:pt>
                <c:pt idx="4">
                  <c:v>50</c:v>
                </c:pt>
                <c:pt idx="5">
                  <c:v>11</c:v>
                </c:pt>
                <c:pt idx="6">
                  <c:v>4</c:v>
                </c:pt>
                <c:pt idx="7">
                  <c:v>2</c:v>
                </c:pt>
                <c:pt idx="8">
                  <c:v>1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45-448C-A3F7-07EE250F09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98"/>
        <c:axId val="195081344"/>
        <c:axId val="195086592"/>
      </c:barChart>
      <c:catAx>
        <c:axId val="1950813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 algn="ctr" rtl="0">
                  <a:defRPr lang="en-US" sz="900" b="1" i="0" u="none" strike="noStrike" kern="1200" spc="0" baseline="0">
                    <a:solidFill>
                      <a:sysClr val="windowText" lastClr="000000"/>
                    </a:solidFill>
                    <a:effectLst/>
                    <a:latin typeface="Arial" pitchFamily="34" charset="0"/>
                    <a:ea typeface="+mn-ea"/>
                    <a:cs typeface="Arial" pitchFamily="34" charset="0"/>
                  </a:defRPr>
                </a:pPr>
                <a:r>
                  <a:rPr lang="en-US" sz="900" b="1" i="0" u="none" strike="noStrike" kern="1200" spc="0" baseline="0">
                    <a:solidFill>
                      <a:sysClr val="windowText" lastClr="000000"/>
                    </a:solidFill>
                    <a:effectLst/>
                    <a:latin typeface="Arial" pitchFamily="34" charset="0"/>
                    <a:ea typeface="+mn-ea"/>
                    <a:cs typeface="Arial" pitchFamily="34" charset="0"/>
                  </a:rPr>
                  <a:t>Root</a:t>
                </a:r>
                <a:r>
                  <a:rPr lang="ar-EG" sz="900" b="1" i="0" u="none" strike="noStrike" kern="1200" spc="0" baseline="0">
                    <a:solidFill>
                      <a:sysClr val="windowText" lastClr="000000"/>
                    </a:solidFill>
                    <a:effectLst/>
                    <a:latin typeface="Arial" pitchFamily="34" charset="0"/>
                    <a:ea typeface="+mn-ea"/>
                    <a:cs typeface="Arial" pitchFamily="34" charset="0"/>
                  </a:rPr>
                  <a:t>/</a:t>
                </a:r>
                <a:r>
                  <a:rPr lang="en-US" sz="900" b="1" i="0" u="none" strike="noStrike" kern="1200" spc="0" baseline="0">
                    <a:solidFill>
                      <a:sysClr val="windowText" lastClr="000000"/>
                    </a:solidFill>
                    <a:effectLst/>
                    <a:latin typeface="Arial" pitchFamily="34" charset="0"/>
                    <a:ea typeface="+mn-ea"/>
                    <a:cs typeface="Arial" pitchFamily="34" charset="0"/>
                  </a:rPr>
                  <a:t>Shoot ration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222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 rtl="0">
              <a:defRPr lang="ar-EG" sz="1000" b="1" i="0" u="none" strike="noStrike" kern="1200" spc="0" baseline="0">
                <a:solidFill>
                  <a:sysClr val="windowText" lastClr="000000"/>
                </a:solidFill>
                <a:effectLst/>
                <a:latin typeface="Arial" pitchFamily="34" charset="0"/>
                <a:ea typeface="+mn-ea"/>
                <a:cs typeface="Arial" pitchFamily="34" charset="0"/>
              </a:defRPr>
            </a:pPr>
            <a:endParaRPr lang="en-US"/>
          </a:p>
        </c:txPr>
        <c:crossAx val="195086592"/>
        <c:crosses val="autoZero"/>
        <c:auto val="1"/>
        <c:lblAlgn val="ctr"/>
        <c:lblOffset val="100"/>
        <c:noMultiLvlLbl val="0"/>
      </c:catAx>
      <c:valAx>
        <c:axId val="19508659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 algn="ctr" rtl="0">
                  <a:defRPr lang="en-US" sz="900" b="1" i="0" u="none" strike="noStrike" kern="1200" spc="0" baseline="0">
                    <a:solidFill>
                      <a:sysClr val="windowText" lastClr="000000"/>
                    </a:solidFill>
                    <a:effectLst/>
                    <a:latin typeface="Arial" pitchFamily="34" charset="0"/>
                    <a:ea typeface="+mn-ea"/>
                    <a:cs typeface="Arial" pitchFamily="34" charset="0"/>
                  </a:defRPr>
                </a:pPr>
                <a:r>
                  <a:rPr lang="en-US" sz="900" b="1" i="0" u="none" strike="noStrike" kern="1200" spc="0" baseline="0">
                    <a:solidFill>
                      <a:sysClr val="windowText" lastClr="000000"/>
                    </a:solidFill>
                    <a:effectLst/>
                    <a:latin typeface="Arial" pitchFamily="34" charset="0"/>
                    <a:ea typeface="+mn-ea"/>
                    <a:cs typeface="Arial" pitchFamily="34" charset="0"/>
                  </a:rPr>
                  <a:t>Count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2222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 rtl="0">
              <a:defRPr lang="ar-EG" sz="1000" b="1" i="0" u="none" strike="noStrike" kern="1200" spc="0" baseline="0">
                <a:solidFill>
                  <a:sysClr val="windowText" lastClr="000000"/>
                </a:solidFill>
                <a:effectLst/>
                <a:latin typeface="Arial" pitchFamily="34" charset="0"/>
                <a:ea typeface="+mn-ea"/>
                <a:cs typeface="Arial" pitchFamily="34" charset="0"/>
              </a:defRPr>
            </a:pPr>
            <a:endParaRPr lang="en-US"/>
          </a:p>
        </c:txPr>
        <c:crossAx val="195081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4706889763779525"/>
          <c:y val="0.13433725490196077"/>
          <c:w val="0.1307088801399825"/>
          <c:h val="0.13239150326797386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ar-EG" sz="900" b="1" i="0" u="none" strike="noStrike" kern="1200" spc="0" baseline="0">
              <a:solidFill>
                <a:sysClr val="windowText" lastClr="000000"/>
              </a:solidFill>
              <a:effectLst/>
              <a:latin typeface="Arial" pitchFamily="34" charset="0"/>
              <a:ea typeface="+mn-ea"/>
              <a:cs typeface="Arial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900" b="1" i="0" u="none" strike="noStrike" kern="1200" spc="0" baseline="0">
                <a:solidFill>
                  <a:sysClr val="windowText" lastClr="000000"/>
                </a:solidFill>
                <a:effectLst/>
                <a:latin typeface="Arial" pitchFamily="34" charset="0"/>
                <a:ea typeface="+mn-ea"/>
                <a:cs typeface="Arial" pitchFamily="34" charset="0"/>
              </a:defRPr>
            </a:pPr>
            <a:r>
              <a:rPr lang="en-US" sz="900" b="1" i="0" u="none" strike="noStrike" kern="1200" spc="0" baseline="0">
                <a:solidFill>
                  <a:sysClr val="windowText" lastClr="000000"/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  <a:t>Distribution Frequency of Number of Roots Control and Salinity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'NoR distribution Frequency C&amp;S '!$F$5</c:f>
              <c:strCache>
                <c:ptCount val="1"/>
                <c:pt idx="0">
                  <c:v>Control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tx1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numRef>
              <c:f>'NoR distribution Frequency C&amp;S '!$E$6:$E$15</c:f>
              <c:numCache>
                <c:formatCode>General</c:formatCode>
                <c:ptCount val="10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</c:numCache>
            </c:numRef>
          </c:cat>
          <c:val>
            <c:numRef>
              <c:f>'NoR distribution Frequency C&amp;S '!$F$6:$F$15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25</c:v>
                </c:pt>
                <c:pt idx="3">
                  <c:v>10</c:v>
                </c:pt>
                <c:pt idx="4">
                  <c:v>98</c:v>
                </c:pt>
                <c:pt idx="5">
                  <c:v>41</c:v>
                </c:pt>
                <c:pt idx="6">
                  <c:v>1</c:v>
                </c:pt>
                <c:pt idx="7">
                  <c:v>1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A9-42D5-808B-596AD105C2D3}"/>
            </c:ext>
          </c:extLst>
        </c:ser>
        <c:ser>
          <c:idx val="1"/>
          <c:order val="1"/>
          <c:tx>
            <c:strRef>
              <c:f>'NoR distribution Frequency C&amp;S '!$G$5</c:f>
              <c:strCache>
                <c:ptCount val="1"/>
                <c:pt idx="0">
                  <c:v>Salinity</c:v>
                </c:pt>
              </c:strCache>
            </c:strRef>
          </c:tx>
          <c:spPr>
            <a:solidFill>
              <a:srgbClr val="C80000">
                <a:alpha val="70000"/>
              </a:srgbClr>
            </a:solidFill>
            <a:ln w="19050">
              <a:solidFill>
                <a:schemeClr val="tx1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numRef>
              <c:f>'NoR distribution Frequency C&amp;S '!$E$6:$E$15</c:f>
              <c:numCache>
                <c:formatCode>General</c:formatCode>
                <c:ptCount val="10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</c:numCache>
            </c:numRef>
          </c:cat>
          <c:val>
            <c:numRef>
              <c:f>'NoR distribution Frequency C&amp;S '!$G$6:$G$15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4</c:v>
                </c:pt>
                <c:pt idx="3">
                  <c:v>12</c:v>
                </c:pt>
                <c:pt idx="4">
                  <c:v>109</c:v>
                </c:pt>
                <c:pt idx="5">
                  <c:v>51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A9-42D5-808B-596AD105C2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98"/>
        <c:axId val="195676032"/>
        <c:axId val="195232128"/>
      </c:barChart>
      <c:catAx>
        <c:axId val="19567603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 algn="ctr" rtl="0">
                  <a:defRPr lang="en-US" sz="900" b="1" i="0" u="none" strike="noStrike" kern="1200" spc="0" baseline="0">
                    <a:solidFill>
                      <a:sysClr val="windowText" lastClr="000000"/>
                    </a:solidFill>
                    <a:effectLst/>
                    <a:latin typeface="Arial" pitchFamily="34" charset="0"/>
                    <a:ea typeface="+mn-ea"/>
                    <a:cs typeface="Arial" pitchFamily="34" charset="0"/>
                  </a:defRPr>
                </a:pPr>
                <a:r>
                  <a:rPr lang="en-US" sz="900" b="1" i="0" u="none" strike="noStrike" kern="1200" spc="0" baseline="0">
                    <a:solidFill>
                      <a:sysClr val="windowText" lastClr="000000"/>
                    </a:solidFill>
                    <a:effectLst/>
                    <a:latin typeface="Arial" pitchFamily="34" charset="0"/>
                    <a:ea typeface="+mn-ea"/>
                    <a:cs typeface="Arial" pitchFamily="34" charset="0"/>
                  </a:rPr>
                  <a:t>Number of Roots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222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 rtl="0">
              <a:defRPr lang="ar-EG" sz="900" b="1" i="0" u="none" strike="noStrike" kern="1200" spc="0" baseline="0">
                <a:solidFill>
                  <a:sysClr val="windowText" lastClr="000000"/>
                </a:solidFill>
                <a:effectLst/>
                <a:latin typeface="Arial" pitchFamily="34" charset="0"/>
                <a:ea typeface="+mn-ea"/>
                <a:cs typeface="Arial" pitchFamily="34" charset="0"/>
              </a:defRPr>
            </a:pPr>
            <a:endParaRPr lang="en-US"/>
          </a:p>
        </c:txPr>
        <c:crossAx val="195232128"/>
        <c:crosses val="autoZero"/>
        <c:auto val="1"/>
        <c:lblAlgn val="ctr"/>
        <c:lblOffset val="100"/>
        <c:noMultiLvlLbl val="0"/>
      </c:catAx>
      <c:valAx>
        <c:axId val="19523212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 algn="ctr" rtl="0">
                  <a:defRPr lang="en-US" sz="900" b="1" i="0" u="none" strike="noStrike" kern="1200" spc="0" baseline="0">
                    <a:solidFill>
                      <a:sysClr val="windowText" lastClr="000000"/>
                    </a:solidFill>
                    <a:effectLst/>
                    <a:latin typeface="Arial" pitchFamily="34" charset="0"/>
                    <a:ea typeface="+mn-ea"/>
                    <a:cs typeface="Arial" pitchFamily="34" charset="0"/>
                  </a:defRPr>
                </a:pPr>
                <a:r>
                  <a:rPr lang="en-US" sz="900" b="1" i="0" u="none" strike="noStrike" kern="1200" spc="0" baseline="0">
                    <a:solidFill>
                      <a:sysClr val="windowText" lastClr="000000"/>
                    </a:solidFill>
                    <a:effectLst/>
                    <a:latin typeface="Arial" pitchFamily="34" charset="0"/>
                    <a:ea typeface="+mn-ea"/>
                    <a:cs typeface="Arial" pitchFamily="34" charset="0"/>
                  </a:rPr>
                  <a:t>Count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2222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 rtl="0">
              <a:defRPr lang="ar-EG" sz="900" b="1" i="0" u="none" strike="noStrike" kern="1200" spc="0" baseline="0">
                <a:solidFill>
                  <a:sysClr val="windowText" lastClr="000000"/>
                </a:solidFill>
                <a:effectLst/>
                <a:latin typeface="Arial" pitchFamily="34" charset="0"/>
                <a:ea typeface="+mn-ea"/>
                <a:cs typeface="Arial" pitchFamily="34" charset="0"/>
              </a:defRPr>
            </a:pPr>
            <a:endParaRPr lang="en-US"/>
          </a:p>
        </c:txPr>
        <c:crossAx val="195676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ar-EG" sz="900" b="1" i="0" u="none" strike="noStrike" kern="1200" spc="0" baseline="0">
              <a:solidFill>
                <a:sysClr val="windowText" lastClr="000000"/>
              </a:solidFill>
              <a:effectLst/>
              <a:latin typeface="Arial" pitchFamily="34" charset="0"/>
              <a:ea typeface="+mn-ea"/>
              <a:cs typeface="Arial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 algn="ctr" rtl="0">
              <a:defRPr lang="en-US" sz="1000" b="1" i="0" u="none" strike="noStrike" kern="1200" spc="0" baseline="0">
                <a:solidFill>
                  <a:sysClr val="windowText" lastClr="000000"/>
                </a:solidFill>
                <a:effectLst/>
                <a:latin typeface="Arial" pitchFamily="34" charset="0"/>
                <a:ea typeface="+mn-ea"/>
                <a:cs typeface="Arial" pitchFamily="34" charset="0"/>
              </a:defRPr>
            </a:pPr>
            <a:r>
              <a:rPr lang="en-US" sz="900" b="1" i="0" u="none" strike="noStrike" kern="1200" spc="0" baseline="0">
                <a:solidFill>
                  <a:sysClr val="windowText" lastClr="000000"/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  <a:t>Distribution Frequency of Number of Roots Control and Salinity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'FW distribution Frequency C&amp;S '!$F$5</c:f>
              <c:strCache>
                <c:ptCount val="1"/>
                <c:pt idx="0">
                  <c:v>Control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tx1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numRef>
              <c:f>'FW distribution Frequency C&amp;S '!$E$6:$E$15</c:f>
              <c:numCache>
                <c:formatCode>General</c:formatCode>
                <c:ptCount val="10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</c:numCache>
            </c:numRef>
          </c:cat>
          <c:val>
            <c:numRef>
              <c:f>'FW distribution Frequency C&amp;S '!$F$6:$F$15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2</c:v>
                </c:pt>
                <c:pt idx="3">
                  <c:v>7</c:v>
                </c:pt>
                <c:pt idx="4">
                  <c:v>35</c:v>
                </c:pt>
                <c:pt idx="5">
                  <c:v>89</c:v>
                </c:pt>
                <c:pt idx="6">
                  <c:v>42</c:v>
                </c:pt>
                <c:pt idx="7">
                  <c:v>1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5B-4433-B0D5-3C4B2F10DC12}"/>
            </c:ext>
          </c:extLst>
        </c:ser>
        <c:ser>
          <c:idx val="1"/>
          <c:order val="1"/>
          <c:tx>
            <c:strRef>
              <c:f>'FW distribution Frequency C&amp;S '!$G$5</c:f>
              <c:strCache>
                <c:ptCount val="1"/>
                <c:pt idx="0">
                  <c:v>Salinity</c:v>
                </c:pt>
              </c:strCache>
            </c:strRef>
          </c:tx>
          <c:spPr>
            <a:solidFill>
              <a:srgbClr val="C00000">
                <a:alpha val="70000"/>
              </a:srgbClr>
            </a:solidFill>
            <a:ln w="19050">
              <a:solidFill>
                <a:schemeClr val="tx1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numRef>
              <c:f>'FW distribution Frequency C&amp;S '!$E$6:$E$15</c:f>
              <c:numCache>
                <c:formatCode>General</c:formatCode>
                <c:ptCount val="10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</c:numCache>
            </c:numRef>
          </c:cat>
          <c:val>
            <c:numRef>
              <c:f>'FW distribution Frequency C&amp;S '!$G$6:$G$15</c:f>
              <c:numCache>
                <c:formatCode>General</c:formatCode>
                <c:ptCount val="10"/>
                <c:pt idx="0">
                  <c:v>0</c:v>
                </c:pt>
                <c:pt idx="1">
                  <c:v>1</c:v>
                </c:pt>
                <c:pt idx="2">
                  <c:v>22</c:v>
                </c:pt>
                <c:pt idx="3">
                  <c:v>84</c:v>
                </c:pt>
                <c:pt idx="4">
                  <c:v>63</c:v>
                </c:pt>
                <c:pt idx="5">
                  <c:v>6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5B-4433-B0D5-3C4B2F10DC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98"/>
        <c:axId val="2472576"/>
        <c:axId val="2479616"/>
      </c:barChart>
      <c:catAx>
        <c:axId val="2472576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 algn="ctr" rtl="0">
                  <a:defRPr sz="900"/>
                </a:pPr>
                <a:r>
                  <a:rPr lang="en-US" sz="900"/>
                  <a:t>Fresh Weight (gm)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222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 rtl="0">
              <a:defRPr sz="900"/>
            </a:pPr>
            <a:endParaRPr lang="en-US"/>
          </a:p>
        </c:txPr>
        <c:crossAx val="2479616"/>
        <c:crosses val="autoZero"/>
        <c:auto val="1"/>
        <c:lblAlgn val="ctr"/>
        <c:lblOffset val="100"/>
        <c:noMultiLvlLbl val="0"/>
      </c:catAx>
      <c:valAx>
        <c:axId val="247961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 algn="ctr" rtl="0">
                  <a:defRPr sz="900"/>
                </a:pPr>
                <a:r>
                  <a:rPr lang="en-US" sz="900"/>
                  <a:t>Counts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22225">
            <a:solidFill>
              <a:schemeClr val="tx1"/>
            </a:solidFill>
          </a:ln>
          <a:effectLst/>
        </c:spPr>
        <c:txPr>
          <a:bodyPr rot="-60000000" vert="horz"/>
          <a:lstStyle/>
          <a:p>
            <a:pPr algn="ctr" rtl="0">
              <a:defRPr sz="900"/>
            </a:pPr>
            <a:endParaRPr lang="en-US"/>
          </a:p>
        </c:txPr>
        <c:crossAx val="2472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vert="horz"/>
        <a:lstStyle/>
        <a:p>
          <a:pPr algn="ctr" rtl="0">
            <a:defRPr lang="ar-EG" sz="900" b="1" i="0" u="none" strike="noStrike" kern="1200" spc="0" baseline="0">
              <a:solidFill>
                <a:sysClr val="windowText" lastClr="000000"/>
              </a:solidFill>
              <a:effectLst/>
              <a:latin typeface="Arial" pitchFamily="34" charset="0"/>
              <a:ea typeface="+mn-ea"/>
              <a:cs typeface="Arial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 algn="ctr" rtl="0">
        <a:defRPr lang="ar-EG" sz="1000" b="1" i="0" u="none" strike="noStrike" kern="1200" spc="0" baseline="0">
          <a:solidFill>
            <a:sysClr val="windowText" lastClr="000000"/>
          </a:solidFill>
          <a:effectLst/>
          <a:latin typeface="Arial" pitchFamily="34" charset="0"/>
          <a:ea typeface="+mn-ea"/>
          <a:cs typeface="Arial" pitchFamily="34" charset="0"/>
        </a:defRPr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8259146635451716E-2"/>
          <c:y val="4.1576334208223972E-2"/>
          <c:w val="0.85746027283166437"/>
          <c:h val="0.862212256957402"/>
        </c:manualLayout>
      </c:layout>
      <c:scatterChart>
        <c:scatterStyle val="lineMarker"/>
        <c:varyColors val="0"/>
        <c:ser>
          <c:idx val="0"/>
          <c:order val="0"/>
          <c:tx>
            <c:v>Africa</c:v>
          </c:tx>
          <c:spPr>
            <a:ln w="19050" cap="rnd">
              <a:noFill/>
              <a:round/>
            </a:ln>
            <a:effectLst/>
          </c:spPr>
          <c:marker>
            <c:symbol val="circle"/>
            <c:size val="8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pca!$D$4:$D$45</c:f>
              <c:numCache>
                <c:formatCode>General</c:formatCode>
                <c:ptCount val="42"/>
                <c:pt idx="0">
                  <c:v>-4.5483779999999996</c:v>
                </c:pt>
                <c:pt idx="1">
                  <c:v>-13.40898</c:v>
                </c:pt>
                <c:pt idx="2">
                  <c:v>-14.383868</c:v>
                </c:pt>
                <c:pt idx="3">
                  <c:v>-1.7985412000000001</c:v>
                </c:pt>
                <c:pt idx="4">
                  <c:v>-4.5221042999999996</c:v>
                </c:pt>
                <c:pt idx="5">
                  <c:v>13.137197499999999</c:v>
                </c:pt>
                <c:pt idx="6">
                  <c:v>3.8080826000000001</c:v>
                </c:pt>
                <c:pt idx="7">
                  <c:v>8.6843050000000002</c:v>
                </c:pt>
                <c:pt idx="8">
                  <c:v>9.7165164999999991</c:v>
                </c:pt>
                <c:pt idx="9">
                  <c:v>15.304397</c:v>
                </c:pt>
                <c:pt idx="10">
                  <c:v>-15.030486</c:v>
                </c:pt>
                <c:pt idx="11">
                  <c:v>11.66812</c:v>
                </c:pt>
                <c:pt idx="12">
                  <c:v>14.122399</c:v>
                </c:pt>
                <c:pt idx="13">
                  <c:v>-15.317569000000001</c:v>
                </c:pt>
                <c:pt idx="14">
                  <c:v>-13.601519</c:v>
                </c:pt>
                <c:pt idx="15">
                  <c:v>-14.341536</c:v>
                </c:pt>
                <c:pt idx="16">
                  <c:v>10.613666</c:v>
                </c:pt>
                <c:pt idx="17">
                  <c:v>15.535837000000001</c:v>
                </c:pt>
                <c:pt idx="18">
                  <c:v>-14.225804999999999</c:v>
                </c:pt>
                <c:pt idx="19">
                  <c:v>10.903769</c:v>
                </c:pt>
                <c:pt idx="20">
                  <c:v>-13.290896</c:v>
                </c:pt>
                <c:pt idx="21">
                  <c:v>-12.111933000000001</c:v>
                </c:pt>
                <c:pt idx="22">
                  <c:v>-14.019327000000001</c:v>
                </c:pt>
                <c:pt idx="23">
                  <c:v>-12.718137</c:v>
                </c:pt>
                <c:pt idx="24">
                  <c:v>-13.581531</c:v>
                </c:pt>
                <c:pt idx="25">
                  <c:v>8.6901229999999998</c:v>
                </c:pt>
                <c:pt idx="26">
                  <c:v>8.1605399999999992</c:v>
                </c:pt>
                <c:pt idx="27">
                  <c:v>10.955790500000001</c:v>
                </c:pt>
                <c:pt idx="28">
                  <c:v>-11.842034</c:v>
                </c:pt>
                <c:pt idx="29">
                  <c:v>6.5059313999999997</c:v>
                </c:pt>
                <c:pt idx="30">
                  <c:v>14.829563</c:v>
                </c:pt>
                <c:pt idx="31">
                  <c:v>13.200212499999999</c:v>
                </c:pt>
                <c:pt idx="32">
                  <c:v>0.26507555999999999</c:v>
                </c:pt>
                <c:pt idx="33">
                  <c:v>-17.523565000000001</c:v>
                </c:pt>
                <c:pt idx="34">
                  <c:v>9.3304010000000002</c:v>
                </c:pt>
                <c:pt idx="35">
                  <c:v>-3.0663393000000001</c:v>
                </c:pt>
                <c:pt idx="36">
                  <c:v>-2.2612679999999998</c:v>
                </c:pt>
                <c:pt idx="37">
                  <c:v>-1.9186581</c:v>
                </c:pt>
                <c:pt idx="38">
                  <c:v>13.895861999999999</c:v>
                </c:pt>
                <c:pt idx="39">
                  <c:v>13.200341999999999</c:v>
                </c:pt>
                <c:pt idx="40">
                  <c:v>8.6010519999999993</c:v>
                </c:pt>
                <c:pt idx="41">
                  <c:v>7.6827984000000002</c:v>
                </c:pt>
              </c:numCache>
            </c:numRef>
          </c:xVal>
          <c:yVal>
            <c:numRef>
              <c:f>pca!$E$4:$E$45</c:f>
              <c:numCache>
                <c:formatCode>General</c:formatCode>
                <c:ptCount val="42"/>
                <c:pt idx="0">
                  <c:v>4.7808666000000004</c:v>
                </c:pt>
                <c:pt idx="1">
                  <c:v>3.7398229999999999</c:v>
                </c:pt>
                <c:pt idx="2">
                  <c:v>6.3718203999999998</c:v>
                </c:pt>
                <c:pt idx="3">
                  <c:v>9.7034029999999998</c:v>
                </c:pt>
                <c:pt idx="4">
                  <c:v>7.9151173000000004</c:v>
                </c:pt>
                <c:pt idx="5">
                  <c:v>-9.8389830000000007</c:v>
                </c:pt>
                <c:pt idx="6">
                  <c:v>1.3915839999999999</c:v>
                </c:pt>
                <c:pt idx="7">
                  <c:v>-4.5315045999999999</c:v>
                </c:pt>
                <c:pt idx="8">
                  <c:v>1.5451031</c:v>
                </c:pt>
                <c:pt idx="9">
                  <c:v>-2.3024719999999999</c:v>
                </c:pt>
                <c:pt idx="10">
                  <c:v>6.2168627000000001</c:v>
                </c:pt>
                <c:pt idx="11">
                  <c:v>6.1043776999999997</c:v>
                </c:pt>
                <c:pt idx="12">
                  <c:v>-3.9788364999999999</c:v>
                </c:pt>
                <c:pt idx="13">
                  <c:v>4.6622786999999999</c:v>
                </c:pt>
                <c:pt idx="14">
                  <c:v>6.9141979999999998</c:v>
                </c:pt>
                <c:pt idx="15">
                  <c:v>7.1489415000000003</c:v>
                </c:pt>
                <c:pt idx="16">
                  <c:v>-2.3050158000000001</c:v>
                </c:pt>
                <c:pt idx="17">
                  <c:v>-0.53215014999999999</c:v>
                </c:pt>
                <c:pt idx="18">
                  <c:v>7.6164019999999999</c:v>
                </c:pt>
                <c:pt idx="19">
                  <c:v>-0.92515044999999996</c:v>
                </c:pt>
                <c:pt idx="20">
                  <c:v>8.6727959999999999</c:v>
                </c:pt>
                <c:pt idx="21">
                  <c:v>7.1358155999999999</c:v>
                </c:pt>
                <c:pt idx="22">
                  <c:v>8.4266240000000003</c:v>
                </c:pt>
                <c:pt idx="23">
                  <c:v>7.098643</c:v>
                </c:pt>
                <c:pt idx="24">
                  <c:v>8.1997579999999992</c:v>
                </c:pt>
                <c:pt idx="25">
                  <c:v>0.12700996000000001</c:v>
                </c:pt>
                <c:pt idx="26">
                  <c:v>4.4802436999999999</c:v>
                </c:pt>
                <c:pt idx="27">
                  <c:v>-0.72038349999999995</c:v>
                </c:pt>
                <c:pt idx="28">
                  <c:v>9.6963240000000006</c:v>
                </c:pt>
                <c:pt idx="29">
                  <c:v>6.475956</c:v>
                </c:pt>
                <c:pt idx="30">
                  <c:v>2.778238</c:v>
                </c:pt>
                <c:pt idx="31">
                  <c:v>-9.3755679999999995</c:v>
                </c:pt>
                <c:pt idx="32">
                  <c:v>-1.098568</c:v>
                </c:pt>
                <c:pt idx="33">
                  <c:v>-19.253170000000001</c:v>
                </c:pt>
                <c:pt idx="34">
                  <c:v>6.5317970000000001</c:v>
                </c:pt>
                <c:pt idx="35">
                  <c:v>7.5758786000000002</c:v>
                </c:pt>
                <c:pt idx="36">
                  <c:v>10.454586000000001</c:v>
                </c:pt>
                <c:pt idx="37">
                  <c:v>8.8619219999999999</c:v>
                </c:pt>
                <c:pt idx="38">
                  <c:v>-3.6334455000000001</c:v>
                </c:pt>
                <c:pt idx="39">
                  <c:v>-1.1261863000000001</c:v>
                </c:pt>
                <c:pt idx="40">
                  <c:v>2.7224838999999998</c:v>
                </c:pt>
                <c:pt idx="41">
                  <c:v>1.6991757000000001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023-48E1-AE42-CADFD64CA55F}"/>
            </c:ext>
          </c:extLst>
        </c:ser>
        <c:ser>
          <c:idx val="1"/>
          <c:order val="1"/>
          <c:tx>
            <c:v>Asia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8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pca!$D$46:$D$104</c:f>
              <c:numCache>
                <c:formatCode>General</c:formatCode>
                <c:ptCount val="59"/>
                <c:pt idx="0">
                  <c:v>11.089237000000001</c:v>
                </c:pt>
                <c:pt idx="1">
                  <c:v>-11.724105</c:v>
                </c:pt>
                <c:pt idx="2">
                  <c:v>8.3158659999999998</c:v>
                </c:pt>
                <c:pt idx="3">
                  <c:v>10.650778000000001</c:v>
                </c:pt>
                <c:pt idx="4">
                  <c:v>16.243053</c:v>
                </c:pt>
                <c:pt idx="5">
                  <c:v>13.265184</c:v>
                </c:pt>
                <c:pt idx="6">
                  <c:v>-11.931540500000001</c:v>
                </c:pt>
                <c:pt idx="7">
                  <c:v>7.4473320000000003</c:v>
                </c:pt>
                <c:pt idx="8">
                  <c:v>16.173615000000002</c:v>
                </c:pt>
                <c:pt idx="9">
                  <c:v>15.548594</c:v>
                </c:pt>
                <c:pt idx="10">
                  <c:v>-11.134168000000001</c:v>
                </c:pt>
                <c:pt idx="11">
                  <c:v>12.163567</c:v>
                </c:pt>
                <c:pt idx="12">
                  <c:v>13.364563</c:v>
                </c:pt>
                <c:pt idx="13">
                  <c:v>-15.407258000000001</c:v>
                </c:pt>
                <c:pt idx="14">
                  <c:v>-12.876163999999999</c:v>
                </c:pt>
                <c:pt idx="15">
                  <c:v>-11.251158</c:v>
                </c:pt>
                <c:pt idx="16">
                  <c:v>11.286962000000001</c:v>
                </c:pt>
                <c:pt idx="17">
                  <c:v>-14.846211</c:v>
                </c:pt>
                <c:pt idx="18">
                  <c:v>-9.6501409999999996</c:v>
                </c:pt>
                <c:pt idx="19">
                  <c:v>-6.4195595000000001</c:v>
                </c:pt>
                <c:pt idx="20">
                  <c:v>-6.8002019999999996</c:v>
                </c:pt>
                <c:pt idx="21">
                  <c:v>7.9729795000000001</c:v>
                </c:pt>
                <c:pt idx="22">
                  <c:v>-8.2225040000000007</c:v>
                </c:pt>
                <c:pt idx="23">
                  <c:v>13.290468000000001</c:v>
                </c:pt>
                <c:pt idx="24">
                  <c:v>6.1463039999999998</c:v>
                </c:pt>
                <c:pt idx="25">
                  <c:v>10.196063000000001</c:v>
                </c:pt>
                <c:pt idx="26">
                  <c:v>11.743231</c:v>
                </c:pt>
                <c:pt idx="27">
                  <c:v>8.6315089999999994</c:v>
                </c:pt>
                <c:pt idx="28">
                  <c:v>4.9450969999999996</c:v>
                </c:pt>
                <c:pt idx="29">
                  <c:v>10.539701000000001</c:v>
                </c:pt>
                <c:pt idx="30">
                  <c:v>9.7664799999999996</c:v>
                </c:pt>
                <c:pt idx="31">
                  <c:v>12.117269</c:v>
                </c:pt>
                <c:pt idx="32">
                  <c:v>-13.775893</c:v>
                </c:pt>
                <c:pt idx="33">
                  <c:v>-17.508859999999999</c:v>
                </c:pt>
                <c:pt idx="34">
                  <c:v>-18.102488000000001</c:v>
                </c:pt>
                <c:pt idx="35">
                  <c:v>-17.523188000000001</c:v>
                </c:pt>
                <c:pt idx="36">
                  <c:v>-17.827933999999999</c:v>
                </c:pt>
                <c:pt idx="37">
                  <c:v>13.200212499999999</c:v>
                </c:pt>
                <c:pt idx="38">
                  <c:v>0.26507555999999999</c:v>
                </c:pt>
                <c:pt idx="39">
                  <c:v>-17.523565000000001</c:v>
                </c:pt>
                <c:pt idx="40">
                  <c:v>-17.508859999999999</c:v>
                </c:pt>
                <c:pt idx="41">
                  <c:v>-18.102488000000001</c:v>
                </c:pt>
                <c:pt idx="42">
                  <c:v>-17.523188000000001</c:v>
                </c:pt>
                <c:pt idx="43">
                  <c:v>-17.827933999999999</c:v>
                </c:pt>
                <c:pt idx="44">
                  <c:v>-17.832968000000001</c:v>
                </c:pt>
                <c:pt idx="45">
                  <c:v>0.52171003999999999</c:v>
                </c:pt>
                <c:pt idx="46">
                  <c:v>-17.759998</c:v>
                </c:pt>
                <c:pt idx="47">
                  <c:v>-17.442620000000002</c:v>
                </c:pt>
                <c:pt idx="48">
                  <c:v>-17.409676000000001</c:v>
                </c:pt>
                <c:pt idx="49">
                  <c:v>-8.1897070000000003</c:v>
                </c:pt>
                <c:pt idx="50">
                  <c:v>-11.004020000000001</c:v>
                </c:pt>
                <c:pt idx="51">
                  <c:v>-12.436211</c:v>
                </c:pt>
                <c:pt idx="52">
                  <c:v>-9.7796679999999991</c:v>
                </c:pt>
                <c:pt idx="53">
                  <c:v>-11.050217999999999</c:v>
                </c:pt>
                <c:pt idx="54">
                  <c:v>-8.6135140000000003</c:v>
                </c:pt>
                <c:pt idx="55">
                  <c:v>11.394472</c:v>
                </c:pt>
                <c:pt idx="56">
                  <c:v>10.222998</c:v>
                </c:pt>
                <c:pt idx="57">
                  <c:v>-0.1308666</c:v>
                </c:pt>
                <c:pt idx="58">
                  <c:v>5.5150430000000004</c:v>
                </c:pt>
              </c:numCache>
            </c:numRef>
          </c:xVal>
          <c:yVal>
            <c:numRef>
              <c:f>pca!$E$46:$E$104</c:f>
              <c:numCache>
                <c:formatCode>General</c:formatCode>
                <c:ptCount val="59"/>
                <c:pt idx="0">
                  <c:v>7.790546</c:v>
                </c:pt>
                <c:pt idx="1">
                  <c:v>-1.2773228999999999</c:v>
                </c:pt>
                <c:pt idx="2">
                  <c:v>8.7939930000000004</c:v>
                </c:pt>
                <c:pt idx="3">
                  <c:v>-2.296211</c:v>
                </c:pt>
                <c:pt idx="4">
                  <c:v>-8.5179670000000005</c:v>
                </c:pt>
                <c:pt idx="5">
                  <c:v>2.3426402</c:v>
                </c:pt>
                <c:pt idx="6">
                  <c:v>2.7929750000000002</c:v>
                </c:pt>
                <c:pt idx="7">
                  <c:v>1.0961927</c:v>
                </c:pt>
                <c:pt idx="8">
                  <c:v>-4.3302145000000003</c:v>
                </c:pt>
                <c:pt idx="9">
                  <c:v>-2.1555849999999999</c:v>
                </c:pt>
                <c:pt idx="10">
                  <c:v>3.8097324000000001</c:v>
                </c:pt>
                <c:pt idx="11">
                  <c:v>-4.2606162999999997</c:v>
                </c:pt>
                <c:pt idx="12">
                  <c:v>-5.5364537</c:v>
                </c:pt>
                <c:pt idx="13">
                  <c:v>6.0613437000000001</c:v>
                </c:pt>
                <c:pt idx="14">
                  <c:v>3.3821794999999999</c:v>
                </c:pt>
                <c:pt idx="15">
                  <c:v>4.4893929999999997</c:v>
                </c:pt>
                <c:pt idx="16">
                  <c:v>-1.3139958</c:v>
                </c:pt>
                <c:pt idx="17">
                  <c:v>6.4486485</c:v>
                </c:pt>
                <c:pt idx="18">
                  <c:v>6.7459645000000004</c:v>
                </c:pt>
                <c:pt idx="19">
                  <c:v>2.8780700000000001</c:v>
                </c:pt>
                <c:pt idx="20">
                  <c:v>3.5858452000000001</c:v>
                </c:pt>
                <c:pt idx="21">
                  <c:v>-1.494767</c:v>
                </c:pt>
                <c:pt idx="22">
                  <c:v>4.9143033000000003</c:v>
                </c:pt>
                <c:pt idx="23">
                  <c:v>-4.0968900000000001</c:v>
                </c:pt>
                <c:pt idx="24">
                  <c:v>-1.7078135000000001</c:v>
                </c:pt>
                <c:pt idx="25">
                  <c:v>0.91315670000000004</c:v>
                </c:pt>
                <c:pt idx="26">
                  <c:v>-3.4993305000000001</c:v>
                </c:pt>
                <c:pt idx="27">
                  <c:v>-1.2357951</c:v>
                </c:pt>
                <c:pt idx="28">
                  <c:v>5.8095280000000002</c:v>
                </c:pt>
                <c:pt idx="29">
                  <c:v>3.8806579999999999</c:v>
                </c:pt>
                <c:pt idx="30">
                  <c:v>5.3578367</c:v>
                </c:pt>
                <c:pt idx="31">
                  <c:v>-1.2195497</c:v>
                </c:pt>
                <c:pt idx="32">
                  <c:v>5.6350712999999999</c:v>
                </c:pt>
                <c:pt idx="33">
                  <c:v>-17.144563999999999</c:v>
                </c:pt>
                <c:pt idx="34">
                  <c:v>-18.270807000000001</c:v>
                </c:pt>
                <c:pt idx="35">
                  <c:v>-19.236967</c:v>
                </c:pt>
                <c:pt idx="36">
                  <c:v>-17.717974000000002</c:v>
                </c:pt>
                <c:pt idx="37">
                  <c:v>-9.3755679999999995</c:v>
                </c:pt>
                <c:pt idx="38">
                  <c:v>-1.098568</c:v>
                </c:pt>
                <c:pt idx="39">
                  <c:v>-19.253170000000001</c:v>
                </c:pt>
                <c:pt idx="40">
                  <c:v>-17.144563999999999</c:v>
                </c:pt>
                <c:pt idx="41">
                  <c:v>-18.270807000000001</c:v>
                </c:pt>
                <c:pt idx="42">
                  <c:v>-19.236967</c:v>
                </c:pt>
                <c:pt idx="43">
                  <c:v>-17.717974000000002</c:v>
                </c:pt>
                <c:pt idx="44">
                  <c:v>-15.793257000000001</c:v>
                </c:pt>
                <c:pt idx="45">
                  <c:v>-1.9604470000000001</c:v>
                </c:pt>
                <c:pt idx="46">
                  <c:v>-15.182644</c:v>
                </c:pt>
                <c:pt idx="47">
                  <c:v>-17.975576</c:v>
                </c:pt>
                <c:pt idx="48">
                  <c:v>-16.836425999999999</c:v>
                </c:pt>
                <c:pt idx="49">
                  <c:v>6.9746699999999997</c:v>
                </c:pt>
                <c:pt idx="50">
                  <c:v>7.1311836</c:v>
                </c:pt>
                <c:pt idx="51">
                  <c:v>8.3152609999999996</c:v>
                </c:pt>
                <c:pt idx="52">
                  <c:v>5.6943739999999998</c:v>
                </c:pt>
                <c:pt idx="53">
                  <c:v>7.4897799999999997</c:v>
                </c:pt>
                <c:pt idx="54">
                  <c:v>8.2329310000000007</c:v>
                </c:pt>
                <c:pt idx="55">
                  <c:v>-5.2291856000000001</c:v>
                </c:pt>
                <c:pt idx="56">
                  <c:v>-3.7101438</c:v>
                </c:pt>
                <c:pt idx="57">
                  <c:v>9.0220009999999995</c:v>
                </c:pt>
                <c:pt idx="58">
                  <c:v>6.3014336000000002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5023-48E1-AE42-CADFD64CA55F}"/>
            </c:ext>
          </c:extLst>
        </c:ser>
        <c:ser>
          <c:idx val="2"/>
          <c:order val="2"/>
          <c:tx>
            <c:v>Australia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8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pca!$D$105:$D$115</c:f>
              <c:numCache>
                <c:formatCode>General</c:formatCode>
                <c:ptCount val="11"/>
                <c:pt idx="0">
                  <c:v>13.629016</c:v>
                </c:pt>
                <c:pt idx="1">
                  <c:v>9.6740449999999996</c:v>
                </c:pt>
                <c:pt idx="2">
                  <c:v>1.7167585000000001</c:v>
                </c:pt>
                <c:pt idx="3">
                  <c:v>-5.3178834999999998</c:v>
                </c:pt>
                <c:pt idx="4">
                  <c:v>10.170256</c:v>
                </c:pt>
                <c:pt idx="5">
                  <c:v>16.125933</c:v>
                </c:pt>
                <c:pt idx="6">
                  <c:v>5.7654795999999999</c:v>
                </c:pt>
                <c:pt idx="7">
                  <c:v>5.9542210000000004</c:v>
                </c:pt>
                <c:pt idx="8">
                  <c:v>9.442126</c:v>
                </c:pt>
                <c:pt idx="9">
                  <c:v>8.4743805000000005</c:v>
                </c:pt>
                <c:pt idx="10">
                  <c:v>9.7464220000000008</c:v>
                </c:pt>
              </c:numCache>
            </c:numRef>
          </c:xVal>
          <c:yVal>
            <c:numRef>
              <c:f>pca!$E$105:$E$115</c:f>
              <c:numCache>
                <c:formatCode>General</c:formatCode>
                <c:ptCount val="11"/>
                <c:pt idx="0">
                  <c:v>-2.9241375999999999</c:v>
                </c:pt>
                <c:pt idx="1">
                  <c:v>-1.8546777000000001</c:v>
                </c:pt>
                <c:pt idx="2">
                  <c:v>6.4660586999999996</c:v>
                </c:pt>
                <c:pt idx="3">
                  <c:v>7.1058326000000003</c:v>
                </c:pt>
                <c:pt idx="4">
                  <c:v>-1.2118579</c:v>
                </c:pt>
                <c:pt idx="5">
                  <c:v>-7.6058006000000002</c:v>
                </c:pt>
                <c:pt idx="6">
                  <c:v>-5.678388</c:v>
                </c:pt>
                <c:pt idx="7">
                  <c:v>1.9172187000000001</c:v>
                </c:pt>
                <c:pt idx="8">
                  <c:v>-1.3688754999999999</c:v>
                </c:pt>
                <c:pt idx="9">
                  <c:v>6.0205010000000003</c:v>
                </c:pt>
                <c:pt idx="10">
                  <c:v>-1.4517229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5023-48E1-AE42-CADFD64CA55F}"/>
            </c:ext>
          </c:extLst>
        </c:ser>
        <c:ser>
          <c:idx val="3"/>
          <c:order val="3"/>
          <c:tx>
            <c:v>Europe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8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Ref>
              <c:f>pca!$D$116:$D$136</c:f>
              <c:numCache>
                <c:formatCode>General</c:formatCode>
                <c:ptCount val="21"/>
                <c:pt idx="0">
                  <c:v>-14.004505</c:v>
                </c:pt>
                <c:pt idx="1">
                  <c:v>-12.398592000000001</c:v>
                </c:pt>
                <c:pt idx="2">
                  <c:v>8.4286390000000004</c:v>
                </c:pt>
                <c:pt idx="3">
                  <c:v>13.2990675</c:v>
                </c:pt>
                <c:pt idx="4">
                  <c:v>15.226521</c:v>
                </c:pt>
                <c:pt idx="5">
                  <c:v>10.284045000000001</c:v>
                </c:pt>
                <c:pt idx="6">
                  <c:v>16.423590000000001</c:v>
                </c:pt>
                <c:pt idx="7">
                  <c:v>16.4086</c:v>
                </c:pt>
                <c:pt idx="8">
                  <c:v>18.389648000000001</c:v>
                </c:pt>
                <c:pt idx="9">
                  <c:v>5.3288679999999999</c:v>
                </c:pt>
                <c:pt idx="10">
                  <c:v>15.617125</c:v>
                </c:pt>
                <c:pt idx="11">
                  <c:v>17.493289999999998</c:v>
                </c:pt>
                <c:pt idx="12">
                  <c:v>-16.114853</c:v>
                </c:pt>
                <c:pt idx="13">
                  <c:v>-15.221825000000001</c:v>
                </c:pt>
                <c:pt idx="14">
                  <c:v>0.34892496000000001</c:v>
                </c:pt>
                <c:pt idx="15">
                  <c:v>7.5610695000000003</c:v>
                </c:pt>
                <c:pt idx="16">
                  <c:v>-1.6220667</c:v>
                </c:pt>
                <c:pt idx="17">
                  <c:v>11.347242</c:v>
                </c:pt>
                <c:pt idx="18">
                  <c:v>-15.510395000000001</c:v>
                </c:pt>
                <c:pt idx="19">
                  <c:v>-2.4928270000000001</c:v>
                </c:pt>
                <c:pt idx="20">
                  <c:v>-4.8282769999999999</c:v>
                </c:pt>
              </c:numCache>
            </c:numRef>
          </c:xVal>
          <c:yVal>
            <c:numRef>
              <c:f>pca!$E$116:$E$136</c:f>
              <c:numCache>
                <c:formatCode>General</c:formatCode>
                <c:ptCount val="21"/>
                <c:pt idx="0">
                  <c:v>4.7925652999999997</c:v>
                </c:pt>
                <c:pt idx="1">
                  <c:v>4.9030265999999996</c:v>
                </c:pt>
                <c:pt idx="2">
                  <c:v>-4.0466213</c:v>
                </c:pt>
                <c:pt idx="3">
                  <c:v>-10.192138</c:v>
                </c:pt>
                <c:pt idx="4">
                  <c:v>-6.1049819999999997</c:v>
                </c:pt>
                <c:pt idx="5">
                  <c:v>7.7691340000000002</c:v>
                </c:pt>
                <c:pt idx="6">
                  <c:v>-0.13628336999999999</c:v>
                </c:pt>
                <c:pt idx="7">
                  <c:v>-2.7781229999999999</c:v>
                </c:pt>
                <c:pt idx="8">
                  <c:v>-7.8957790000000001</c:v>
                </c:pt>
                <c:pt idx="9">
                  <c:v>-5.4163220000000001</c:v>
                </c:pt>
                <c:pt idx="10">
                  <c:v>-3.0277314</c:v>
                </c:pt>
                <c:pt idx="11">
                  <c:v>-0.9075183</c:v>
                </c:pt>
                <c:pt idx="12">
                  <c:v>4.3109856000000004</c:v>
                </c:pt>
                <c:pt idx="13">
                  <c:v>3.7821566999999998</c:v>
                </c:pt>
                <c:pt idx="14">
                  <c:v>-1.9702004</c:v>
                </c:pt>
                <c:pt idx="15">
                  <c:v>-1.6374217</c:v>
                </c:pt>
                <c:pt idx="16">
                  <c:v>4.2803535000000004</c:v>
                </c:pt>
                <c:pt idx="17">
                  <c:v>1.2957361000000001</c:v>
                </c:pt>
                <c:pt idx="18">
                  <c:v>5.6492176000000001</c:v>
                </c:pt>
                <c:pt idx="19">
                  <c:v>3.7078536</c:v>
                </c:pt>
                <c:pt idx="20">
                  <c:v>3.543031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5023-48E1-AE42-CADFD64CA55F}"/>
            </c:ext>
          </c:extLst>
        </c:ser>
        <c:ser>
          <c:idx val="4"/>
          <c:order val="4"/>
          <c:tx>
            <c:v>North America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8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numRef>
              <c:f>pca!$D$137:$D$149</c:f>
              <c:numCache>
                <c:formatCode>General</c:formatCode>
                <c:ptCount val="13"/>
                <c:pt idx="0">
                  <c:v>8.1234359999999999</c:v>
                </c:pt>
                <c:pt idx="1">
                  <c:v>8.5534459999999992</c:v>
                </c:pt>
                <c:pt idx="2">
                  <c:v>6.9642425000000001</c:v>
                </c:pt>
                <c:pt idx="3">
                  <c:v>8.5510645000000007</c:v>
                </c:pt>
                <c:pt idx="4">
                  <c:v>8.4780259999999998</c:v>
                </c:pt>
                <c:pt idx="5">
                  <c:v>-14.114093</c:v>
                </c:pt>
                <c:pt idx="6">
                  <c:v>-5.3500338000000003</c:v>
                </c:pt>
                <c:pt idx="7">
                  <c:v>-14.955334000000001</c:v>
                </c:pt>
                <c:pt idx="8">
                  <c:v>-13.4773855</c:v>
                </c:pt>
                <c:pt idx="9">
                  <c:v>-14.918424</c:v>
                </c:pt>
                <c:pt idx="10">
                  <c:v>-8.3714130000000004</c:v>
                </c:pt>
                <c:pt idx="11">
                  <c:v>10.212365</c:v>
                </c:pt>
                <c:pt idx="12">
                  <c:v>19.013919999999999</c:v>
                </c:pt>
              </c:numCache>
            </c:numRef>
          </c:xVal>
          <c:yVal>
            <c:numRef>
              <c:f>pca!$E$137:$E$149</c:f>
              <c:numCache>
                <c:formatCode>General</c:formatCode>
                <c:ptCount val="13"/>
                <c:pt idx="0">
                  <c:v>3.1194704</c:v>
                </c:pt>
                <c:pt idx="1">
                  <c:v>8.5005450000000007</c:v>
                </c:pt>
                <c:pt idx="2">
                  <c:v>-8.5949019999999994</c:v>
                </c:pt>
                <c:pt idx="3">
                  <c:v>8.4051109999999998</c:v>
                </c:pt>
                <c:pt idx="4">
                  <c:v>-2.4370500000000002</c:v>
                </c:pt>
                <c:pt idx="5">
                  <c:v>6.3457359999999996</c:v>
                </c:pt>
                <c:pt idx="6">
                  <c:v>2.718461</c:v>
                </c:pt>
                <c:pt idx="7">
                  <c:v>5.6478060000000001</c:v>
                </c:pt>
                <c:pt idx="8">
                  <c:v>5.7126929999999998</c:v>
                </c:pt>
                <c:pt idx="9">
                  <c:v>6.426469</c:v>
                </c:pt>
                <c:pt idx="10">
                  <c:v>0.37916490000000003</c:v>
                </c:pt>
                <c:pt idx="11">
                  <c:v>-0.64811503999999998</c:v>
                </c:pt>
                <c:pt idx="12">
                  <c:v>-1.8730663000000001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5023-48E1-AE42-CADFD64CA55F}"/>
            </c:ext>
          </c:extLst>
        </c:ser>
        <c:ser>
          <c:idx val="5"/>
          <c:order val="5"/>
          <c:tx>
            <c:v>Unknown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8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xVal>
            <c:numRef>
              <c:f>pca!$D$150:$D$156</c:f>
              <c:numCache>
                <c:formatCode>General</c:formatCode>
                <c:ptCount val="7"/>
                <c:pt idx="0">
                  <c:v>13.380136</c:v>
                </c:pt>
                <c:pt idx="1">
                  <c:v>-11.269971</c:v>
                </c:pt>
                <c:pt idx="2">
                  <c:v>-7.3775680000000001</c:v>
                </c:pt>
                <c:pt idx="3">
                  <c:v>-11.642545</c:v>
                </c:pt>
                <c:pt idx="4">
                  <c:v>-5.888274</c:v>
                </c:pt>
                <c:pt idx="5">
                  <c:v>3.2572152999999999</c:v>
                </c:pt>
                <c:pt idx="6">
                  <c:v>-0.6928512</c:v>
                </c:pt>
              </c:numCache>
            </c:numRef>
          </c:xVal>
          <c:yVal>
            <c:numRef>
              <c:f>pca!$E$150:$E$156</c:f>
              <c:numCache>
                <c:formatCode>General</c:formatCode>
                <c:ptCount val="7"/>
                <c:pt idx="0">
                  <c:v>-0.97617745</c:v>
                </c:pt>
                <c:pt idx="1">
                  <c:v>1.5781556000000001</c:v>
                </c:pt>
                <c:pt idx="2">
                  <c:v>3.3845863</c:v>
                </c:pt>
                <c:pt idx="3">
                  <c:v>-2.4135209999999998</c:v>
                </c:pt>
                <c:pt idx="4">
                  <c:v>-2.1496765999999998</c:v>
                </c:pt>
                <c:pt idx="5">
                  <c:v>-1.0844556000000001</c:v>
                </c:pt>
                <c:pt idx="6">
                  <c:v>1.4054865999999999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5023-48E1-AE42-CADFD64CA5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94699488"/>
        <c:axId val="1294701568"/>
      </c:scatterChart>
      <c:valAx>
        <c:axId val="129469948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dirty="0"/>
                  <a:t>PCA 1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294701568"/>
        <c:crossesAt val="-20"/>
        <c:crossBetween val="midCat"/>
      </c:valAx>
      <c:valAx>
        <c:axId val="1294701568"/>
        <c:scaling>
          <c:orientation val="minMax"/>
          <c:min val="-2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dirty="0"/>
                  <a:t>PCA</a:t>
                </a:r>
                <a:r>
                  <a:rPr lang="en-US" baseline="0" dirty="0"/>
                  <a:t> 2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1.5700483518377689E-2"/>
              <c:y val="0.325536172787155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294699488"/>
        <c:crossesAt val="-20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4142335038075"/>
          <c:y val="2.2488665860657883E-3"/>
          <c:w val="0.15745518651079449"/>
          <c:h val="0.3365225855047319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DE6E1-34C7-4505-99EF-111BA2E184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43EBCA-F87F-4469-A6F5-1925A13148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94E187-C2C3-4D2E-AE0C-BE5ADF80C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0DEEF-72E6-48DB-A568-9141210375D4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670E45-8FA0-4A1A-89CA-F8C97EC2F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D9008-12F1-481D-A465-5E0CF3E22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2C92B-7DE8-454F-866C-7C54EFEA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110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BAB5D-4DCF-472A-A01F-6144238EC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FCE2D5-2BA6-4584-9ADF-7FE98E9D9E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FA47E9-3CDA-4D4E-A1CF-F7C0E3BAA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0DEEF-72E6-48DB-A568-9141210375D4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E39C98-B4AA-4F8F-ACCA-2E61C6707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7B8C0-6677-4E3B-8E83-5C6794749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2C92B-7DE8-454F-866C-7C54EFEA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209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C6EA0F-8048-4E69-9350-AA569F99ED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A5641D-2BA3-4A8A-A865-A8CACCA8F2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F1BDA4-E2D8-4920-8BB8-72BE486C3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0DEEF-72E6-48DB-A568-9141210375D4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950FCB-EDAC-4976-B99C-1D276D47D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4AC806-EE59-4DD7-947C-F4365A097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2C92B-7DE8-454F-866C-7C54EFEA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94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31AA4-1810-4CBA-9AC1-16FAC2FC0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D93312-07C0-4834-84A9-3B985FF949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4D5C2B-C17A-40FD-91B4-8C533F0CC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0DEEF-72E6-48DB-A568-9141210375D4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5842A2-DF3D-4003-860A-6BFB742EB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ABB608-C1C5-46B0-A250-3847559C1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2C92B-7DE8-454F-866C-7C54EFEA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211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96E20-6693-44FF-9B7E-C75AC19FF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A6D0BA-A3AA-45FA-BF96-E5236E733D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D48B93-83B1-4347-AD53-CA1605A3C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0DEEF-72E6-48DB-A568-9141210375D4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08A3A-5405-484F-89A4-D1BACDF71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3C3A0E-2B0C-453C-B4C2-9CFA78A91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2C92B-7DE8-454F-866C-7C54EFEA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791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D5ABD-8453-42DD-A98C-1C840E0DD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7C238-1E43-421D-BA5F-CC5FE61840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F385AF-5083-4935-8F25-73AD924F78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2699A6-C2E6-42FA-BD62-6450CFEE9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0DEEF-72E6-48DB-A568-9141210375D4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9BC15B-00A3-461C-861B-825CB2FAC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167ACF-C802-4665-9D57-BF46662EE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2C92B-7DE8-454F-866C-7C54EFEA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462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FBA81-62C9-43D7-A0BA-DB23AF371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4F0D02-AF40-4A66-BB31-31DF955ED4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7ACA33-07CC-4608-8670-3EE7BBE547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D459E9-9B27-461C-8B6C-BC4C36716C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9D6C98-B967-45C4-AC7D-EBCD4E8C9B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3D590B-1B3F-49A9-B624-78199CF25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0DEEF-72E6-48DB-A568-9141210375D4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462CFA-1AAD-43EF-9C04-EA32749FF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4D38E8-CA46-45FB-BEC7-8E66562DC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2C92B-7DE8-454F-866C-7C54EFEA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829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13C55-1C16-437A-BDE7-21483C477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DD9D1D-C140-4F9F-8A66-E9FEF84CD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0DEEF-72E6-48DB-A568-9141210375D4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CDAA02-80B1-4ED3-87FC-0AA090067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C7DB5A-C70E-4397-BA84-F989BB8AD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2C92B-7DE8-454F-866C-7C54EFEA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061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73392C-36E1-46D8-A602-E06B88E17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0DEEF-72E6-48DB-A568-9141210375D4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230231-C2C5-4E94-87B0-FDA03B158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A4B104-86F3-437A-BB16-0756C8184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2C92B-7DE8-454F-866C-7C54EFEA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80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C53CF-E2CA-4DEA-8465-15749226A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EC393-0A7D-4E65-8388-23A868CFA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E7CD45-3286-4393-91BC-A91C45F376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E6B9B-20F5-4131-8B21-5D1C40DA8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0DEEF-72E6-48DB-A568-9141210375D4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E66C5-689F-455A-ABD1-5F1D9C402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1A2D46-11F8-418A-B4A0-A94021BCD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2C92B-7DE8-454F-866C-7C54EFEA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91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26A3B-5AEE-42DC-B77D-2F8F51BB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60B094-CBC8-4B80-92A0-E7B691EA89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D0CB19-8AF3-4414-82AE-22E4E4EC53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6EC4C7-2A8D-4EBA-AE69-FC6F896B9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0DEEF-72E6-48DB-A568-9141210375D4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561B09-92C7-4625-BDF8-0DC33C5D4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45B183-6F4F-4552-A03D-DAC9C5C79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2C92B-7DE8-454F-866C-7C54EFEA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272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429A271-EBB4-4787-A536-42551B09E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92CB1C-2822-457D-B955-98E074014F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F2D88-1BD1-40C4-8FB5-E0378174AA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0DEEF-72E6-48DB-A568-9141210375D4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F7C85E-92AD-49D2-B399-A86C6193AD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8D4345-7448-4F34-B8EF-4B0B017826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2C92B-7DE8-454F-866C-7C54EFEA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753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524000" y="-1"/>
            <a:ext cx="9144000" cy="3068961"/>
            <a:chOff x="0" y="-1"/>
            <a:chExt cx="9144000" cy="3068961"/>
          </a:xfrm>
        </p:grpSpPr>
        <p:graphicFrame>
          <p:nvGraphicFramePr>
            <p:cNvPr id="2" name="Chart 1">
              <a:extLst>
                <a:ext uri="{FF2B5EF4-FFF2-40B4-BE49-F238E27FC236}">
                  <a16:creationId xmlns:a16="http://schemas.microsoft.com/office/drawing/2014/main" id="{E98C3FF2-A819-43C3-BF36-5A531EAB31B8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0" y="0"/>
            <a:ext cx="4572000" cy="306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3" name="Chart 2">
              <a:extLst>
                <a:ext uri="{FF2B5EF4-FFF2-40B4-BE49-F238E27FC236}">
                  <a16:creationId xmlns:a16="http://schemas.microsoft.com/office/drawing/2014/main" id="{D079F191-49FD-4E65-85BC-4C5567A547C9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4572000" y="-1"/>
            <a:ext cx="4572000" cy="306896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pSp>
        <p:nvGrpSpPr>
          <p:cNvPr id="7" name="Group 6"/>
          <p:cNvGrpSpPr/>
          <p:nvPr/>
        </p:nvGrpSpPr>
        <p:grpSpPr>
          <a:xfrm>
            <a:off x="1524000" y="3321328"/>
            <a:ext cx="9144000" cy="3060000"/>
            <a:chOff x="0" y="3321328"/>
            <a:chExt cx="9144000" cy="3060000"/>
          </a:xfrm>
        </p:grpSpPr>
        <p:graphicFrame>
          <p:nvGraphicFramePr>
            <p:cNvPr id="4" name="Chart 3">
              <a:extLst>
                <a:ext uri="{FF2B5EF4-FFF2-40B4-BE49-F238E27FC236}">
                  <a16:creationId xmlns:a16="http://schemas.microsoft.com/office/drawing/2014/main" id="{D5BC776A-12B1-41CC-8FD3-C0C979C20A77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0" y="3321328"/>
            <a:ext cx="4572000" cy="306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5" name="Chart 4">
              <a:extLst>
                <a:ext uri="{FF2B5EF4-FFF2-40B4-BE49-F238E27FC236}">
                  <a16:creationId xmlns:a16="http://schemas.microsoft.com/office/drawing/2014/main" id="{0C83FB26-C4C1-4F66-ACA0-E735A08F19E3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4572000" y="3321328"/>
            <a:ext cx="4572000" cy="306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009630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524001" y="0"/>
            <a:ext cx="9125229" cy="3060000"/>
            <a:chOff x="0" y="0"/>
            <a:chExt cx="9125229" cy="3060000"/>
          </a:xfrm>
        </p:grpSpPr>
        <p:graphicFrame>
          <p:nvGraphicFramePr>
            <p:cNvPr id="2" name="Chart 1">
              <a:extLst>
                <a:ext uri="{FF2B5EF4-FFF2-40B4-BE49-F238E27FC236}">
                  <a16:creationId xmlns:a16="http://schemas.microsoft.com/office/drawing/2014/main" id="{C960CD11-6739-4B41-A4E5-6945ECD575A5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0" y="0"/>
            <a:ext cx="4572000" cy="306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3" name="Chart 2">
              <a:extLst>
                <a:ext uri="{FF2B5EF4-FFF2-40B4-BE49-F238E27FC236}">
                  <a16:creationId xmlns:a16="http://schemas.microsoft.com/office/drawing/2014/main" id="{E6A4770B-ED7D-4D14-A13B-C8F5BA75666B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4553229" y="0"/>
            <a:ext cx="4572000" cy="306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21E63807-0C7A-445C-855B-6E2A6E0DE438}"/>
              </a:ext>
            </a:extLst>
          </p:cNvPr>
          <p:cNvGraphicFramePr>
            <a:graphicFrameLocks/>
          </p:cNvGraphicFramePr>
          <p:nvPr/>
        </p:nvGraphicFramePr>
        <p:xfrm>
          <a:off x="1502296" y="3140968"/>
          <a:ext cx="4572000" cy="30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240016" y="4797152"/>
            <a:ext cx="4427984" cy="1077218"/>
          </a:xfrm>
          <a:prstGeom prst="rect">
            <a:avLst/>
          </a:prstGeom>
          <a:noFill/>
        </p:spPr>
        <p:txBody>
          <a:bodyPr wrap="square" lIns="91440" tIns="45720" rIns="91440" bIns="45720" rtlCol="1" anchor="t">
            <a:spAutoFit/>
          </a:bodyPr>
          <a:lstStyle/>
          <a:p>
            <a:pPr algn="just" rtl="0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1: Distribution of traits during seed germination and seedling development in wheat  under control (0-NaCl) and salt stress (175-NaCl).</a:t>
            </a:r>
            <a:endParaRPr lang="ar-EG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9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D414F19D-2996-42B5-97A9-EDB705F389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3899453"/>
              </p:ext>
            </p:extLst>
          </p:nvPr>
        </p:nvGraphicFramePr>
        <p:xfrm>
          <a:off x="0" y="309488"/>
          <a:ext cx="11960352" cy="5445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FDCFC0A-3CA6-4213-901F-DF682E19D9B3}"/>
              </a:ext>
            </a:extLst>
          </p:cNvPr>
          <p:cNvSpPr txBox="1"/>
          <p:nvPr/>
        </p:nvSpPr>
        <p:spPr>
          <a:xfrm>
            <a:off x="566057" y="5963737"/>
            <a:ext cx="9710057" cy="584775"/>
          </a:xfrm>
          <a:prstGeom prst="rect">
            <a:avLst/>
          </a:prstGeom>
          <a:noFill/>
        </p:spPr>
        <p:txBody>
          <a:bodyPr wrap="square" lIns="91440" tIns="45720" rIns="91440" bIns="45720" rtlCol="1" anchor="t">
            <a:spAutoFit/>
          </a:bodyPr>
          <a:lstStyle/>
          <a:p>
            <a:pPr algn="just" rtl="0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2: Principles component analysis based on genetic distance among the wheat diverse population used in this study </a:t>
            </a:r>
            <a:endParaRPr lang="ar-EG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701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C79AA04-17E0-486D-A7C4-5859AC3E2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364"/>
            <a:ext cx="4044364" cy="41240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26C51A-31F1-405D-BD60-BC2A91D51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5946" y="246256"/>
            <a:ext cx="3909065" cy="40351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AB1549-89D8-465B-BF8C-3E9F3932F2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6593" y="236045"/>
            <a:ext cx="3909065" cy="396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568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9804334-720C-4198-88BD-106F8D889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758" y="115909"/>
            <a:ext cx="4047886" cy="41885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BA69A2E-316B-460A-B9AE-17D3FCC037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5" b="-1"/>
          <a:stretch/>
        </p:blipFill>
        <p:spPr>
          <a:xfrm>
            <a:off x="4108357" y="206181"/>
            <a:ext cx="4031784" cy="40982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771BBE-511D-44DF-849E-0742EFD3A3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6750" y="235773"/>
            <a:ext cx="3905250" cy="395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775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C9A1B6-C996-49BF-9DEF-AE05A44E3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21" y="106988"/>
            <a:ext cx="3781425" cy="39909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20D55D8-8356-4C1C-9A9A-2583D5293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7187" y="116513"/>
            <a:ext cx="3857625" cy="39814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6922687-80E6-4230-9F24-E51AD76DE2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7700" y="116513"/>
            <a:ext cx="392430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087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3BFE294-C6B3-4542-BCE9-35859947C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" y="120234"/>
            <a:ext cx="3924300" cy="40290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D0AF7F-195F-4640-9E6C-8779B7FAA6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7210" y="120234"/>
            <a:ext cx="3810000" cy="40290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3B1B703-B061-43F9-9820-3BF73F070A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2900" y="225009"/>
            <a:ext cx="3886200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117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8FA3B4-05F4-4E18-8184-68F570DC6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" y="162877"/>
            <a:ext cx="3905250" cy="39719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72C209-D58F-43BC-8369-B5DB2045B5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7187" y="153352"/>
            <a:ext cx="3857625" cy="3981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614BFC-E4D5-43F8-B9CC-3ADC1772EC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5325" y="124777"/>
            <a:ext cx="387667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482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FB6DD5-D8FC-4A1A-AC8F-556D305AAB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848100" cy="39719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98BCAC-F95B-44CA-930C-62ACDD792B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93"/>
          <a:stretch/>
        </p:blipFill>
        <p:spPr>
          <a:xfrm>
            <a:off x="4064391" y="-33338"/>
            <a:ext cx="3810000" cy="39863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7342FC-4FBD-4B12-B9D9-0078A50442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0682" y="62938"/>
            <a:ext cx="3810000" cy="39528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A66EDB-33FB-4142-9BC5-E406C9D59611}"/>
              </a:ext>
            </a:extLst>
          </p:cNvPr>
          <p:cNvSpPr txBox="1"/>
          <p:nvPr/>
        </p:nvSpPr>
        <p:spPr>
          <a:xfrm>
            <a:off x="253217" y="5472333"/>
            <a:ext cx="112400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Supplementary Figure 3- QQ plots of the p-values generated from GWAS analysis for all traits </a:t>
            </a:r>
          </a:p>
        </p:txBody>
      </p:sp>
    </p:spTree>
    <p:extLst>
      <p:ext uri="{BB962C8B-B14F-4D97-AF65-F5344CB8AC3E}">
        <p14:creationId xmlns:p14="http://schemas.microsoft.com/office/powerpoint/2010/main" val="14103568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686</TotalTime>
  <Words>158</Words>
  <Application>Microsoft Office PowerPoint</Application>
  <PresentationFormat>Widescreen</PresentationFormat>
  <Paragraphs>27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Dr. Ahmed Sallam</dc:creator>
  <cp:lastModifiedBy>Ahmed Sallam</cp:lastModifiedBy>
  <cp:revision>8</cp:revision>
  <dcterms:created xsi:type="dcterms:W3CDTF">2021-04-26T13:05:38Z</dcterms:created>
  <dcterms:modified xsi:type="dcterms:W3CDTF">2021-11-12T14:25:38Z</dcterms:modified>
</cp:coreProperties>
</file>