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7199313" cy="4679950"/>
  <p:notesSz cx="6858000" cy="9144000"/>
  <p:defaultTextStyle>
    <a:defPPr>
      <a:defRPr lang="en-US"/>
    </a:defPPr>
    <a:lvl1pPr marL="0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1pPr>
    <a:lvl2pPr marL="293708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2pPr>
    <a:lvl3pPr marL="587417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3pPr>
    <a:lvl4pPr marL="881125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4pPr>
    <a:lvl5pPr marL="1174835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5pPr>
    <a:lvl6pPr marL="1468543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6pPr>
    <a:lvl7pPr marL="1762252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7pPr>
    <a:lvl8pPr marL="2055960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8pPr>
    <a:lvl9pPr marL="2349669" algn="l" defTabSz="587417" rtl="0" eaLnBrk="1" latinLnBrk="0" hangingPunct="1">
      <a:defRPr sz="1157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31" d="100"/>
          <a:sy n="131" d="100"/>
        </p:scale>
        <p:origin x="888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Raheleh%20IPK\CENH3%20project\Result\allotetraploid-%202021\2023\December\Arabidopsis%20manuscript\summerized%20hybrid%20Arabidopsis%20immunostaining-fina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1720085470085463E-2"/>
          <c:y val="3.2401333806562994E-2"/>
          <c:w val="0.9017715133364741"/>
          <c:h val="0.8926960507232089"/>
        </c:manualLayout>
      </c:layout>
      <c:lineChart>
        <c:grouping val="standard"/>
        <c:varyColors val="0"/>
        <c:ser>
          <c:idx val="0"/>
          <c:order val="0"/>
          <c:tx>
            <c:strRef>
              <c:f>'trends of signal in generation'!$B$24</c:f>
              <c:strCache>
                <c:ptCount val="1"/>
                <c:pt idx="0">
                  <c:v>unbiased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2060"/>
              </a:solidFill>
              <a:ln w="25400">
                <a:solidFill>
                  <a:srgbClr val="002060"/>
                </a:solidFill>
              </a:ln>
              <a:effectLst/>
            </c:spPr>
          </c:marker>
          <c:cat>
            <c:strRef>
              <c:f>'trends of signal in generation'!$A$25:$A$27</c:f>
              <c:strCache>
                <c:ptCount val="3"/>
                <c:pt idx="0">
                  <c:v>A. thaliana x A. arenosa F1</c:v>
                </c:pt>
                <c:pt idx="1">
                  <c:v>A. suecica (Synthetic)</c:v>
                </c:pt>
                <c:pt idx="2">
                  <c:v>A. suecica (Natural)</c:v>
                </c:pt>
              </c:strCache>
            </c:strRef>
          </c:cat>
          <c:val>
            <c:numRef>
              <c:f>'trends of signal in generation'!$B$25:$B$27</c:f>
              <c:numCache>
                <c:formatCode>General</c:formatCode>
                <c:ptCount val="3"/>
                <c:pt idx="0">
                  <c:v>49.524815205913406</c:v>
                </c:pt>
                <c:pt idx="1">
                  <c:v>60.19736842105263</c:v>
                </c:pt>
                <c:pt idx="2">
                  <c:v>69.501466275659823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'trends of signal in generation'!$C$24</c:f>
              <c:strCache>
                <c:ptCount val="1"/>
                <c:pt idx="0">
                  <c:v>biased</c:v>
                </c:pt>
              </c:strCache>
            </c:strRef>
          </c:tx>
          <c:spPr>
            <a:ln w="28575" cap="sq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>
                  <a:lumMod val="50000"/>
                </a:schemeClr>
              </a:solidFill>
              <a:ln w="25400" cap="sq">
                <a:solidFill>
                  <a:schemeClr val="accent2">
                    <a:lumMod val="50000"/>
                  </a:schemeClr>
                </a:solidFill>
                <a:tailEnd type="diamond"/>
              </a:ln>
              <a:effectLst/>
            </c:spPr>
          </c:marker>
          <c:cat>
            <c:strRef>
              <c:f>'trends of signal in generation'!$A$25:$A$27</c:f>
              <c:strCache>
                <c:ptCount val="3"/>
                <c:pt idx="0">
                  <c:v>A. thaliana x A. arenosa F1</c:v>
                </c:pt>
                <c:pt idx="1">
                  <c:v>A. suecica (Synthetic)</c:v>
                </c:pt>
                <c:pt idx="2">
                  <c:v>A. suecica (Natural)</c:v>
                </c:pt>
              </c:strCache>
            </c:strRef>
          </c:cat>
          <c:val>
            <c:numRef>
              <c:f>'trends of signal in generation'!$C$25:$C$27</c:f>
              <c:numCache>
                <c:formatCode>General</c:formatCode>
                <c:ptCount val="3"/>
                <c:pt idx="0">
                  <c:v>48.046462513199579</c:v>
                </c:pt>
                <c:pt idx="1">
                  <c:v>39.473684210526315</c:v>
                </c:pt>
                <c:pt idx="2">
                  <c:v>30.205278592375368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0102864"/>
        <c:axId val="990096336"/>
      </c:lineChart>
      <c:catAx>
        <c:axId val="990102864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1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90096336"/>
        <c:crosses val="autoZero"/>
        <c:auto val="1"/>
        <c:lblAlgn val="ctr"/>
        <c:lblOffset val="100"/>
        <c:noMultiLvlLbl val="0"/>
      </c:catAx>
      <c:valAx>
        <c:axId val="99009633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%</a:t>
                </a:r>
              </a:p>
            </c:rich>
          </c:tx>
          <c:layout>
            <c:manualLayout>
              <c:xMode val="edge"/>
              <c:yMode val="edge"/>
              <c:x val="1.0683760683760684E-2"/>
              <c:y val="0.4537076229411223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99010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1813561365726719"/>
          <c:y val="7.8599941284468212E-3"/>
          <c:w val="0.28186438634273275"/>
          <c:h val="9.39071681148370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949" y="765909"/>
            <a:ext cx="6119416" cy="1629316"/>
          </a:xfrm>
        </p:spPr>
        <p:txBody>
          <a:bodyPr anchor="b"/>
          <a:lstStyle>
            <a:lvl1pPr algn="ctr">
              <a:defRPr sz="40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9914" y="2458058"/>
            <a:ext cx="5399485" cy="1129904"/>
          </a:xfrm>
        </p:spPr>
        <p:txBody>
          <a:bodyPr/>
          <a:lstStyle>
            <a:lvl1pPr marL="0" indent="0" algn="ctr">
              <a:buNone/>
              <a:defRPr sz="1638"/>
            </a:lvl1pPr>
            <a:lvl2pPr marL="311993" indent="0" algn="ctr">
              <a:buNone/>
              <a:defRPr sz="1365"/>
            </a:lvl2pPr>
            <a:lvl3pPr marL="623987" indent="0" algn="ctr">
              <a:buNone/>
              <a:defRPr sz="1228"/>
            </a:lvl3pPr>
            <a:lvl4pPr marL="935980" indent="0" algn="ctr">
              <a:buNone/>
              <a:defRPr sz="1092"/>
            </a:lvl4pPr>
            <a:lvl5pPr marL="1247973" indent="0" algn="ctr">
              <a:buNone/>
              <a:defRPr sz="1092"/>
            </a:lvl5pPr>
            <a:lvl6pPr marL="1559966" indent="0" algn="ctr">
              <a:buNone/>
              <a:defRPr sz="1092"/>
            </a:lvl6pPr>
            <a:lvl7pPr marL="1871960" indent="0" algn="ctr">
              <a:buNone/>
              <a:defRPr sz="1092"/>
            </a:lvl7pPr>
            <a:lvl8pPr marL="2183953" indent="0" algn="ctr">
              <a:buNone/>
              <a:defRPr sz="1092"/>
            </a:lvl8pPr>
            <a:lvl9pPr marL="2495946" indent="0" algn="ctr">
              <a:buNone/>
              <a:defRPr sz="1092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65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050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204" y="1166739"/>
            <a:ext cx="6209407" cy="1946729"/>
          </a:xfrm>
        </p:spPr>
        <p:txBody>
          <a:bodyPr anchor="b"/>
          <a:lstStyle>
            <a:lvl1pPr>
              <a:defRPr sz="409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204" y="3131884"/>
            <a:ext cx="6209407" cy="1023739"/>
          </a:xfrm>
        </p:spPr>
        <p:txBody>
          <a:bodyPr/>
          <a:lstStyle>
            <a:lvl1pPr marL="0" indent="0">
              <a:buNone/>
              <a:defRPr sz="1638">
                <a:solidFill>
                  <a:schemeClr val="tx1"/>
                </a:solidFill>
              </a:defRPr>
            </a:lvl1pPr>
            <a:lvl2pPr marL="311993" indent="0">
              <a:buNone/>
              <a:defRPr sz="1365">
                <a:solidFill>
                  <a:schemeClr val="tx1">
                    <a:tint val="75000"/>
                  </a:schemeClr>
                </a:solidFill>
              </a:defRPr>
            </a:lvl2pPr>
            <a:lvl3pPr marL="623987" indent="0">
              <a:buNone/>
              <a:defRPr sz="1228">
                <a:solidFill>
                  <a:schemeClr val="tx1">
                    <a:tint val="75000"/>
                  </a:schemeClr>
                </a:solidFill>
              </a:defRPr>
            </a:lvl3pPr>
            <a:lvl4pPr marL="93598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4pPr>
            <a:lvl5pPr marL="124797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5pPr>
            <a:lvl6pPr marL="155996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6pPr>
            <a:lvl7pPr marL="1871960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7pPr>
            <a:lvl8pPr marL="2183953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8pPr>
            <a:lvl9pPr marL="2495946" indent="0">
              <a:buNone/>
              <a:defRPr sz="109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205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953" y="1245820"/>
            <a:ext cx="3059708" cy="29693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44652" y="1245820"/>
            <a:ext cx="3059708" cy="296938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65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1" y="249165"/>
            <a:ext cx="6209407" cy="90457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891" y="1147238"/>
            <a:ext cx="3045646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891" y="1709482"/>
            <a:ext cx="3045646" cy="25143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44652" y="1147238"/>
            <a:ext cx="3060646" cy="562244"/>
          </a:xfrm>
        </p:spPr>
        <p:txBody>
          <a:bodyPr anchor="b"/>
          <a:lstStyle>
            <a:lvl1pPr marL="0" indent="0">
              <a:buNone/>
              <a:defRPr sz="1638" b="1"/>
            </a:lvl1pPr>
            <a:lvl2pPr marL="311993" indent="0">
              <a:buNone/>
              <a:defRPr sz="1365" b="1"/>
            </a:lvl2pPr>
            <a:lvl3pPr marL="623987" indent="0">
              <a:buNone/>
              <a:defRPr sz="1228" b="1"/>
            </a:lvl3pPr>
            <a:lvl4pPr marL="935980" indent="0">
              <a:buNone/>
              <a:defRPr sz="1092" b="1"/>
            </a:lvl4pPr>
            <a:lvl5pPr marL="1247973" indent="0">
              <a:buNone/>
              <a:defRPr sz="1092" b="1"/>
            </a:lvl5pPr>
            <a:lvl6pPr marL="1559966" indent="0">
              <a:buNone/>
              <a:defRPr sz="1092" b="1"/>
            </a:lvl6pPr>
            <a:lvl7pPr marL="1871960" indent="0">
              <a:buNone/>
              <a:defRPr sz="1092" b="1"/>
            </a:lvl7pPr>
            <a:lvl8pPr marL="2183953" indent="0">
              <a:buNone/>
              <a:defRPr sz="1092" b="1"/>
            </a:lvl8pPr>
            <a:lvl9pPr marL="2495946" indent="0">
              <a:buNone/>
              <a:defRPr sz="1092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44652" y="1709482"/>
            <a:ext cx="3060646" cy="251439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5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55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74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311997"/>
            <a:ext cx="2321966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60646" y="673827"/>
            <a:ext cx="3644652" cy="3325798"/>
          </a:xfrm>
        </p:spPr>
        <p:txBody>
          <a:bodyPr/>
          <a:lstStyle>
            <a:lvl1pPr>
              <a:defRPr sz="2184"/>
            </a:lvl1pPr>
            <a:lvl2pPr>
              <a:defRPr sz="1911"/>
            </a:lvl2pPr>
            <a:lvl3pPr>
              <a:defRPr sz="1638"/>
            </a:lvl3pPr>
            <a:lvl4pPr>
              <a:defRPr sz="1365"/>
            </a:lvl4pPr>
            <a:lvl5pPr>
              <a:defRPr sz="1365"/>
            </a:lvl5pPr>
            <a:lvl6pPr>
              <a:defRPr sz="1365"/>
            </a:lvl6pPr>
            <a:lvl7pPr>
              <a:defRPr sz="1365"/>
            </a:lvl7pPr>
            <a:lvl8pPr>
              <a:defRPr sz="1365"/>
            </a:lvl8pPr>
            <a:lvl9pPr>
              <a:defRPr sz="136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1403985"/>
            <a:ext cx="2321966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4432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890" y="311997"/>
            <a:ext cx="2321966" cy="1091988"/>
          </a:xfrm>
        </p:spPr>
        <p:txBody>
          <a:bodyPr anchor="b"/>
          <a:lstStyle>
            <a:lvl1pPr>
              <a:defRPr sz="2184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60646" y="673827"/>
            <a:ext cx="3644652" cy="3325798"/>
          </a:xfrm>
        </p:spPr>
        <p:txBody>
          <a:bodyPr anchor="t"/>
          <a:lstStyle>
            <a:lvl1pPr marL="0" indent="0">
              <a:buNone/>
              <a:defRPr sz="2184"/>
            </a:lvl1pPr>
            <a:lvl2pPr marL="311993" indent="0">
              <a:buNone/>
              <a:defRPr sz="1911"/>
            </a:lvl2pPr>
            <a:lvl3pPr marL="623987" indent="0">
              <a:buNone/>
              <a:defRPr sz="1638"/>
            </a:lvl3pPr>
            <a:lvl4pPr marL="935980" indent="0">
              <a:buNone/>
              <a:defRPr sz="1365"/>
            </a:lvl4pPr>
            <a:lvl5pPr marL="1247973" indent="0">
              <a:buNone/>
              <a:defRPr sz="1365"/>
            </a:lvl5pPr>
            <a:lvl6pPr marL="1559966" indent="0">
              <a:buNone/>
              <a:defRPr sz="1365"/>
            </a:lvl6pPr>
            <a:lvl7pPr marL="1871960" indent="0">
              <a:buNone/>
              <a:defRPr sz="1365"/>
            </a:lvl7pPr>
            <a:lvl8pPr marL="2183953" indent="0">
              <a:buNone/>
              <a:defRPr sz="1365"/>
            </a:lvl8pPr>
            <a:lvl9pPr marL="2495946" indent="0">
              <a:buNone/>
              <a:defRPr sz="1365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890" y="1403985"/>
            <a:ext cx="2321966" cy="2601056"/>
          </a:xfrm>
        </p:spPr>
        <p:txBody>
          <a:bodyPr/>
          <a:lstStyle>
            <a:lvl1pPr marL="0" indent="0">
              <a:buNone/>
              <a:defRPr sz="1092"/>
            </a:lvl1pPr>
            <a:lvl2pPr marL="311993" indent="0">
              <a:buNone/>
              <a:defRPr sz="955"/>
            </a:lvl2pPr>
            <a:lvl3pPr marL="623987" indent="0">
              <a:buNone/>
              <a:defRPr sz="819"/>
            </a:lvl3pPr>
            <a:lvl4pPr marL="935980" indent="0">
              <a:buNone/>
              <a:defRPr sz="682"/>
            </a:lvl4pPr>
            <a:lvl5pPr marL="1247973" indent="0">
              <a:buNone/>
              <a:defRPr sz="682"/>
            </a:lvl5pPr>
            <a:lvl6pPr marL="1559966" indent="0">
              <a:buNone/>
              <a:defRPr sz="682"/>
            </a:lvl6pPr>
            <a:lvl7pPr marL="1871960" indent="0">
              <a:buNone/>
              <a:defRPr sz="682"/>
            </a:lvl7pPr>
            <a:lvl8pPr marL="2183953" indent="0">
              <a:buNone/>
              <a:defRPr sz="682"/>
            </a:lvl8pPr>
            <a:lvl9pPr marL="2495946" indent="0">
              <a:buNone/>
              <a:defRPr sz="682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356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6872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52009" y="249164"/>
            <a:ext cx="1552352" cy="396604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953" y="249164"/>
            <a:ext cx="4567064" cy="396604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4953" y="249165"/>
            <a:ext cx="6209407" cy="9045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4953" y="1245820"/>
            <a:ext cx="6209407" cy="29693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4953" y="4337621"/>
            <a:ext cx="1619845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00070-D1C0-4A04-B09E-C0A0413A0C78}" type="datetimeFigureOut">
              <a:rPr lang="en-US" smtClean="0"/>
              <a:t>1/1/2024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84773" y="4337621"/>
            <a:ext cx="2429768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4515" y="4337621"/>
            <a:ext cx="1619845" cy="2491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1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00FB33-A776-4AAA-84FC-406627775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755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23987" rtl="0" eaLnBrk="1" latinLnBrk="0" hangingPunct="1">
        <a:lnSpc>
          <a:spcPct val="90000"/>
        </a:lnSpc>
        <a:spcBef>
          <a:spcPct val="0"/>
        </a:spcBef>
        <a:buNone/>
        <a:defRPr sz="300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5997" indent="-155997" algn="l" defTabSz="623987" rtl="0" eaLnBrk="1" latinLnBrk="0" hangingPunct="1">
        <a:lnSpc>
          <a:spcPct val="90000"/>
        </a:lnSpc>
        <a:spcBef>
          <a:spcPts val="682"/>
        </a:spcBef>
        <a:buFont typeface="Arial" panose="020B0604020202020204" pitchFamily="34" charset="0"/>
        <a:buChar char="•"/>
        <a:defRPr sz="1911" kern="1200">
          <a:solidFill>
            <a:schemeClr val="tx1"/>
          </a:solidFill>
          <a:latin typeface="+mn-lt"/>
          <a:ea typeface="+mn-ea"/>
          <a:cs typeface="+mn-cs"/>
        </a:defRPr>
      </a:lvl1pPr>
      <a:lvl2pPr marL="46799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638" kern="1200">
          <a:solidFill>
            <a:schemeClr val="tx1"/>
          </a:solidFill>
          <a:latin typeface="+mn-lt"/>
          <a:ea typeface="+mn-ea"/>
          <a:cs typeface="+mn-cs"/>
        </a:defRPr>
      </a:lvl2pPr>
      <a:lvl3pPr marL="77998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365" kern="1200">
          <a:solidFill>
            <a:schemeClr val="tx1"/>
          </a:solidFill>
          <a:latin typeface="+mn-lt"/>
          <a:ea typeface="+mn-ea"/>
          <a:cs typeface="+mn-cs"/>
        </a:defRPr>
      </a:lvl3pPr>
      <a:lvl4pPr marL="109197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40397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71596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2027956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339950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651943" indent="-155997" algn="l" defTabSz="623987" rtl="0" eaLnBrk="1" latinLnBrk="0" hangingPunct="1">
        <a:lnSpc>
          <a:spcPct val="90000"/>
        </a:lnSpc>
        <a:spcBef>
          <a:spcPts val="341"/>
        </a:spcBef>
        <a:buFont typeface="Arial" panose="020B0604020202020204" pitchFamily="34" charset="0"/>
        <a:buChar char="•"/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1pPr>
      <a:lvl2pPr marL="31199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2pPr>
      <a:lvl3pPr marL="623987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3pPr>
      <a:lvl4pPr marL="93598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4pPr>
      <a:lvl5pPr marL="124797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5pPr>
      <a:lvl6pPr marL="155996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6pPr>
      <a:lvl7pPr marL="1871960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7pPr>
      <a:lvl8pPr marL="2183953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8pPr>
      <a:lvl9pPr marL="2495946" algn="l" defTabSz="623987" rtl="0" eaLnBrk="1" latinLnBrk="0" hangingPunct="1">
        <a:defRPr sz="122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0131200"/>
              </p:ext>
            </p:extLst>
          </p:nvPr>
        </p:nvGraphicFramePr>
        <p:xfrm>
          <a:off x="60322" y="12211"/>
          <a:ext cx="7132320" cy="45643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03505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</TotalTime>
  <Words>1</Words>
  <Application>Microsoft Office PowerPoint</Application>
  <PresentationFormat>Custom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Microsoft account</cp:lastModifiedBy>
  <cp:revision>2</cp:revision>
  <dcterms:created xsi:type="dcterms:W3CDTF">2024-01-01T19:56:05Z</dcterms:created>
  <dcterms:modified xsi:type="dcterms:W3CDTF">2024-01-01T20:24:25Z</dcterms:modified>
</cp:coreProperties>
</file>