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258" r:id="rId3"/>
    <p:sldId id="312" r:id="rId4"/>
    <p:sldId id="267" r:id="rId5"/>
    <p:sldId id="269" r:id="rId6"/>
    <p:sldId id="315" r:id="rId7"/>
    <p:sldId id="273" r:id="rId8"/>
    <p:sldId id="310" r:id="rId9"/>
    <p:sldId id="321" r:id="rId10"/>
    <p:sldId id="311" r:id="rId11"/>
    <p:sldId id="320" r:id="rId12"/>
    <p:sldId id="280" r:id="rId13"/>
    <p:sldId id="313" r:id="rId14"/>
    <p:sldId id="314" r:id="rId15"/>
    <p:sldId id="300" r:id="rId16"/>
  </p:sldIdLst>
  <p:sldSz cx="6858000" cy="9906000" type="A4"/>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87ED721-25CF-4D96-1423-E1D0273A8E5D}" name="Wood, Craig (A&amp;F, Black Mountain)" initials="WM" userId="S::woo422@csiro.au::be1dbb45-a182-4f55-bb88-3e4a27868895"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31" autoAdjust="0"/>
    <p:restoredTop sz="96716" autoAdjust="0"/>
  </p:normalViewPr>
  <p:slideViewPr>
    <p:cSldViewPr snapToGrid="0">
      <p:cViewPr>
        <p:scale>
          <a:sx n="100" d="100"/>
          <a:sy n="100" d="100"/>
        </p:scale>
        <p:origin x="1024" y="-4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oleObject" Target="file:///\\nexus.csiro.au\Fileservers\fsact01-cdc\PI\Share\SynNitro\Results\Proteomics\Michelle_Keren\20251217%20OsSL177_180_183_184_187_188_189%20&amp;%20NbSN656_360_SL133\benth%20KoNifHH\NBenth_CLEAVED_report.pr_matrix_SO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nexus.csiro.au\Fileservers\fsact01-cdc\PI\Share\SynNitro\Results\Proteomics\Michelle_Keren\20251217%20OsSL177_180_183_184_187_188_189%20&amp;%20NbSN656_360_SL133\benth%20KoNifHH\NBenth_CLEAVED_report.pr_matrix_SO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nexus.csiro.au\Fileservers\fsact01-cdc\PI\Share\SynNitro\Results\Proteomics\Michelle_Keren\20251217%20OsSL177_180_183_184_187_188_189%20&amp;%20NbSN656_360_SL133\benth%20KoNifHH\NBenth_CLEAVED_report.pr_matrix_SO2.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nexus.csiro.au\Fileservers\fsact01-cdc\PI\Share\SynNitro\Results\Proteomics\Michelle_Keren\20251217%20OsSL177_180_183_184_187_188_189%20&amp;%20NbSN656_360_SL133\benth%20KoNifHH\NBenth_CLEAVED_report.pr_matrix_SO2.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3"/>
          <c:order val="3"/>
          <c:tx>
            <c:strRef>
              <c:f>KoNifH!$G$6</c:f>
              <c:strCache>
                <c:ptCount val="1"/>
                <c:pt idx="0">
                  <c:v>IVNNTMK</c:v>
                </c:pt>
              </c:strCache>
            </c:strRef>
          </c:tx>
          <c:spPr>
            <a:solidFill>
              <a:schemeClr val="accent4"/>
            </a:solidFill>
            <a:ln>
              <a:noFill/>
            </a:ln>
            <a:effectLst/>
          </c:spPr>
          <c:invertIfNegative val="0"/>
          <c:cat>
            <c:strRef>
              <c:f>KoNifH!$K$2:$M$2</c:f>
              <c:strCache>
                <c:ptCount val="3"/>
                <c:pt idx="0">
                  <c:v>Nb4-1</c:v>
                </c:pt>
                <c:pt idx="1">
                  <c:v>Nb5-1</c:v>
                </c:pt>
                <c:pt idx="2">
                  <c:v>Nb6-1</c:v>
                </c:pt>
              </c:strCache>
              <c:extLst/>
            </c:strRef>
          </c:cat>
          <c:val>
            <c:numRef>
              <c:f>KoNifH!$K$6:$M$6</c:f>
              <c:numCache>
                <c:formatCode>General</c:formatCode>
                <c:ptCount val="3"/>
                <c:pt idx="0">
                  <c:v>822.90499999999997</c:v>
                </c:pt>
                <c:pt idx="1">
                  <c:v>2000.23</c:v>
                </c:pt>
                <c:pt idx="2">
                  <c:v>1308.01</c:v>
                </c:pt>
              </c:numCache>
              <c:extLst/>
            </c:numRef>
          </c:val>
          <c:extLst>
            <c:ext xmlns:c16="http://schemas.microsoft.com/office/drawing/2014/chart" uri="{C3380CC4-5D6E-409C-BE32-E72D297353CC}">
              <c16:uniqueId val="{00000000-32C4-4CE5-A12C-34C4F1B104F9}"/>
            </c:ext>
          </c:extLst>
        </c:ser>
        <c:ser>
          <c:idx val="8"/>
          <c:order val="8"/>
          <c:tx>
            <c:strRef>
              <c:f>KoNifH!$G$11</c:f>
              <c:strCache>
                <c:ptCount val="1"/>
                <c:pt idx="0">
                  <c:v>LGTQMIHFVPR</c:v>
                </c:pt>
              </c:strCache>
            </c:strRef>
          </c:tx>
          <c:spPr>
            <a:solidFill>
              <a:schemeClr val="accent6"/>
            </a:solidFill>
            <a:ln>
              <a:noFill/>
            </a:ln>
            <a:effectLst/>
          </c:spPr>
          <c:invertIfNegative val="0"/>
          <c:cat>
            <c:strRef>
              <c:f>KoNifH!$K$2:$M$2</c:f>
              <c:strCache>
                <c:ptCount val="3"/>
                <c:pt idx="0">
                  <c:v>Nb4-1</c:v>
                </c:pt>
                <c:pt idx="1">
                  <c:v>Nb5-1</c:v>
                </c:pt>
                <c:pt idx="2">
                  <c:v>Nb6-1</c:v>
                </c:pt>
              </c:strCache>
              <c:extLst/>
            </c:strRef>
          </c:cat>
          <c:val>
            <c:numRef>
              <c:f>KoNifH!$K$11:$M$11</c:f>
              <c:numCache>
                <c:formatCode>General</c:formatCode>
                <c:ptCount val="3"/>
                <c:pt idx="0">
                  <c:v>2400.36</c:v>
                </c:pt>
                <c:pt idx="1">
                  <c:v>5284.88</c:v>
                </c:pt>
                <c:pt idx="2">
                  <c:v>3466.52</c:v>
                </c:pt>
              </c:numCache>
              <c:extLst/>
            </c:numRef>
          </c:val>
          <c:extLst>
            <c:ext xmlns:c16="http://schemas.microsoft.com/office/drawing/2014/chart" uri="{C3380CC4-5D6E-409C-BE32-E72D297353CC}">
              <c16:uniqueId val="{00000001-32C4-4CE5-A12C-34C4F1B104F9}"/>
            </c:ext>
          </c:extLst>
        </c:ser>
        <c:ser>
          <c:idx val="9"/>
          <c:order val="9"/>
          <c:tx>
            <c:strRef>
              <c:f>KoNifH!$G$12</c:f>
              <c:strCache>
                <c:ptCount val="1"/>
                <c:pt idx="0">
                  <c:v>LLPSIAAR</c:v>
                </c:pt>
              </c:strCache>
            </c:strRef>
          </c:tx>
          <c:spPr>
            <a:solidFill>
              <a:schemeClr val="accent4">
                <a:lumMod val="60000"/>
              </a:schemeClr>
            </a:solidFill>
            <a:ln>
              <a:noFill/>
            </a:ln>
            <a:effectLst/>
          </c:spPr>
          <c:invertIfNegative val="0"/>
          <c:cat>
            <c:strRef>
              <c:f>KoNifH!$K$2:$M$2</c:f>
              <c:strCache>
                <c:ptCount val="3"/>
                <c:pt idx="0">
                  <c:v>Nb4-1</c:v>
                </c:pt>
                <c:pt idx="1">
                  <c:v>Nb5-1</c:v>
                </c:pt>
                <c:pt idx="2">
                  <c:v>Nb6-1</c:v>
                </c:pt>
              </c:strCache>
              <c:extLst/>
            </c:strRef>
          </c:cat>
          <c:val>
            <c:numRef>
              <c:f>KoNifH!$K$12:$M$12</c:f>
              <c:numCache>
                <c:formatCode>General</c:formatCode>
                <c:ptCount val="3"/>
                <c:pt idx="0">
                  <c:v>702.61</c:v>
                </c:pt>
                <c:pt idx="1">
                  <c:v>163.267</c:v>
                </c:pt>
                <c:pt idx="2">
                  <c:v>153.89599999999999</c:v>
                </c:pt>
              </c:numCache>
              <c:extLst/>
            </c:numRef>
          </c:val>
          <c:extLst>
            <c:ext xmlns:c16="http://schemas.microsoft.com/office/drawing/2014/chart" uri="{C3380CC4-5D6E-409C-BE32-E72D297353CC}">
              <c16:uniqueId val="{00000002-32C4-4CE5-A12C-34C4F1B104F9}"/>
            </c:ext>
          </c:extLst>
        </c:ser>
        <c:ser>
          <c:idx val="14"/>
          <c:order val="14"/>
          <c:tx>
            <c:strRef>
              <c:f>KoNifH!$G$17</c:f>
              <c:strCache>
                <c:ptCount val="1"/>
                <c:pt idx="0">
                  <c:v>SISTQVVR</c:v>
                </c:pt>
              </c:strCache>
            </c:strRef>
          </c:tx>
          <c:spPr>
            <a:solidFill>
              <a:schemeClr val="accent3">
                <a:lumMod val="80000"/>
                <a:lumOff val="20000"/>
              </a:schemeClr>
            </a:solidFill>
            <a:ln>
              <a:noFill/>
            </a:ln>
            <a:effectLst/>
          </c:spPr>
          <c:invertIfNegative val="0"/>
          <c:cat>
            <c:strRef>
              <c:f>KoNifH!$K$2:$M$2</c:f>
              <c:strCache>
                <c:ptCount val="3"/>
                <c:pt idx="0">
                  <c:v>Nb4-1</c:v>
                </c:pt>
                <c:pt idx="1">
                  <c:v>Nb5-1</c:v>
                </c:pt>
                <c:pt idx="2">
                  <c:v>Nb6-1</c:v>
                </c:pt>
              </c:strCache>
              <c:extLst/>
            </c:strRef>
          </c:cat>
          <c:val>
            <c:numRef>
              <c:f>KoNifH!$K$17:$M$17</c:f>
              <c:numCache>
                <c:formatCode>General</c:formatCode>
                <c:ptCount val="3"/>
                <c:pt idx="0">
                  <c:v>835.351</c:v>
                </c:pt>
                <c:pt idx="1">
                  <c:v>237.863</c:v>
                </c:pt>
                <c:pt idx="2">
                  <c:v>251.43799999999999</c:v>
                </c:pt>
              </c:numCache>
              <c:extLst/>
            </c:numRef>
          </c:val>
          <c:extLst>
            <c:ext xmlns:c16="http://schemas.microsoft.com/office/drawing/2014/chart" uri="{C3380CC4-5D6E-409C-BE32-E72D297353CC}">
              <c16:uniqueId val="{00000003-32C4-4CE5-A12C-34C4F1B104F9}"/>
            </c:ext>
          </c:extLst>
        </c:ser>
        <c:ser>
          <c:idx val="16"/>
          <c:order val="16"/>
          <c:tx>
            <c:strRef>
              <c:f>KoNifH!$G$19</c:f>
              <c:strCache>
                <c:ptCount val="1"/>
                <c:pt idx="0">
                  <c:v>STTTQNLVAALAEMGK</c:v>
                </c:pt>
              </c:strCache>
            </c:strRef>
          </c:tx>
          <c:spPr>
            <a:solidFill>
              <a:schemeClr val="accent5">
                <a:lumMod val="80000"/>
                <a:lumOff val="20000"/>
              </a:schemeClr>
            </a:solidFill>
            <a:ln>
              <a:noFill/>
            </a:ln>
            <a:effectLst/>
          </c:spPr>
          <c:invertIfNegative val="0"/>
          <c:cat>
            <c:strRef>
              <c:f>KoNifH!$K$2:$M$2</c:f>
              <c:strCache>
                <c:ptCount val="3"/>
                <c:pt idx="0">
                  <c:v>Nb4-1</c:v>
                </c:pt>
                <c:pt idx="1">
                  <c:v>Nb5-1</c:v>
                </c:pt>
                <c:pt idx="2">
                  <c:v>Nb6-1</c:v>
                </c:pt>
              </c:strCache>
              <c:extLst/>
            </c:strRef>
          </c:cat>
          <c:val>
            <c:numRef>
              <c:f>KoNifH!$K$19:$M$19</c:f>
              <c:numCache>
                <c:formatCode>General</c:formatCode>
                <c:ptCount val="3"/>
                <c:pt idx="0">
                  <c:v>353.81700000000001</c:v>
                </c:pt>
                <c:pt idx="1">
                  <c:v>1056.55</c:v>
                </c:pt>
                <c:pt idx="2">
                  <c:v>686.56100000000004</c:v>
                </c:pt>
              </c:numCache>
              <c:extLst/>
            </c:numRef>
          </c:val>
          <c:extLst>
            <c:ext xmlns:c16="http://schemas.microsoft.com/office/drawing/2014/chart" uri="{C3380CC4-5D6E-409C-BE32-E72D297353CC}">
              <c16:uniqueId val="{00000004-32C4-4CE5-A12C-34C4F1B104F9}"/>
            </c:ext>
          </c:extLst>
        </c:ser>
        <c:ser>
          <c:idx val="20"/>
          <c:order val="20"/>
          <c:tx>
            <c:strRef>
              <c:f>KoNifH!$G$23</c:f>
              <c:strCache>
                <c:ptCount val="1"/>
                <c:pt idx="0">
                  <c:v>ISTQVVR</c:v>
                </c:pt>
              </c:strCache>
            </c:strRef>
          </c:tx>
          <c:spPr>
            <a:solidFill>
              <a:schemeClr val="accent3">
                <a:lumMod val="80000"/>
              </a:schemeClr>
            </a:solidFill>
            <a:ln>
              <a:noFill/>
            </a:ln>
            <a:effectLst/>
          </c:spPr>
          <c:invertIfNegative val="0"/>
          <c:cat>
            <c:strRef>
              <c:f>KoNifH!$K$2:$M$2</c:f>
              <c:strCache>
                <c:ptCount val="3"/>
                <c:pt idx="0">
                  <c:v>Nb4-1</c:v>
                </c:pt>
                <c:pt idx="1">
                  <c:v>Nb5-1</c:v>
                </c:pt>
                <c:pt idx="2">
                  <c:v>Nb6-1</c:v>
                </c:pt>
              </c:strCache>
              <c:extLst/>
            </c:strRef>
          </c:cat>
          <c:val>
            <c:numRef>
              <c:f>KoNifH!$K$23:$M$23</c:f>
              <c:numCache>
                <c:formatCode>General</c:formatCode>
                <c:ptCount val="3"/>
                <c:pt idx="0">
                  <c:v>119.61199999999999</c:v>
                </c:pt>
                <c:pt idx="1">
                  <c:v>293.93900000000002</c:v>
                </c:pt>
                <c:pt idx="2">
                  <c:v>229.642</c:v>
                </c:pt>
              </c:numCache>
              <c:extLst/>
            </c:numRef>
          </c:val>
          <c:extLst>
            <c:ext xmlns:c16="http://schemas.microsoft.com/office/drawing/2014/chart" uri="{C3380CC4-5D6E-409C-BE32-E72D297353CC}">
              <c16:uniqueId val="{00000005-32C4-4CE5-A12C-34C4F1B104F9}"/>
            </c:ext>
          </c:extLst>
        </c:ser>
        <c:dLbls>
          <c:showLegendKey val="0"/>
          <c:showVal val="0"/>
          <c:showCatName val="0"/>
          <c:showSerName val="0"/>
          <c:showPercent val="0"/>
          <c:showBubbleSize val="0"/>
        </c:dLbls>
        <c:gapWidth val="219"/>
        <c:overlap val="-27"/>
        <c:axId val="478779343"/>
        <c:axId val="478784143"/>
        <c:extLst>
          <c:ext xmlns:c15="http://schemas.microsoft.com/office/drawing/2012/chart" uri="{02D57815-91ED-43cb-92C2-25804820EDAC}">
            <c15:filteredBarSeries>
              <c15:ser>
                <c:idx val="0"/>
                <c:order val="0"/>
                <c:tx>
                  <c:strRef>
                    <c:extLst>
                      <c:ext uri="{02D57815-91ED-43cb-92C2-25804820EDAC}">
                        <c15:formulaRef>
                          <c15:sqref>KoNifH!$G$3</c15:sqref>
                        </c15:formulaRef>
                      </c:ext>
                    </c:extLst>
                    <c:strCache>
                      <c:ptCount val="1"/>
                      <c:pt idx="0">
                        <c:v>CAESGGPEPGVGCAGR</c:v>
                      </c:pt>
                    </c:strCache>
                  </c:strRef>
                </c:tx>
                <c:spPr>
                  <a:solidFill>
                    <a:schemeClr val="accent1"/>
                  </a:solidFill>
                  <a:ln>
                    <a:noFill/>
                  </a:ln>
                  <a:effectLst/>
                </c:spPr>
                <c:invertIfNegative val="0"/>
                <c:cat>
                  <c:strRef>
                    <c:extLst>
                      <c:ext uri="{02D57815-91ED-43cb-92C2-25804820EDAC}">
                        <c15:formulaRef>
                          <c15:sqref>KoNifH!$K$2:$M$2</c15:sqref>
                        </c15:formulaRef>
                      </c:ext>
                    </c:extLst>
                    <c:strCache>
                      <c:ptCount val="3"/>
                      <c:pt idx="0">
                        <c:v>Nb4-1</c:v>
                      </c:pt>
                      <c:pt idx="1">
                        <c:v>Nb5-1</c:v>
                      </c:pt>
                      <c:pt idx="2">
                        <c:v>Nb6-1</c:v>
                      </c:pt>
                    </c:strCache>
                  </c:strRef>
                </c:cat>
                <c:val>
                  <c:numRef>
                    <c:extLst>
                      <c:ext uri="{02D57815-91ED-43cb-92C2-25804820EDAC}">
                        <c15:formulaRef>
                          <c15:sqref>KoNifH!$K$3:$M$3</c15:sqref>
                        </c15:formulaRef>
                      </c:ext>
                    </c:extLst>
                    <c:numCache>
                      <c:formatCode>General</c:formatCode>
                      <c:ptCount val="3"/>
                      <c:pt idx="0">
                        <c:v>24.965199999999999</c:v>
                      </c:pt>
                      <c:pt idx="1">
                        <c:v>65.3964</c:v>
                      </c:pt>
                      <c:pt idx="2">
                        <c:v>35.597099999999998</c:v>
                      </c:pt>
                    </c:numCache>
                  </c:numRef>
                </c:val>
                <c:extLst>
                  <c:ext xmlns:c16="http://schemas.microsoft.com/office/drawing/2014/chart" uri="{C3380CC4-5D6E-409C-BE32-E72D297353CC}">
                    <c16:uniqueId val="{00000006-32C4-4CE5-A12C-34C4F1B104F9}"/>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KoNifH!$G$4</c15:sqref>
                        </c15:formulaRef>
                      </c:ext>
                    </c:extLst>
                    <c:strCache>
                      <c:ptCount val="1"/>
                      <c:pt idx="0">
                        <c:v>GGGSGGGSGGSAWSHPQFEK</c:v>
                      </c:pt>
                    </c:strCache>
                  </c:strRef>
                </c:tx>
                <c:spPr>
                  <a:solidFill>
                    <a:schemeClr val="accent2"/>
                  </a:solidFill>
                  <a:ln>
                    <a:noFill/>
                  </a:ln>
                  <a:effectLst/>
                </c:spPr>
                <c:invertIfNegative val="0"/>
                <c:cat>
                  <c:strRef>
                    <c:extLst xmlns:c15="http://schemas.microsoft.com/office/drawing/2012/chart">
                      <c:ext xmlns:c15="http://schemas.microsoft.com/office/drawing/2012/chart" uri="{02D57815-91ED-43cb-92C2-25804820EDAC}">
                        <c15:formulaRef>
                          <c15:sqref>KoNifH!$K$2:$M$2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KoNifH!$K$4:$M$4</c15:sqref>
                        </c15:formulaRef>
                      </c:ext>
                    </c:extLst>
                    <c:numCache>
                      <c:formatCode>General</c:formatCode>
                      <c:ptCount val="3"/>
                      <c:pt idx="0">
                        <c:v>134.57900000000001</c:v>
                      </c:pt>
                      <c:pt idx="1">
                        <c:v>428.91399999999999</c:v>
                      </c:pt>
                      <c:pt idx="2">
                        <c:v>272.93299999999999</c:v>
                      </c:pt>
                    </c:numCache>
                  </c:numRef>
                </c:val>
                <c:extLst xmlns:c15="http://schemas.microsoft.com/office/drawing/2012/chart">
                  <c:ext xmlns:c16="http://schemas.microsoft.com/office/drawing/2014/chart" uri="{C3380CC4-5D6E-409C-BE32-E72D297353CC}">
                    <c16:uniqueId val="{00000007-32C4-4CE5-A12C-34C4F1B104F9}"/>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KoNifH!$G$5</c15:sqref>
                        </c15:formulaRef>
                      </c:ext>
                    </c:extLst>
                    <c:strCache>
                      <c:ptCount val="1"/>
                      <c:pt idx="0">
                        <c:v>GGYPYDVPDYAGGMTMR</c:v>
                      </c:pt>
                    </c:strCache>
                  </c:strRef>
                </c:tx>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KoNifH!$K$2:$M$2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KoNifH!$K$5:$M$5</c15:sqref>
                        </c15:formulaRef>
                      </c:ext>
                    </c:extLst>
                    <c:numCache>
                      <c:formatCode>General</c:formatCode>
                      <c:ptCount val="3"/>
                      <c:pt idx="0">
                        <c:v>34.242699999999999</c:v>
                      </c:pt>
                      <c:pt idx="1">
                        <c:v>117.24</c:v>
                      </c:pt>
                      <c:pt idx="2">
                        <c:v>66.9071</c:v>
                      </c:pt>
                    </c:numCache>
                  </c:numRef>
                </c:val>
                <c:extLst xmlns:c15="http://schemas.microsoft.com/office/drawing/2012/chart">
                  <c:ext xmlns:c16="http://schemas.microsoft.com/office/drawing/2014/chart" uri="{C3380CC4-5D6E-409C-BE32-E72D297353CC}">
                    <c16:uniqueId val="{00000008-32C4-4CE5-A12C-34C4F1B104F9}"/>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KoNifH!$G$7</c15:sqref>
                        </c15:formulaRef>
                      </c:ext>
                    </c:extLst>
                    <c:strCache>
                      <c:ptCount val="1"/>
                      <c:pt idx="0">
                        <c:v>KVMIVGCDPK</c:v>
                      </c:pt>
                    </c:strCache>
                  </c:strRef>
                </c:tx>
                <c:spPr>
                  <a:solidFill>
                    <a:schemeClr val="accent5"/>
                  </a:solidFill>
                  <a:ln>
                    <a:noFill/>
                  </a:ln>
                  <a:effectLst/>
                </c:spPr>
                <c:invertIfNegative val="0"/>
                <c:cat>
                  <c:strRef>
                    <c:extLst xmlns:c15="http://schemas.microsoft.com/office/drawing/2012/chart">
                      <c:ext xmlns:c15="http://schemas.microsoft.com/office/drawing/2012/chart" uri="{02D57815-91ED-43cb-92C2-25804820EDAC}">
                        <c15:formulaRef>
                          <c15:sqref>KoNifH!$K$2:$M$2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KoNifH!$K$7:$M$7</c15:sqref>
                        </c15:formulaRef>
                      </c:ext>
                    </c:extLst>
                    <c:numCache>
                      <c:formatCode>General</c:formatCode>
                      <c:ptCount val="3"/>
                      <c:pt idx="0">
                        <c:v>24.6052</c:v>
                      </c:pt>
                      <c:pt idx="1">
                        <c:v>20.761900000000001</c:v>
                      </c:pt>
                      <c:pt idx="2">
                        <c:v>22.0794</c:v>
                      </c:pt>
                    </c:numCache>
                  </c:numRef>
                </c:val>
                <c:extLst xmlns:c15="http://schemas.microsoft.com/office/drawing/2012/chart">
                  <c:ext xmlns:c16="http://schemas.microsoft.com/office/drawing/2014/chart" uri="{C3380CC4-5D6E-409C-BE32-E72D297353CC}">
                    <c16:uniqueId val="{00000009-32C4-4CE5-A12C-34C4F1B104F9}"/>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KoNifH!$G$8</c15:sqref>
                        </c15:formulaRef>
                      </c:ext>
                    </c:extLst>
                    <c:strCache>
                      <c:ptCount val="1"/>
                      <c:pt idx="0">
                        <c:v>KVMIVGCDPK</c:v>
                      </c:pt>
                    </c:strCache>
                  </c:strRef>
                </c:tx>
                <c:spPr>
                  <a:solidFill>
                    <a:schemeClr val="accent6"/>
                  </a:solidFill>
                  <a:ln>
                    <a:noFill/>
                  </a:ln>
                  <a:effectLst/>
                </c:spPr>
                <c:invertIfNegative val="0"/>
                <c:cat>
                  <c:strRef>
                    <c:extLst xmlns:c15="http://schemas.microsoft.com/office/drawing/2012/chart">
                      <c:ext xmlns:c15="http://schemas.microsoft.com/office/drawing/2012/chart" uri="{02D57815-91ED-43cb-92C2-25804820EDAC}">
                        <c15:formulaRef>
                          <c15:sqref>KoNifH!$K$2:$M$2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KoNifH!$K$8:$M$8</c15:sqref>
                        </c15:formulaRef>
                      </c:ext>
                    </c:extLst>
                    <c:numCache>
                      <c:formatCode>General</c:formatCode>
                      <c:ptCount val="3"/>
                      <c:pt idx="0">
                        <c:v>66.2547</c:v>
                      </c:pt>
                      <c:pt idx="1">
                        <c:v>152.27500000000001</c:v>
                      </c:pt>
                      <c:pt idx="2">
                        <c:v>114.374</c:v>
                      </c:pt>
                    </c:numCache>
                  </c:numRef>
                </c:val>
                <c:extLst xmlns:c15="http://schemas.microsoft.com/office/drawing/2012/chart">
                  <c:ext xmlns:c16="http://schemas.microsoft.com/office/drawing/2014/chart" uri="{C3380CC4-5D6E-409C-BE32-E72D297353CC}">
                    <c16:uniqueId val="{0000000A-32C4-4CE5-A12C-34C4F1B104F9}"/>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KoNifH!$G$9</c15:sqref>
                        </c15:formulaRef>
                      </c:ext>
                    </c:extLst>
                    <c:strCache>
                      <c:ptCount val="1"/>
                      <c:pt idx="0">
                        <c:v>LGGLICNSR</c:v>
                      </c:pt>
                    </c:strCache>
                  </c:strRef>
                </c:tx>
                <c:spPr>
                  <a:solidFill>
                    <a:schemeClr val="accent1">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KoNifH!$K$2:$M$2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KoNifH!$K$9:$M$9</c15:sqref>
                        </c15:formulaRef>
                      </c:ext>
                    </c:extLst>
                    <c:numCache>
                      <c:formatCode>General</c:formatCode>
                      <c:ptCount val="3"/>
                      <c:pt idx="0">
                        <c:v>983.05200000000002</c:v>
                      </c:pt>
                      <c:pt idx="1">
                        <c:v>1426.04</c:v>
                      </c:pt>
                      <c:pt idx="2">
                        <c:v>1276.8499999999999</c:v>
                      </c:pt>
                    </c:numCache>
                  </c:numRef>
                </c:val>
                <c:extLst xmlns:c15="http://schemas.microsoft.com/office/drawing/2012/chart">
                  <c:ext xmlns:c16="http://schemas.microsoft.com/office/drawing/2014/chart" uri="{C3380CC4-5D6E-409C-BE32-E72D297353CC}">
                    <c16:uniqueId val="{0000000B-32C4-4CE5-A12C-34C4F1B104F9}"/>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KoNifH!$G$10</c15:sqref>
                        </c15:formulaRef>
                      </c:ext>
                    </c:extLst>
                    <c:strCache>
                      <c:ptCount val="1"/>
                      <c:pt idx="0">
                        <c:v>LGTQMIHFVPR</c:v>
                      </c:pt>
                    </c:strCache>
                  </c:strRef>
                </c:tx>
                <c:spPr>
                  <a:solidFill>
                    <a:schemeClr val="accent2">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KoNifH!$K$2:$M$2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KoNifH!$K$10:$M$10</c15:sqref>
                        </c15:formulaRef>
                      </c:ext>
                    </c:extLst>
                    <c:numCache>
                      <c:formatCode>General</c:formatCode>
                      <c:ptCount val="3"/>
                      <c:pt idx="0">
                        <c:v>92.133899999999997</c:v>
                      </c:pt>
                      <c:pt idx="1">
                        <c:v>196.352</c:v>
                      </c:pt>
                      <c:pt idx="2">
                        <c:v>143.36000000000001</c:v>
                      </c:pt>
                    </c:numCache>
                  </c:numRef>
                </c:val>
                <c:extLst xmlns:c15="http://schemas.microsoft.com/office/drawing/2012/chart">
                  <c:ext xmlns:c16="http://schemas.microsoft.com/office/drawing/2014/chart" uri="{C3380CC4-5D6E-409C-BE32-E72D297353CC}">
                    <c16:uniqueId val="{0000000C-32C4-4CE5-A12C-34C4F1B104F9}"/>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KoNifH!$G$13</c15:sqref>
                        </c15:formulaRef>
                      </c:ext>
                    </c:extLst>
                    <c:strCache>
                      <c:ptCount val="1"/>
                      <c:pt idx="0">
                        <c:v>MTVIEYDPACQQANEYR</c:v>
                      </c:pt>
                    </c:strCache>
                  </c:strRef>
                </c:tx>
                <c:spPr>
                  <a:solidFill>
                    <a:schemeClr val="accent5">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KoNifH!$K$2:$M$2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KoNifH!$K$13:$M$13</c15:sqref>
                        </c15:formulaRef>
                      </c:ext>
                    </c:extLst>
                    <c:numCache>
                      <c:formatCode>General</c:formatCode>
                      <c:ptCount val="3"/>
                      <c:pt idx="0">
                        <c:v>39.936100000000003</c:v>
                      </c:pt>
                      <c:pt idx="1">
                        <c:v>65.899299999999997</c:v>
                      </c:pt>
                      <c:pt idx="2">
                        <c:v>35.778799999999997</c:v>
                      </c:pt>
                    </c:numCache>
                  </c:numRef>
                </c:val>
                <c:extLst xmlns:c15="http://schemas.microsoft.com/office/drawing/2012/chart">
                  <c:ext xmlns:c16="http://schemas.microsoft.com/office/drawing/2014/chart" uri="{C3380CC4-5D6E-409C-BE32-E72D297353CC}">
                    <c16:uniqueId val="{0000000D-32C4-4CE5-A12C-34C4F1B104F9}"/>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KoNifH!$G$14</c15:sqref>
                        </c15:formulaRef>
                      </c:ext>
                    </c:extLst>
                    <c:strCache>
                      <c:ptCount val="1"/>
                      <c:pt idx="0">
                        <c:v>QCAIYGK</c:v>
                      </c:pt>
                    </c:strCache>
                  </c:strRef>
                </c:tx>
                <c:spPr>
                  <a:solidFill>
                    <a:schemeClr val="accent6">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KoNifH!$K$2:$M$2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KoNifH!$K$14:$M$14</c15:sqref>
                        </c15:formulaRef>
                      </c:ext>
                    </c:extLst>
                    <c:numCache>
                      <c:formatCode>General</c:formatCode>
                      <c:ptCount val="3"/>
                      <c:pt idx="0">
                        <c:v>341.51299999999998</c:v>
                      </c:pt>
                      <c:pt idx="1">
                        <c:v>420.721</c:v>
                      </c:pt>
                      <c:pt idx="2">
                        <c:v>362.63900000000001</c:v>
                      </c:pt>
                    </c:numCache>
                  </c:numRef>
                </c:val>
                <c:extLst xmlns:c15="http://schemas.microsoft.com/office/drawing/2012/chart">
                  <c:ext xmlns:c16="http://schemas.microsoft.com/office/drawing/2014/chart" uri="{C3380CC4-5D6E-409C-BE32-E72D297353CC}">
                    <c16:uniqueId val="{0000000E-32C4-4CE5-A12C-34C4F1B104F9}"/>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KoNifH!$G$15</c15:sqref>
                        </c15:formulaRef>
                      </c:ext>
                    </c:extLst>
                    <c:strCache>
                      <c:ptCount val="1"/>
                      <c:pt idx="0">
                        <c:v>QTDREDELIMALAEK</c:v>
                      </c:pt>
                    </c:strCache>
                  </c:strRef>
                </c:tx>
                <c:spPr>
                  <a:solidFill>
                    <a:schemeClr val="accent1">
                      <a:lumMod val="80000"/>
                      <a:lumOff val="20000"/>
                    </a:schemeClr>
                  </a:solidFill>
                  <a:ln>
                    <a:noFill/>
                  </a:ln>
                  <a:effectLst/>
                </c:spPr>
                <c:invertIfNegative val="0"/>
                <c:cat>
                  <c:strRef>
                    <c:extLst xmlns:c15="http://schemas.microsoft.com/office/drawing/2012/chart">
                      <c:ext xmlns:c15="http://schemas.microsoft.com/office/drawing/2012/chart" uri="{02D57815-91ED-43cb-92C2-25804820EDAC}">
                        <c15:formulaRef>
                          <c15:sqref>KoNifH!$K$2:$M$2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KoNifH!$K$15:$M$15</c15:sqref>
                        </c15:formulaRef>
                      </c:ext>
                    </c:extLst>
                    <c:numCache>
                      <c:formatCode>General</c:formatCode>
                      <c:ptCount val="3"/>
                      <c:pt idx="0">
                        <c:v>249.68</c:v>
                      </c:pt>
                      <c:pt idx="1">
                        <c:v>539.46699999999998</c:v>
                      </c:pt>
                      <c:pt idx="2">
                        <c:v>308.74099999999999</c:v>
                      </c:pt>
                    </c:numCache>
                  </c:numRef>
                </c:val>
                <c:extLst xmlns:c15="http://schemas.microsoft.com/office/drawing/2012/chart">
                  <c:ext xmlns:c16="http://schemas.microsoft.com/office/drawing/2014/chart" uri="{C3380CC4-5D6E-409C-BE32-E72D297353CC}">
                    <c16:uniqueId val="{0000000F-32C4-4CE5-A12C-34C4F1B104F9}"/>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KoNifH!$G$16</c15:sqref>
                        </c15:formulaRef>
                      </c:ext>
                    </c:extLst>
                    <c:strCache>
                      <c:ptCount val="1"/>
                      <c:pt idx="0">
                        <c:v>RMTVIEYDPACQQANEYR</c:v>
                      </c:pt>
                    </c:strCache>
                  </c:strRef>
                </c:tx>
                <c:spPr>
                  <a:solidFill>
                    <a:schemeClr val="accent2">
                      <a:lumMod val="80000"/>
                      <a:lumOff val="20000"/>
                    </a:schemeClr>
                  </a:solidFill>
                  <a:ln>
                    <a:noFill/>
                  </a:ln>
                  <a:effectLst/>
                </c:spPr>
                <c:invertIfNegative val="0"/>
                <c:cat>
                  <c:strRef>
                    <c:extLst xmlns:c15="http://schemas.microsoft.com/office/drawing/2012/chart">
                      <c:ext xmlns:c15="http://schemas.microsoft.com/office/drawing/2012/chart" uri="{02D57815-91ED-43cb-92C2-25804820EDAC}">
                        <c15:formulaRef>
                          <c15:sqref>KoNifH!$K$2:$M$2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KoNifH!$K$16:$M$16</c15:sqref>
                        </c15:formulaRef>
                      </c:ext>
                    </c:extLst>
                    <c:numCache>
                      <c:formatCode>General</c:formatCode>
                      <c:ptCount val="3"/>
                      <c:pt idx="0">
                        <c:v>10.723800000000001</c:v>
                      </c:pt>
                      <c:pt idx="1">
                        <c:v>16.519200000000001</c:v>
                      </c:pt>
                      <c:pt idx="2">
                        <c:v>28.085100000000001</c:v>
                      </c:pt>
                    </c:numCache>
                  </c:numRef>
                </c:val>
                <c:extLst xmlns:c15="http://schemas.microsoft.com/office/drawing/2012/chart">
                  <c:ext xmlns:c16="http://schemas.microsoft.com/office/drawing/2014/chart" uri="{C3380CC4-5D6E-409C-BE32-E72D297353CC}">
                    <c16:uniqueId val="{00000010-32C4-4CE5-A12C-34C4F1B104F9}"/>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KoNifH!$G$18</c15:sqref>
                        </c15:formulaRef>
                      </c:ext>
                    </c:extLst>
                    <c:strCache>
                      <c:ptCount val="1"/>
                      <c:pt idx="0">
                        <c:v>SPLSSDQEEGLLGVR</c:v>
                      </c:pt>
                    </c:strCache>
                  </c:strRef>
                </c:tx>
                <c:spPr>
                  <a:solidFill>
                    <a:schemeClr val="accent4">
                      <a:lumMod val="80000"/>
                      <a:lumOff val="20000"/>
                    </a:schemeClr>
                  </a:solidFill>
                  <a:ln>
                    <a:noFill/>
                  </a:ln>
                  <a:effectLst/>
                </c:spPr>
                <c:invertIfNegative val="0"/>
                <c:cat>
                  <c:strRef>
                    <c:extLst xmlns:c15="http://schemas.microsoft.com/office/drawing/2012/chart">
                      <c:ext xmlns:c15="http://schemas.microsoft.com/office/drawing/2012/chart" uri="{02D57815-91ED-43cb-92C2-25804820EDAC}">
                        <c15:formulaRef>
                          <c15:sqref>KoNifH!$K$2:$M$2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KoNifH!$K$18:$M$18</c15:sqref>
                        </c15:formulaRef>
                      </c:ext>
                    </c:extLst>
                    <c:numCache>
                      <c:formatCode>General</c:formatCode>
                      <c:ptCount val="3"/>
                      <c:pt idx="0">
                        <c:v>98.196299999999994</c:v>
                      </c:pt>
                      <c:pt idx="1">
                        <c:v>65.689700000000002</c:v>
                      </c:pt>
                      <c:pt idx="2">
                        <c:v>52.829000000000001</c:v>
                      </c:pt>
                    </c:numCache>
                  </c:numRef>
                </c:val>
                <c:extLst xmlns:c15="http://schemas.microsoft.com/office/drawing/2012/chart">
                  <c:ext xmlns:c16="http://schemas.microsoft.com/office/drawing/2014/chart" uri="{C3380CC4-5D6E-409C-BE32-E72D297353CC}">
                    <c16:uniqueId val="{00000011-32C4-4CE5-A12C-34C4F1B104F9}"/>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KoNifH!$G$20</c15:sqref>
                        </c15:formulaRef>
                      </c:ext>
                    </c:extLst>
                    <c:strCache>
                      <c:ptCount val="1"/>
                      <c:pt idx="0">
                        <c:v>STTTQNLVAALAEMGKK</c:v>
                      </c:pt>
                    </c:strCache>
                  </c:strRef>
                </c:tx>
                <c:spPr>
                  <a:solidFill>
                    <a:schemeClr val="accent6">
                      <a:lumMod val="80000"/>
                      <a:lumOff val="20000"/>
                    </a:schemeClr>
                  </a:solidFill>
                  <a:ln>
                    <a:noFill/>
                  </a:ln>
                  <a:effectLst/>
                </c:spPr>
                <c:invertIfNegative val="0"/>
                <c:cat>
                  <c:strRef>
                    <c:extLst xmlns:c15="http://schemas.microsoft.com/office/drawing/2012/chart">
                      <c:ext xmlns:c15="http://schemas.microsoft.com/office/drawing/2012/chart" uri="{02D57815-91ED-43cb-92C2-25804820EDAC}">
                        <c15:formulaRef>
                          <c15:sqref>KoNifH!$K$2:$M$2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KoNifH!$K$20:$M$20</c15:sqref>
                        </c15:formulaRef>
                      </c:ext>
                    </c:extLst>
                    <c:numCache>
                      <c:formatCode>General</c:formatCode>
                      <c:ptCount val="3"/>
                      <c:pt idx="0">
                        <c:v>143.25399999999999</c:v>
                      </c:pt>
                      <c:pt idx="1">
                        <c:v>427.89100000000002</c:v>
                      </c:pt>
                      <c:pt idx="2">
                        <c:v>261.71699999999998</c:v>
                      </c:pt>
                    </c:numCache>
                  </c:numRef>
                </c:val>
                <c:extLst xmlns:c15="http://schemas.microsoft.com/office/drawing/2012/chart">
                  <c:ext xmlns:c16="http://schemas.microsoft.com/office/drawing/2014/chart" uri="{C3380CC4-5D6E-409C-BE32-E72D297353CC}">
                    <c16:uniqueId val="{00000012-32C4-4CE5-A12C-34C4F1B104F9}"/>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KoNifH!$G$21</c15:sqref>
                        </c15:formulaRef>
                      </c:ext>
                    </c:extLst>
                    <c:strCache>
                      <c:ptCount val="1"/>
                      <c:pt idx="0">
                        <c:v>TAAEESAASAWSHPQFEK</c:v>
                      </c:pt>
                    </c:strCache>
                  </c:strRef>
                </c:tx>
                <c:spPr>
                  <a:solidFill>
                    <a:schemeClr val="accent1">
                      <a:lumMod val="80000"/>
                    </a:schemeClr>
                  </a:solidFill>
                  <a:ln>
                    <a:noFill/>
                  </a:ln>
                  <a:effectLst/>
                </c:spPr>
                <c:invertIfNegative val="0"/>
                <c:cat>
                  <c:strRef>
                    <c:extLst xmlns:c15="http://schemas.microsoft.com/office/drawing/2012/chart">
                      <c:ext xmlns:c15="http://schemas.microsoft.com/office/drawing/2012/chart" uri="{02D57815-91ED-43cb-92C2-25804820EDAC}">
                        <c15:formulaRef>
                          <c15:sqref>KoNifH!$K$2:$M$2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KoNifH!$K$21:$M$21</c15:sqref>
                        </c15:formulaRef>
                      </c:ext>
                    </c:extLst>
                    <c:numCache>
                      <c:formatCode>General</c:formatCode>
                      <c:ptCount val="3"/>
                      <c:pt idx="0">
                        <c:v>67.093999999999994</c:v>
                      </c:pt>
                      <c:pt idx="1">
                        <c:v>195.38300000000001</c:v>
                      </c:pt>
                      <c:pt idx="2">
                        <c:v>116.28</c:v>
                      </c:pt>
                    </c:numCache>
                  </c:numRef>
                </c:val>
                <c:extLst xmlns:c15="http://schemas.microsoft.com/office/drawing/2012/chart">
                  <c:ext xmlns:c16="http://schemas.microsoft.com/office/drawing/2014/chart" uri="{C3380CC4-5D6E-409C-BE32-E72D297353CC}">
                    <c16:uniqueId val="{00000013-32C4-4CE5-A12C-34C4F1B104F9}"/>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KoNifH!$G$22</c15:sqref>
                        </c15:formulaRef>
                      </c:ext>
                    </c:extLst>
                    <c:strCache>
                      <c:ptCount val="1"/>
                      <c:pt idx="0">
                        <c:v>VMIVGCDPK</c:v>
                      </c:pt>
                    </c:strCache>
                  </c:strRef>
                </c:tx>
                <c:spPr>
                  <a:solidFill>
                    <a:schemeClr val="accent2">
                      <a:lumMod val="80000"/>
                    </a:schemeClr>
                  </a:solidFill>
                  <a:ln>
                    <a:noFill/>
                  </a:ln>
                  <a:effectLst/>
                </c:spPr>
                <c:invertIfNegative val="0"/>
                <c:cat>
                  <c:strRef>
                    <c:extLst xmlns:c15="http://schemas.microsoft.com/office/drawing/2012/chart">
                      <c:ext xmlns:c15="http://schemas.microsoft.com/office/drawing/2012/chart" uri="{02D57815-91ED-43cb-92C2-25804820EDAC}">
                        <c15:formulaRef>
                          <c15:sqref>KoNifH!$K$2:$M$2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KoNifH!$K$22:$M$22</c15:sqref>
                        </c15:formulaRef>
                      </c:ext>
                    </c:extLst>
                    <c:numCache>
                      <c:formatCode>General</c:formatCode>
                      <c:ptCount val="3"/>
                      <c:pt idx="0">
                        <c:v>1267.74</c:v>
                      </c:pt>
                      <c:pt idx="1">
                        <c:v>2437</c:v>
                      </c:pt>
                      <c:pt idx="2">
                        <c:v>1657.16</c:v>
                      </c:pt>
                    </c:numCache>
                  </c:numRef>
                </c:val>
                <c:extLst xmlns:c15="http://schemas.microsoft.com/office/drawing/2012/chart">
                  <c:ext xmlns:c16="http://schemas.microsoft.com/office/drawing/2014/chart" uri="{C3380CC4-5D6E-409C-BE32-E72D297353CC}">
                    <c16:uniqueId val="{00000014-32C4-4CE5-A12C-34C4F1B104F9}"/>
                  </c:ext>
                </c:extLst>
              </c15:ser>
            </c15:filteredBarSeries>
          </c:ext>
        </c:extLst>
      </c:barChart>
      <c:catAx>
        <c:axId val="478779343"/>
        <c:scaling>
          <c:orientation val="minMax"/>
        </c:scaling>
        <c:delete val="0"/>
        <c:axPos val="b"/>
        <c:numFmt formatCode="General" sourceLinked="1"/>
        <c:majorTickMark val="none"/>
        <c:minorTickMark val="none"/>
        <c:tickLblPos val="nextTo"/>
        <c:spPr>
          <a:noFill/>
          <a:ln w="12700" cap="flat" cmpd="sng" algn="ctr">
            <a:solidFill>
              <a:sysClr val="windowText" lastClr="000000"/>
            </a:solidFill>
            <a:round/>
          </a:ln>
          <a:effectLst/>
        </c:spPr>
        <c:txPr>
          <a:bodyPr rot="-60000000" spcFirstLastPara="1" vertOverflow="ellipsis" vert="horz" wrap="square" anchor="ctr" anchorCtr="1"/>
          <a:lstStyle/>
          <a:p>
            <a:pPr>
              <a:defRPr sz="1200" b="0" i="0" u="none" strike="noStrike" kern="1200" baseline="0">
                <a:noFill/>
                <a:latin typeface="+mn-lt"/>
                <a:ea typeface="+mn-ea"/>
                <a:cs typeface="+mn-cs"/>
              </a:defRPr>
            </a:pPr>
            <a:endParaRPr lang="en-US"/>
          </a:p>
        </c:txPr>
        <c:crossAx val="478784143"/>
        <c:crosses val="autoZero"/>
        <c:auto val="1"/>
        <c:lblAlgn val="ctr"/>
        <c:lblOffset val="100"/>
        <c:tickMarkSkip val="1"/>
        <c:noMultiLvlLbl val="0"/>
      </c:catAx>
      <c:valAx>
        <c:axId val="478784143"/>
        <c:scaling>
          <c:orientation val="minMax"/>
        </c:scaling>
        <c:delete val="0"/>
        <c:axPos val="l"/>
        <c:title>
          <c:tx>
            <c:rich>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r>
                  <a:rPr lang="en-AU" sz="1200" i="1">
                    <a:solidFill>
                      <a:sysClr val="windowText" lastClr="000000"/>
                    </a:solidFill>
                  </a:rPr>
                  <a:t>Nb-Ko</a:t>
                </a:r>
                <a:r>
                  <a:rPr lang="en-AU" sz="1200">
                    <a:solidFill>
                      <a:sysClr val="windowText" lastClr="000000"/>
                    </a:solidFill>
                  </a:rPr>
                  <a:t>NifHHv2  </a:t>
                </a:r>
                <a:r>
                  <a:rPr lang="en-AU" sz="1200" baseline="0">
                    <a:solidFill>
                      <a:sysClr val="windowText" lastClr="000000"/>
                    </a:solidFill>
                  </a:rPr>
                  <a:t>Peptide Abundance</a:t>
                </a:r>
                <a:endParaRPr lang="en-AU" sz="1200">
                  <a:solidFill>
                    <a:sysClr val="windowText" lastClr="000000"/>
                  </a:solidFill>
                </a:endParaRPr>
              </a:p>
            </c:rich>
          </c:tx>
          <c:overlay val="0"/>
          <c:spPr>
            <a:noFill/>
            <a:ln>
              <a:noFill/>
            </a:ln>
            <a:effectLst/>
          </c:spPr>
          <c:txPr>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AU"/>
            </a:p>
          </c:txPr>
        </c:title>
        <c:numFmt formatCode="0.00E+00" sourceLinked="0"/>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crossAx val="478779343"/>
        <c:crosses val="autoZero"/>
        <c:crossBetween val="between"/>
        <c:majorUnit val="2000"/>
      </c:valAx>
      <c:spPr>
        <a:noFill/>
        <a:ln>
          <a:noFill/>
        </a:ln>
        <a:effectLst/>
      </c:spPr>
    </c:plotArea>
    <c:legend>
      <c:legendPos val="r"/>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KoNifM!$G$3</c:f>
              <c:strCache>
                <c:ptCount val="1"/>
                <c:pt idx="0">
                  <c:v>DAFAPLAQR</c:v>
                </c:pt>
              </c:strCache>
            </c:strRef>
          </c:tx>
          <c:spPr>
            <a:solidFill>
              <a:schemeClr val="accent1"/>
            </a:solidFill>
            <a:ln>
              <a:noFill/>
            </a:ln>
            <a:effectLst/>
          </c:spPr>
          <c:invertIfNegative val="0"/>
          <c:cat>
            <c:strRef>
              <c:f>KoNifM!$K$2:$M$2</c:f>
              <c:strCache>
                <c:ptCount val="3"/>
                <c:pt idx="0">
                  <c:v>Nb4-1</c:v>
                </c:pt>
                <c:pt idx="1">
                  <c:v>Nb5-1</c:v>
                </c:pt>
                <c:pt idx="2">
                  <c:v>Nb6-1</c:v>
                </c:pt>
              </c:strCache>
              <c:extLst/>
            </c:strRef>
          </c:cat>
          <c:val>
            <c:numRef>
              <c:f>KoNifM!$K$3:$M$3</c:f>
              <c:numCache>
                <c:formatCode>General</c:formatCode>
                <c:ptCount val="3"/>
                <c:pt idx="1">
                  <c:v>660.49300000000005</c:v>
                </c:pt>
                <c:pt idx="2">
                  <c:v>539.11900000000003</c:v>
                </c:pt>
              </c:numCache>
              <c:extLst/>
            </c:numRef>
          </c:val>
          <c:extLst>
            <c:ext xmlns:c16="http://schemas.microsoft.com/office/drawing/2014/chart" uri="{C3380CC4-5D6E-409C-BE32-E72D297353CC}">
              <c16:uniqueId val="{00000000-A764-4892-BA60-A645C7AB13E2}"/>
            </c:ext>
          </c:extLst>
        </c:ser>
        <c:ser>
          <c:idx val="1"/>
          <c:order val="1"/>
          <c:tx>
            <c:strRef>
              <c:f>KoNifM!$G$4</c:f>
              <c:strCache>
                <c:ptCount val="1"/>
                <c:pt idx="0">
                  <c:v>DYLWQQSQQR</c:v>
                </c:pt>
              </c:strCache>
            </c:strRef>
          </c:tx>
          <c:spPr>
            <a:solidFill>
              <a:schemeClr val="accent2"/>
            </a:solidFill>
            <a:ln>
              <a:noFill/>
            </a:ln>
            <a:effectLst/>
          </c:spPr>
          <c:invertIfNegative val="0"/>
          <c:cat>
            <c:strRef>
              <c:f>KoNifM!$K$2:$M$2</c:f>
              <c:strCache>
                <c:ptCount val="3"/>
                <c:pt idx="0">
                  <c:v>Nb4-1</c:v>
                </c:pt>
                <c:pt idx="1">
                  <c:v>Nb5-1</c:v>
                </c:pt>
                <c:pt idx="2">
                  <c:v>Nb6-1</c:v>
                </c:pt>
              </c:strCache>
              <c:extLst/>
            </c:strRef>
          </c:cat>
          <c:val>
            <c:numRef>
              <c:f>KoNifM!$K$4:$M$4</c:f>
              <c:numCache>
                <c:formatCode>General</c:formatCode>
                <c:ptCount val="3"/>
                <c:pt idx="1">
                  <c:v>146.01400000000001</c:v>
                </c:pt>
                <c:pt idx="2">
                  <c:v>122.11799999999999</c:v>
                </c:pt>
              </c:numCache>
              <c:extLst/>
            </c:numRef>
          </c:val>
          <c:extLst>
            <c:ext xmlns:c16="http://schemas.microsoft.com/office/drawing/2014/chart" uri="{C3380CC4-5D6E-409C-BE32-E72D297353CC}">
              <c16:uniqueId val="{00000001-A764-4892-BA60-A645C7AB13E2}"/>
            </c:ext>
          </c:extLst>
        </c:ser>
        <c:ser>
          <c:idx val="3"/>
          <c:order val="3"/>
          <c:tx>
            <c:strRef>
              <c:f>KoNifM!$G$6</c:f>
              <c:strCache>
                <c:ptCount val="1"/>
                <c:pt idx="0">
                  <c:v>HLLLTVDNDR</c:v>
                </c:pt>
              </c:strCache>
            </c:strRef>
          </c:tx>
          <c:spPr>
            <a:solidFill>
              <a:schemeClr val="accent4"/>
            </a:solidFill>
            <a:ln>
              <a:noFill/>
            </a:ln>
            <a:effectLst/>
          </c:spPr>
          <c:invertIfNegative val="0"/>
          <c:cat>
            <c:strRef>
              <c:f>KoNifM!$K$2:$M$2</c:f>
              <c:strCache>
                <c:ptCount val="3"/>
                <c:pt idx="0">
                  <c:v>Nb4-1</c:v>
                </c:pt>
                <c:pt idx="1">
                  <c:v>Nb5-1</c:v>
                </c:pt>
                <c:pt idx="2">
                  <c:v>Nb6-1</c:v>
                </c:pt>
              </c:strCache>
              <c:extLst/>
            </c:strRef>
          </c:cat>
          <c:val>
            <c:numRef>
              <c:f>KoNifM!$K$6:$M$6</c:f>
              <c:numCache>
                <c:formatCode>General</c:formatCode>
                <c:ptCount val="3"/>
                <c:pt idx="1">
                  <c:v>161.28200000000001</c:v>
                </c:pt>
                <c:pt idx="2">
                  <c:v>122.361</c:v>
                </c:pt>
              </c:numCache>
              <c:extLst/>
            </c:numRef>
          </c:val>
          <c:extLst>
            <c:ext xmlns:c16="http://schemas.microsoft.com/office/drawing/2014/chart" uri="{C3380CC4-5D6E-409C-BE32-E72D297353CC}">
              <c16:uniqueId val="{00000002-A764-4892-BA60-A645C7AB13E2}"/>
            </c:ext>
          </c:extLst>
        </c:ser>
        <c:ser>
          <c:idx val="4"/>
          <c:order val="4"/>
          <c:tx>
            <c:strRef>
              <c:f>KoNifM!$G$7</c:f>
              <c:strCache>
                <c:ptCount val="1"/>
                <c:pt idx="0">
                  <c:v>LELAFADIAR</c:v>
                </c:pt>
              </c:strCache>
            </c:strRef>
          </c:tx>
          <c:spPr>
            <a:solidFill>
              <a:schemeClr val="accent5"/>
            </a:solidFill>
            <a:ln>
              <a:noFill/>
            </a:ln>
            <a:effectLst/>
          </c:spPr>
          <c:invertIfNegative val="0"/>
          <c:cat>
            <c:strRef>
              <c:f>KoNifM!$K$2:$M$2</c:f>
              <c:strCache>
                <c:ptCount val="3"/>
                <c:pt idx="0">
                  <c:v>Nb4-1</c:v>
                </c:pt>
                <c:pt idx="1">
                  <c:v>Nb5-1</c:v>
                </c:pt>
                <c:pt idx="2">
                  <c:v>Nb6-1</c:v>
                </c:pt>
              </c:strCache>
              <c:extLst/>
            </c:strRef>
          </c:cat>
          <c:val>
            <c:numRef>
              <c:f>KoNifM!$K$7:$M$7</c:f>
              <c:numCache>
                <c:formatCode>General</c:formatCode>
                <c:ptCount val="3"/>
                <c:pt idx="1">
                  <c:v>458.65699999999998</c:v>
                </c:pt>
                <c:pt idx="2">
                  <c:v>369.48899999999998</c:v>
                </c:pt>
              </c:numCache>
              <c:extLst/>
            </c:numRef>
          </c:val>
          <c:extLst>
            <c:ext xmlns:c16="http://schemas.microsoft.com/office/drawing/2014/chart" uri="{C3380CC4-5D6E-409C-BE32-E72D297353CC}">
              <c16:uniqueId val="{00000003-A764-4892-BA60-A645C7AB13E2}"/>
            </c:ext>
          </c:extLst>
        </c:ser>
        <c:ser>
          <c:idx val="7"/>
          <c:order val="7"/>
          <c:tx>
            <c:strRef>
              <c:f>KoNifM!$G$10</c:f>
              <c:strCache>
                <c:ptCount val="1"/>
                <c:pt idx="0">
                  <c:v>QWLEQMISR</c:v>
                </c:pt>
              </c:strCache>
            </c:strRef>
          </c:tx>
          <c:spPr>
            <a:solidFill>
              <a:schemeClr val="accent2">
                <a:lumMod val="60000"/>
              </a:schemeClr>
            </a:solidFill>
            <a:ln>
              <a:noFill/>
            </a:ln>
            <a:effectLst/>
          </c:spPr>
          <c:invertIfNegative val="0"/>
          <c:cat>
            <c:strRef>
              <c:f>KoNifM!$K$2:$M$2</c:f>
              <c:strCache>
                <c:ptCount val="3"/>
                <c:pt idx="0">
                  <c:v>Nb4-1</c:v>
                </c:pt>
                <c:pt idx="1">
                  <c:v>Nb5-1</c:v>
                </c:pt>
                <c:pt idx="2">
                  <c:v>Nb6-1</c:v>
                </c:pt>
              </c:strCache>
              <c:extLst/>
            </c:strRef>
          </c:cat>
          <c:val>
            <c:numRef>
              <c:f>KoNifM!$K$10:$M$10</c:f>
              <c:numCache>
                <c:formatCode>General</c:formatCode>
                <c:ptCount val="3"/>
                <c:pt idx="1">
                  <c:v>207.77699999999999</c:v>
                </c:pt>
                <c:pt idx="2">
                  <c:v>134.697</c:v>
                </c:pt>
              </c:numCache>
              <c:extLst/>
            </c:numRef>
          </c:val>
          <c:extLst>
            <c:ext xmlns:c16="http://schemas.microsoft.com/office/drawing/2014/chart" uri="{C3380CC4-5D6E-409C-BE32-E72D297353CC}">
              <c16:uniqueId val="{00000004-A764-4892-BA60-A645C7AB13E2}"/>
            </c:ext>
          </c:extLst>
        </c:ser>
        <c:dLbls>
          <c:showLegendKey val="0"/>
          <c:showVal val="0"/>
          <c:showCatName val="0"/>
          <c:showSerName val="0"/>
          <c:showPercent val="0"/>
          <c:showBubbleSize val="0"/>
        </c:dLbls>
        <c:gapWidth val="219"/>
        <c:overlap val="-27"/>
        <c:axId val="478779343"/>
        <c:axId val="478784143"/>
        <c:extLst>
          <c:ext xmlns:c15="http://schemas.microsoft.com/office/drawing/2012/chart" uri="{02D57815-91ED-43cb-92C2-25804820EDAC}">
            <c15:filteredBarSeries>
              <c15:ser>
                <c:idx val="2"/>
                <c:order val="2"/>
                <c:tx>
                  <c:strRef>
                    <c:extLst>
                      <c:ext uri="{02D57815-91ED-43cb-92C2-25804820EDAC}">
                        <c15:formulaRef>
                          <c15:sqref>KoNifM!$G$5</c15:sqref>
                        </c15:formulaRef>
                      </c:ext>
                    </c:extLst>
                    <c:strCache>
                      <c:ptCount val="1"/>
                      <c:pt idx="0">
                        <c:v>HLLLTVDNDR</c:v>
                      </c:pt>
                    </c:strCache>
                  </c:strRef>
                </c:tx>
                <c:spPr>
                  <a:solidFill>
                    <a:schemeClr val="accent3"/>
                  </a:solidFill>
                  <a:ln>
                    <a:noFill/>
                  </a:ln>
                  <a:effectLst/>
                </c:spPr>
                <c:invertIfNegative val="0"/>
                <c:cat>
                  <c:strRef>
                    <c:extLst>
                      <c:ext uri="{02D57815-91ED-43cb-92C2-25804820EDAC}">
                        <c15:formulaRef>
                          <c15:sqref>KoNifM!$K$2:$M$2</c15:sqref>
                        </c15:formulaRef>
                      </c:ext>
                    </c:extLst>
                    <c:strCache>
                      <c:ptCount val="3"/>
                      <c:pt idx="0">
                        <c:v>Nb4-1</c:v>
                      </c:pt>
                      <c:pt idx="1">
                        <c:v>Nb5-1</c:v>
                      </c:pt>
                      <c:pt idx="2">
                        <c:v>Nb6-1</c:v>
                      </c:pt>
                    </c:strCache>
                  </c:strRef>
                </c:cat>
                <c:val>
                  <c:numRef>
                    <c:extLst>
                      <c:ext uri="{02D57815-91ED-43cb-92C2-25804820EDAC}">
                        <c15:formulaRef>
                          <c15:sqref>KoNifM!$K$5:$M$5</c15:sqref>
                        </c15:formulaRef>
                      </c:ext>
                    </c:extLst>
                    <c:numCache>
                      <c:formatCode>General</c:formatCode>
                      <c:ptCount val="3"/>
                      <c:pt idx="1">
                        <c:v>48.081699999999998</c:v>
                      </c:pt>
                      <c:pt idx="2">
                        <c:v>26.738199999999999</c:v>
                      </c:pt>
                    </c:numCache>
                  </c:numRef>
                </c:val>
                <c:extLst>
                  <c:ext xmlns:c16="http://schemas.microsoft.com/office/drawing/2014/chart" uri="{C3380CC4-5D6E-409C-BE32-E72D297353CC}">
                    <c16:uniqueId val="{00000005-A764-4892-BA60-A645C7AB13E2}"/>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KoNifM!$G$8</c15:sqref>
                        </c15:formulaRef>
                      </c:ext>
                    </c:extLst>
                    <c:strCache>
                      <c:ptCount val="1"/>
                      <c:pt idx="0">
                        <c:v>PAAPMEPQQALESAR</c:v>
                      </c:pt>
                    </c:strCache>
                  </c:strRef>
                </c:tx>
                <c:spPr>
                  <a:solidFill>
                    <a:schemeClr val="accent6"/>
                  </a:solidFill>
                  <a:ln>
                    <a:noFill/>
                  </a:ln>
                  <a:effectLst/>
                </c:spPr>
                <c:invertIfNegative val="0"/>
                <c:cat>
                  <c:strRef>
                    <c:extLst xmlns:c15="http://schemas.microsoft.com/office/drawing/2012/chart">
                      <c:ext xmlns:c15="http://schemas.microsoft.com/office/drawing/2012/chart" uri="{02D57815-91ED-43cb-92C2-25804820EDAC}">
                        <c15:formulaRef>
                          <c15:sqref>KoNifM!$K$2:$M$2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KoNifM!$K$8:$M$8</c15:sqref>
                        </c15:formulaRef>
                      </c:ext>
                    </c:extLst>
                    <c:numCache>
                      <c:formatCode>General</c:formatCode>
                      <c:ptCount val="3"/>
                      <c:pt idx="1">
                        <c:v>58.349899999999998</c:v>
                      </c:pt>
                      <c:pt idx="2">
                        <c:v>36.7864</c:v>
                      </c:pt>
                    </c:numCache>
                  </c:numRef>
                </c:val>
                <c:extLst xmlns:c15="http://schemas.microsoft.com/office/drawing/2012/chart">
                  <c:ext xmlns:c16="http://schemas.microsoft.com/office/drawing/2014/chart" uri="{C3380CC4-5D6E-409C-BE32-E72D297353CC}">
                    <c16:uniqueId val="{00000006-A764-4892-BA60-A645C7AB13E2}"/>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KoNifM!$G$9</c15:sqref>
                        </c15:formulaRef>
                      </c:ext>
                    </c:extLst>
                    <c:strCache>
                      <c:ptCount val="1"/>
                      <c:pt idx="0">
                        <c:v>QAPQPDLSTVQAWYLR</c:v>
                      </c:pt>
                    </c:strCache>
                  </c:strRef>
                </c:tx>
                <c:spPr>
                  <a:solidFill>
                    <a:schemeClr val="accent1">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KoNifM!$K$2:$M$2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KoNifM!$K$9:$M$9</c15:sqref>
                        </c15:formulaRef>
                      </c:ext>
                    </c:extLst>
                    <c:numCache>
                      <c:formatCode>General</c:formatCode>
                      <c:ptCount val="3"/>
                      <c:pt idx="1">
                        <c:v>96.931100000000001</c:v>
                      </c:pt>
                      <c:pt idx="2">
                        <c:v>76.874200000000002</c:v>
                      </c:pt>
                    </c:numCache>
                  </c:numRef>
                </c:val>
                <c:extLst xmlns:c15="http://schemas.microsoft.com/office/drawing/2012/chart">
                  <c:ext xmlns:c16="http://schemas.microsoft.com/office/drawing/2014/chart" uri="{C3380CC4-5D6E-409C-BE32-E72D297353CC}">
                    <c16:uniqueId val="{00000007-A764-4892-BA60-A645C7AB13E2}"/>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KoNifM!$G$11</c15:sqref>
                        </c15:formulaRef>
                      </c:ext>
                    </c:extLst>
                    <c:strCache>
                      <c:ptCount val="1"/>
                      <c:pt idx="0">
                        <c:v>YSGGMNPWQR</c:v>
                      </c:pt>
                    </c:strCache>
                  </c:strRef>
                </c:tx>
                <c:spPr>
                  <a:solidFill>
                    <a:schemeClr val="accent3">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KoNifM!$K$2:$M$2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KoNifM!$K$11:$M$11</c15:sqref>
                        </c15:formulaRef>
                      </c:ext>
                    </c:extLst>
                    <c:numCache>
                      <c:formatCode>General</c:formatCode>
                      <c:ptCount val="3"/>
                      <c:pt idx="1">
                        <c:v>23.313300000000002</c:v>
                      </c:pt>
                      <c:pt idx="2">
                        <c:v>23.036000000000001</c:v>
                      </c:pt>
                    </c:numCache>
                  </c:numRef>
                </c:val>
                <c:extLst xmlns:c15="http://schemas.microsoft.com/office/drawing/2012/chart">
                  <c:ext xmlns:c16="http://schemas.microsoft.com/office/drawing/2014/chart" uri="{C3380CC4-5D6E-409C-BE32-E72D297353CC}">
                    <c16:uniqueId val="{00000008-A764-4892-BA60-A645C7AB13E2}"/>
                  </c:ext>
                </c:extLst>
              </c15:ser>
            </c15:filteredBarSeries>
          </c:ext>
        </c:extLst>
      </c:barChart>
      <c:catAx>
        <c:axId val="478779343"/>
        <c:scaling>
          <c:orientation val="minMax"/>
        </c:scaling>
        <c:delete val="0"/>
        <c:axPos val="b"/>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200" b="0" i="0" u="none" strike="noStrike" kern="1200" baseline="0">
                <a:noFill/>
                <a:latin typeface="+mn-lt"/>
                <a:ea typeface="+mn-ea"/>
                <a:cs typeface="+mn-cs"/>
              </a:defRPr>
            </a:pPr>
            <a:endParaRPr lang="en-US"/>
          </a:p>
        </c:txPr>
        <c:crossAx val="478784143"/>
        <c:crosses val="autoZero"/>
        <c:auto val="1"/>
        <c:lblAlgn val="ctr"/>
        <c:lblOffset val="100"/>
        <c:noMultiLvlLbl val="0"/>
      </c:catAx>
      <c:valAx>
        <c:axId val="478784143"/>
        <c:scaling>
          <c:orientation val="minMax"/>
        </c:scaling>
        <c:delete val="0"/>
        <c:axPos val="l"/>
        <c:title>
          <c:tx>
            <c:rich>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r>
                  <a:rPr lang="en-AU" sz="1200" i="1">
                    <a:solidFill>
                      <a:sysClr val="windowText" lastClr="000000"/>
                    </a:solidFill>
                  </a:rPr>
                  <a:t>Nb-Ko</a:t>
                </a:r>
                <a:r>
                  <a:rPr lang="en-AU" sz="1200">
                    <a:solidFill>
                      <a:sysClr val="windowText" lastClr="000000"/>
                    </a:solidFill>
                  </a:rPr>
                  <a:t>NifM</a:t>
                </a:r>
                <a:r>
                  <a:rPr lang="en-AU" sz="1200" baseline="0">
                    <a:solidFill>
                      <a:sysClr val="windowText" lastClr="000000"/>
                    </a:solidFill>
                  </a:rPr>
                  <a:t> Peptide Abundance</a:t>
                </a:r>
                <a:endParaRPr lang="en-AU" sz="1200">
                  <a:solidFill>
                    <a:sysClr val="windowText" lastClr="000000"/>
                  </a:solidFill>
                </a:endParaRPr>
              </a:p>
            </c:rich>
          </c:tx>
          <c:overlay val="0"/>
          <c:spPr>
            <a:noFill/>
            <a:ln>
              <a:noFill/>
            </a:ln>
            <a:effectLst/>
          </c:spPr>
          <c:txPr>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AU"/>
            </a:p>
          </c:txPr>
        </c:title>
        <c:numFmt formatCode="0.00E+00" sourceLinked="0"/>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crossAx val="478779343"/>
        <c:crosses val="autoZero"/>
        <c:crossBetween val="between"/>
        <c:majorUnit val="200"/>
      </c:valAx>
      <c:spPr>
        <a:noFill/>
        <a:ln>
          <a:noFill/>
        </a:ln>
        <a:effectLst/>
      </c:spPr>
    </c:plotArea>
    <c:legend>
      <c:legendPos val="r"/>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AvNifS!$G$3</c:f>
              <c:strCache>
                <c:ptCount val="1"/>
                <c:pt idx="0">
                  <c:v>AFAPVYG</c:v>
                </c:pt>
              </c:strCache>
            </c:strRef>
          </c:tx>
          <c:spPr>
            <a:solidFill>
              <a:schemeClr val="accent1"/>
            </a:solidFill>
            <a:ln>
              <a:noFill/>
            </a:ln>
            <a:effectLst/>
          </c:spPr>
          <c:invertIfNegative val="0"/>
          <c:cat>
            <c:strRef>
              <c:f>AvNifS!$K$2:$M$2</c:f>
              <c:strCache>
                <c:ptCount val="3"/>
                <c:pt idx="0">
                  <c:v>Nb4-1</c:v>
                </c:pt>
                <c:pt idx="1">
                  <c:v>Nb5-1</c:v>
                </c:pt>
                <c:pt idx="2">
                  <c:v>Nb6-1</c:v>
                </c:pt>
              </c:strCache>
              <c:extLst/>
            </c:strRef>
          </c:cat>
          <c:val>
            <c:numRef>
              <c:f>AvNifS!$K$3:$M$3</c:f>
              <c:numCache>
                <c:formatCode>General</c:formatCode>
                <c:ptCount val="3"/>
                <c:pt idx="2">
                  <c:v>1120.8900000000001</c:v>
                </c:pt>
              </c:numCache>
              <c:extLst/>
            </c:numRef>
          </c:val>
          <c:extLst>
            <c:ext xmlns:c16="http://schemas.microsoft.com/office/drawing/2014/chart" uri="{C3380CC4-5D6E-409C-BE32-E72D297353CC}">
              <c16:uniqueId val="{00000000-F357-4967-B7B0-88BFFE978EA1}"/>
            </c:ext>
          </c:extLst>
        </c:ser>
        <c:ser>
          <c:idx val="5"/>
          <c:order val="5"/>
          <c:tx>
            <c:strRef>
              <c:f>AvNifS!$G$8</c:f>
              <c:strCache>
                <c:ptCount val="1"/>
                <c:pt idx="0">
                  <c:v>AMDIPYTAAHGTVR</c:v>
                </c:pt>
              </c:strCache>
            </c:strRef>
          </c:tx>
          <c:spPr>
            <a:solidFill>
              <a:schemeClr val="accent6"/>
            </a:solidFill>
            <a:ln>
              <a:noFill/>
            </a:ln>
            <a:effectLst/>
          </c:spPr>
          <c:invertIfNegative val="0"/>
          <c:cat>
            <c:strRef>
              <c:f>AvNifS!$K$2:$M$2</c:f>
              <c:strCache>
                <c:ptCount val="3"/>
                <c:pt idx="0">
                  <c:v>Nb4-1</c:v>
                </c:pt>
                <c:pt idx="1">
                  <c:v>Nb5-1</c:v>
                </c:pt>
                <c:pt idx="2">
                  <c:v>Nb6-1</c:v>
                </c:pt>
              </c:strCache>
              <c:extLst/>
            </c:strRef>
          </c:cat>
          <c:val>
            <c:numRef>
              <c:f>AvNifS!$K$8:$M$8</c:f>
              <c:numCache>
                <c:formatCode>General</c:formatCode>
                <c:ptCount val="3"/>
                <c:pt idx="2">
                  <c:v>5363.97</c:v>
                </c:pt>
              </c:numCache>
              <c:extLst/>
            </c:numRef>
          </c:val>
          <c:extLst>
            <c:ext xmlns:c16="http://schemas.microsoft.com/office/drawing/2014/chart" uri="{C3380CC4-5D6E-409C-BE32-E72D297353CC}">
              <c16:uniqueId val="{00000001-F357-4967-B7B0-88BFFE978EA1}"/>
            </c:ext>
          </c:extLst>
        </c:ser>
        <c:ser>
          <c:idx val="9"/>
          <c:order val="9"/>
          <c:tx>
            <c:strRef>
              <c:f>AvNifS!$G$12</c:f>
              <c:strCache>
                <c:ptCount val="1"/>
                <c:pt idx="0">
                  <c:v>GVGVLYLR</c:v>
                </c:pt>
              </c:strCache>
            </c:strRef>
          </c:tx>
          <c:spPr>
            <a:solidFill>
              <a:schemeClr val="accent4">
                <a:lumMod val="60000"/>
              </a:schemeClr>
            </a:solidFill>
            <a:ln>
              <a:noFill/>
            </a:ln>
            <a:effectLst/>
          </c:spPr>
          <c:invertIfNegative val="0"/>
          <c:cat>
            <c:strRef>
              <c:f>AvNifS!$K$2:$M$2</c:f>
              <c:strCache>
                <c:ptCount val="3"/>
                <c:pt idx="0">
                  <c:v>Nb4-1</c:v>
                </c:pt>
                <c:pt idx="1">
                  <c:v>Nb5-1</c:v>
                </c:pt>
                <c:pt idx="2">
                  <c:v>Nb6-1</c:v>
                </c:pt>
              </c:strCache>
              <c:extLst/>
            </c:strRef>
          </c:cat>
          <c:val>
            <c:numRef>
              <c:f>AvNifS!$K$12:$M$12</c:f>
              <c:numCache>
                <c:formatCode>General</c:formatCode>
                <c:ptCount val="3"/>
                <c:pt idx="2">
                  <c:v>6449.52</c:v>
                </c:pt>
              </c:numCache>
              <c:extLst/>
            </c:numRef>
          </c:val>
          <c:extLst>
            <c:ext xmlns:c16="http://schemas.microsoft.com/office/drawing/2014/chart" uri="{C3380CC4-5D6E-409C-BE32-E72D297353CC}">
              <c16:uniqueId val="{00000002-F357-4967-B7B0-88BFFE978EA1}"/>
            </c:ext>
          </c:extLst>
        </c:ser>
        <c:ser>
          <c:idx val="16"/>
          <c:order val="16"/>
          <c:tx>
            <c:strRef>
              <c:f>AvNifS!$G$19</c:f>
              <c:strCache>
                <c:ptCount val="1"/>
                <c:pt idx="0">
                  <c:v>NSSIHMLSLSGHK</c:v>
                </c:pt>
              </c:strCache>
            </c:strRef>
          </c:tx>
          <c:spPr>
            <a:solidFill>
              <a:schemeClr val="accent5">
                <a:lumMod val="80000"/>
                <a:lumOff val="20000"/>
              </a:schemeClr>
            </a:solidFill>
            <a:ln>
              <a:noFill/>
            </a:ln>
            <a:effectLst/>
          </c:spPr>
          <c:invertIfNegative val="0"/>
          <c:cat>
            <c:strRef>
              <c:f>AvNifS!$K$2:$M$2</c:f>
              <c:strCache>
                <c:ptCount val="3"/>
                <c:pt idx="0">
                  <c:v>Nb4-1</c:v>
                </c:pt>
                <c:pt idx="1">
                  <c:v>Nb5-1</c:v>
                </c:pt>
                <c:pt idx="2">
                  <c:v>Nb6-1</c:v>
                </c:pt>
              </c:strCache>
              <c:extLst/>
            </c:strRef>
          </c:cat>
          <c:val>
            <c:numRef>
              <c:f>AvNifS!$K$19:$M$19</c:f>
              <c:numCache>
                <c:formatCode>General</c:formatCode>
                <c:ptCount val="3"/>
                <c:pt idx="0">
                  <c:v>19.908999999999999</c:v>
                </c:pt>
                <c:pt idx="2">
                  <c:v>770.44</c:v>
                </c:pt>
              </c:numCache>
              <c:extLst/>
            </c:numRef>
          </c:val>
          <c:extLst>
            <c:ext xmlns:c16="http://schemas.microsoft.com/office/drawing/2014/chart" uri="{C3380CC4-5D6E-409C-BE32-E72D297353CC}">
              <c16:uniqueId val="{00000003-F357-4967-B7B0-88BFFE978EA1}"/>
            </c:ext>
          </c:extLst>
        </c:ser>
        <c:ser>
          <c:idx val="19"/>
          <c:order val="19"/>
          <c:tx>
            <c:strRef>
              <c:f>AvNifS!$G$22</c:f>
              <c:strCache>
                <c:ptCount val="1"/>
                <c:pt idx="0">
                  <c:v>RAGTENAASIIGLGVAAER</c:v>
                </c:pt>
              </c:strCache>
            </c:strRef>
          </c:tx>
          <c:spPr>
            <a:solidFill>
              <a:schemeClr val="accent2">
                <a:lumMod val="80000"/>
              </a:schemeClr>
            </a:solidFill>
            <a:ln>
              <a:noFill/>
            </a:ln>
            <a:effectLst/>
          </c:spPr>
          <c:invertIfNegative val="0"/>
          <c:cat>
            <c:strRef>
              <c:f>AvNifS!$K$2:$M$2</c:f>
              <c:strCache>
                <c:ptCount val="3"/>
                <c:pt idx="0">
                  <c:v>Nb4-1</c:v>
                </c:pt>
                <c:pt idx="1">
                  <c:v>Nb5-1</c:v>
                </c:pt>
                <c:pt idx="2">
                  <c:v>Nb6-1</c:v>
                </c:pt>
              </c:strCache>
              <c:extLst/>
            </c:strRef>
          </c:cat>
          <c:val>
            <c:numRef>
              <c:f>AvNifS!$K$22:$M$22</c:f>
              <c:numCache>
                <c:formatCode>General</c:formatCode>
                <c:ptCount val="3"/>
                <c:pt idx="2">
                  <c:v>595.59100000000001</c:v>
                </c:pt>
              </c:numCache>
              <c:extLst/>
            </c:numRef>
          </c:val>
          <c:extLst>
            <c:ext xmlns:c16="http://schemas.microsoft.com/office/drawing/2014/chart" uri="{C3380CC4-5D6E-409C-BE32-E72D297353CC}">
              <c16:uniqueId val="{00000004-F357-4967-B7B0-88BFFE978EA1}"/>
            </c:ext>
          </c:extLst>
        </c:ser>
        <c:dLbls>
          <c:showLegendKey val="0"/>
          <c:showVal val="0"/>
          <c:showCatName val="0"/>
          <c:showSerName val="0"/>
          <c:showPercent val="0"/>
          <c:showBubbleSize val="0"/>
        </c:dLbls>
        <c:gapWidth val="219"/>
        <c:overlap val="-27"/>
        <c:axId val="478779343"/>
        <c:axId val="478784143"/>
        <c:extLst>
          <c:ext xmlns:c15="http://schemas.microsoft.com/office/drawing/2012/chart" uri="{02D57815-91ED-43cb-92C2-25804820EDAC}">
            <c15:filteredBarSeries>
              <c15:ser>
                <c:idx val="1"/>
                <c:order val="1"/>
                <c:tx>
                  <c:strRef>
                    <c:extLst>
                      <c:ext uri="{02D57815-91ED-43cb-92C2-25804820EDAC}">
                        <c15:formulaRef>
                          <c15:sqref>AvNifS!$G$4</c15:sqref>
                        </c15:formulaRef>
                      </c:ext>
                    </c:extLst>
                    <c:strCache>
                      <c:ptCount val="1"/>
                      <c:pt idx="0">
                        <c:v>AGTENAASIIGLGVAAER</c:v>
                      </c:pt>
                    </c:strCache>
                  </c:strRef>
                </c:tx>
                <c:spPr>
                  <a:solidFill>
                    <a:schemeClr val="accent2"/>
                  </a:solidFill>
                  <a:ln>
                    <a:noFill/>
                  </a:ln>
                  <a:effectLst/>
                </c:spPr>
                <c:invertIfNegative val="0"/>
                <c:cat>
                  <c:strRef>
                    <c:extLst>
                      <c:ext uri="{02D57815-91ED-43cb-92C2-25804820EDAC}">
                        <c15:formulaRef>
                          <c15:sqref>AvNifS!$K$2:$M$2</c15:sqref>
                        </c15:formulaRef>
                      </c:ext>
                    </c:extLst>
                    <c:strCache>
                      <c:ptCount val="3"/>
                      <c:pt idx="0">
                        <c:v>Nb4-1</c:v>
                      </c:pt>
                      <c:pt idx="1">
                        <c:v>Nb5-1</c:v>
                      </c:pt>
                      <c:pt idx="2">
                        <c:v>Nb6-1</c:v>
                      </c:pt>
                    </c:strCache>
                  </c:strRef>
                </c:cat>
                <c:val>
                  <c:numRef>
                    <c:extLst>
                      <c:ext uri="{02D57815-91ED-43cb-92C2-25804820EDAC}">
                        <c15:formulaRef>
                          <c15:sqref>AvNifS!$K$4:$M$4</c15:sqref>
                        </c15:formulaRef>
                      </c:ext>
                    </c:extLst>
                    <c:numCache>
                      <c:formatCode>General</c:formatCode>
                      <c:ptCount val="3"/>
                      <c:pt idx="2">
                        <c:v>591.87300000000005</c:v>
                      </c:pt>
                    </c:numCache>
                  </c:numRef>
                </c:val>
                <c:extLst>
                  <c:ext xmlns:c16="http://schemas.microsoft.com/office/drawing/2014/chart" uri="{C3380CC4-5D6E-409C-BE32-E72D297353CC}">
                    <c16:uniqueId val="{00000005-F357-4967-B7B0-88BFFE978EA1}"/>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AvNifS!$G$5</c15:sqref>
                        </c15:formulaRef>
                      </c:ext>
                    </c:extLst>
                    <c:strCache>
                      <c:ptCount val="1"/>
                      <c:pt idx="0">
                        <c:v>ALQFMEHENTEVK</c:v>
                      </c:pt>
                    </c:strCache>
                  </c:strRef>
                </c:tx>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AvNifS!$K$2:$M$2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AvNifS!$K$5:$M$5</c15:sqref>
                        </c15:formulaRef>
                      </c:ext>
                    </c:extLst>
                    <c:numCache>
                      <c:formatCode>General</c:formatCode>
                      <c:ptCount val="3"/>
                      <c:pt idx="2">
                        <c:v>361.45400000000001</c:v>
                      </c:pt>
                    </c:numCache>
                  </c:numRef>
                </c:val>
                <c:extLst xmlns:c15="http://schemas.microsoft.com/office/drawing/2012/chart">
                  <c:ext xmlns:c16="http://schemas.microsoft.com/office/drawing/2014/chart" uri="{C3380CC4-5D6E-409C-BE32-E72D297353CC}">
                    <c16:uniqueId val="{00000006-F357-4967-B7B0-88BFFE978EA1}"/>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AvNifS!$G$6</c15:sqref>
                        </c15:formulaRef>
                      </c:ext>
                    </c:extLst>
                    <c:strCache>
                      <c:ptCount val="1"/>
                      <c:pt idx="0">
                        <c:v>ALQFMEHENTEVKR</c:v>
                      </c:pt>
                    </c:strCache>
                  </c:strRef>
                </c:tx>
                <c:spPr>
                  <a:solidFill>
                    <a:schemeClr val="accent4"/>
                  </a:solidFill>
                  <a:ln>
                    <a:noFill/>
                  </a:ln>
                  <a:effectLst/>
                </c:spPr>
                <c:invertIfNegative val="0"/>
                <c:cat>
                  <c:strRef>
                    <c:extLst xmlns:c15="http://schemas.microsoft.com/office/drawing/2012/chart">
                      <c:ext xmlns:c15="http://schemas.microsoft.com/office/drawing/2012/chart" uri="{02D57815-91ED-43cb-92C2-25804820EDAC}">
                        <c15:formulaRef>
                          <c15:sqref>AvNifS!$K$2:$M$2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AvNifS!$K$6:$M$6</c15:sqref>
                        </c15:formulaRef>
                      </c:ext>
                    </c:extLst>
                    <c:numCache>
                      <c:formatCode>General</c:formatCode>
                      <c:ptCount val="3"/>
                      <c:pt idx="2">
                        <c:v>236.476</c:v>
                      </c:pt>
                    </c:numCache>
                  </c:numRef>
                </c:val>
                <c:extLst xmlns:c15="http://schemas.microsoft.com/office/drawing/2012/chart">
                  <c:ext xmlns:c16="http://schemas.microsoft.com/office/drawing/2014/chart" uri="{C3380CC4-5D6E-409C-BE32-E72D297353CC}">
                    <c16:uniqueId val="{00000007-F357-4967-B7B0-88BFFE978EA1}"/>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AvNifS!$G$7</c15:sqref>
                        </c15:formulaRef>
                      </c:ext>
                    </c:extLst>
                    <c:strCache>
                      <c:ptCount val="1"/>
                      <c:pt idx="0">
                        <c:v>ALQFMEHENTEVKR</c:v>
                      </c:pt>
                    </c:strCache>
                  </c:strRef>
                </c:tx>
                <c:spPr>
                  <a:solidFill>
                    <a:schemeClr val="accent5"/>
                  </a:solidFill>
                  <a:ln>
                    <a:noFill/>
                  </a:ln>
                  <a:effectLst/>
                </c:spPr>
                <c:invertIfNegative val="0"/>
                <c:cat>
                  <c:strRef>
                    <c:extLst xmlns:c15="http://schemas.microsoft.com/office/drawing/2012/chart">
                      <c:ext xmlns:c15="http://schemas.microsoft.com/office/drawing/2012/chart" uri="{02D57815-91ED-43cb-92C2-25804820EDAC}">
                        <c15:formulaRef>
                          <c15:sqref>AvNifS!$K$2:$M$2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AvNifS!$K$7:$M$7</c15:sqref>
                        </c15:formulaRef>
                      </c:ext>
                    </c:extLst>
                    <c:numCache>
                      <c:formatCode>General</c:formatCode>
                      <c:ptCount val="3"/>
                      <c:pt idx="2">
                        <c:v>224.196</c:v>
                      </c:pt>
                    </c:numCache>
                  </c:numRef>
                </c:val>
                <c:extLst xmlns:c15="http://schemas.microsoft.com/office/drawing/2012/chart">
                  <c:ext xmlns:c16="http://schemas.microsoft.com/office/drawing/2014/chart" uri="{C3380CC4-5D6E-409C-BE32-E72D297353CC}">
                    <c16:uniqueId val="{00000008-F357-4967-B7B0-88BFFE978EA1}"/>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AvNifS!$G$9</c15:sqref>
                        </c15:formulaRef>
                      </c:ext>
                    </c:extLst>
                    <c:strCache>
                      <c:ptCount val="1"/>
                      <c:pt idx="0">
                        <c:v>DKLEAGILAVVPHAFVTGDPDNR</c:v>
                      </c:pt>
                    </c:strCache>
                  </c:strRef>
                </c:tx>
                <c:spPr>
                  <a:solidFill>
                    <a:schemeClr val="accent1">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AvNifS!$K$2:$M$2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AvNifS!$K$9:$M$9</c15:sqref>
                        </c15:formulaRef>
                      </c:ext>
                    </c:extLst>
                    <c:numCache>
                      <c:formatCode>General</c:formatCode>
                      <c:ptCount val="3"/>
                      <c:pt idx="2">
                        <c:v>224.80099999999999</c:v>
                      </c:pt>
                    </c:numCache>
                  </c:numRef>
                </c:val>
                <c:extLst xmlns:c15="http://schemas.microsoft.com/office/drawing/2012/chart">
                  <c:ext xmlns:c16="http://schemas.microsoft.com/office/drawing/2014/chart" uri="{C3380CC4-5D6E-409C-BE32-E72D297353CC}">
                    <c16:uniqueId val="{00000009-F357-4967-B7B0-88BFFE978EA1}"/>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AvNifS!$G$10</c15:sqref>
                        </c15:formulaRef>
                      </c:ext>
                    </c:extLst>
                    <c:strCache>
                      <c:ptCount val="1"/>
                      <c:pt idx="0">
                        <c:v>EVPPIVAQLR</c:v>
                      </c:pt>
                    </c:strCache>
                  </c:strRef>
                </c:tx>
                <c:spPr>
                  <a:solidFill>
                    <a:schemeClr val="accent2">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AvNifS!$K$2:$M$2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AvNifS!$K$10:$M$10</c15:sqref>
                        </c15:formulaRef>
                      </c:ext>
                    </c:extLst>
                    <c:numCache>
                      <c:formatCode>General</c:formatCode>
                      <c:ptCount val="3"/>
                      <c:pt idx="2">
                        <c:v>422.096</c:v>
                      </c:pt>
                    </c:numCache>
                  </c:numRef>
                </c:val>
                <c:extLst xmlns:c15="http://schemas.microsoft.com/office/drawing/2012/chart">
                  <c:ext xmlns:c16="http://schemas.microsoft.com/office/drawing/2014/chart" uri="{C3380CC4-5D6E-409C-BE32-E72D297353CC}">
                    <c16:uniqueId val="{0000000A-F357-4967-B7B0-88BFFE978EA1}"/>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AvNifS!$G$11</c15:sqref>
                        </c15:formulaRef>
                      </c:ext>
                    </c:extLst>
                    <c:strCache>
                      <c:ptCount val="1"/>
                      <c:pt idx="0">
                        <c:v>FASNLASK</c:v>
                      </c:pt>
                    </c:strCache>
                  </c:strRef>
                </c:tx>
                <c:spPr>
                  <a:solidFill>
                    <a:schemeClr val="accent3">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AvNifS!$K$2:$M$2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AvNifS!$K$11:$M$11</c15:sqref>
                        </c15:formulaRef>
                      </c:ext>
                    </c:extLst>
                    <c:numCache>
                      <c:formatCode>General</c:formatCode>
                      <c:ptCount val="3"/>
                      <c:pt idx="2">
                        <c:v>192.31200000000001</c:v>
                      </c:pt>
                    </c:numCache>
                  </c:numRef>
                </c:val>
                <c:extLst xmlns:c15="http://schemas.microsoft.com/office/drawing/2012/chart">
                  <c:ext xmlns:c16="http://schemas.microsoft.com/office/drawing/2014/chart" uri="{C3380CC4-5D6E-409C-BE32-E72D297353CC}">
                    <c16:uniqueId val="{0000000B-F357-4967-B7B0-88BFFE978EA1}"/>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AvNifS!$G$13</c15:sqref>
                        </c15:formulaRef>
                      </c:ext>
                    </c:extLst>
                    <c:strCache>
                      <c:ptCount val="1"/>
                      <c:pt idx="0">
                        <c:v>KLSPYWSGNGPVEDPGK</c:v>
                      </c:pt>
                    </c:strCache>
                  </c:strRef>
                </c:tx>
                <c:spPr>
                  <a:solidFill>
                    <a:schemeClr val="accent5">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AvNifS!$K$2:$M$2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AvNifS!$K$13:$M$13</c15:sqref>
                        </c15:formulaRef>
                      </c:ext>
                    </c:extLst>
                    <c:numCache>
                      <c:formatCode>General</c:formatCode>
                      <c:ptCount val="3"/>
                      <c:pt idx="2">
                        <c:v>161.56</c:v>
                      </c:pt>
                    </c:numCache>
                  </c:numRef>
                </c:val>
                <c:extLst xmlns:c15="http://schemas.microsoft.com/office/drawing/2012/chart">
                  <c:ext xmlns:c16="http://schemas.microsoft.com/office/drawing/2014/chart" uri="{C3380CC4-5D6E-409C-BE32-E72D297353CC}">
                    <c16:uniqueId val="{0000000C-F357-4967-B7B0-88BFFE978EA1}"/>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AvNifS!$G$14</c15:sqref>
                        </c15:formulaRef>
                      </c:ext>
                    </c:extLst>
                    <c:strCache>
                      <c:ptCount val="1"/>
                      <c:pt idx="0">
                        <c:v>LADDAGIMFHTDAVQAVGK</c:v>
                      </c:pt>
                    </c:strCache>
                  </c:strRef>
                </c:tx>
                <c:spPr>
                  <a:solidFill>
                    <a:schemeClr val="accent6">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AvNifS!$K$2:$M$2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AvNifS!$K$14:$M$14</c15:sqref>
                        </c15:formulaRef>
                      </c:ext>
                    </c:extLst>
                    <c:numCache>
                      <c:formatCode>General</c:formatCode>
                      <c:ptCount val="3"/>
                      <c:pt idx="2">
                        <c:v>576.78700000000003</c:v>
                      </c:pt>
                    </c:numCache>
                  </c:numRef>
                </c:val>
                <c:extLst xmlns:c15="http://schemas.microsoft.com/office/drawing/2012/chart">
                  <c:ext xmlns:c16="http://schemas.microsoft.com/office/drawing/2014/chart" uri="{C3380CC4-5D6E-409C-BE32-E72D297353CC}">
                    <c16:uniqueId val="{0000000D-F357-4967-B7B0-88BFFE978EA1}"/>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AvNifS!$G$15</c15:sqref>
                        </c15:formulaRef>
                      </c:ext>
                    </c:extLst>
                    <c:strCache>
                      <c:ptCount val="1"/>
                      <c:pt idx="0">
                        <c:v>LEAGILAVVPHAFVTGDPDNR</c:v>
                      </c:pt>
                    </c:strCache>
                  </c:strRef>
                </c:tx>
                <c:spPr>
                  <a:solidFill>
                    <a:schemeClr val="accent1">
                      <a:lumMod val="80000"/>
                      <a:lumOff val="20000"/>
                    </a:schemeClr>
                  </a:solidFill>
                  <a:ln>
                    <a:noFill/>
                  </a:ln>
                  <a:effectLst/>
                </c:spPr>
                <c:invertIfNegative val="0"/>
                <c:cat>
                  <c:strRef>
                    <c:extLst xmlns:c15="http://schemas.microsoft.com/office/drawing/2012/chart">
                      <c:ext xmlns:c15="http://schemas.microsoft.com/office/drawing/2012/chart" uri="{02D57815-91ED-43cb-92C2-25804820EDAC}">
                        <c15:formulaRef>
                          <c15:sqref>AvNifS!$K$2:$M$2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AvNifS!$K$15:$M$15</c15:sqref>
                        </c15:formulaRef>
                      </c:ext>
                    </c:extLst>
                    <c:numCache>
                      <c:formatCode>General</c:formatCode>
                      <c:ptCount val="3"/>
                      <c:pt idx="2">
                        <c:v>300.29199999999997</c:v>
                      </c:pt>
                    </c:numCache>
                  </c:numRef>
                </c:val>
                <c:extLst xmlns:c15="http://schemas.microsoft.com/office/drawing/2012/chart">
                  <c:ext xmlns:c16="http://schemas.microsoft.com/office/drawing/2014/chart" uri="{C3380CC4-5D6E-409C-BE32-E72D297353CC}">
                    <c16:uniqueId val="{0000000E-F357-4967-B7B0-88BFFE978EA1}"/>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AvNifS!$G$16</c15:sqref>
                        </c15:formulaRef>
                      </c:ext>
                    </c:extLst>
                    <c:strCache>
                      <c:ptCount val="1"/>
                      <c:pt idx="0">
                        <c:v>LEAGILAVVPHAFVTGDPDNR</c:v>
                      </c:pt>
                    </c:strCache>
                  </c:strRef>
                </c:tx>
                <c:spPr>
                  <a:solidFill>
                    <a:schemeClr val="accent2">
                      <a:lumMod val="80000"/>
                      <a:lumOff val="20000"/>
                    </a:schemeClr>
                  </a:solidFill>
                  <a:ln>
                    <a:noFill/>
                  </a:ln>
                  <a:effectLst/>
                </c:spPr>
                <c:invertIfNegative val="0"/>
                <c:cat>
                  <c:strRef>
                    <c:extLst xmlns:c15="http://schemas.microsoft.com/office/drawing/2012/chart">
                      <c:ext xmlns:c15="http://schemas.microsoft.com/office/drawing/2012/chart" uri="{02D57815-91ED-43cb-92C2-25804820EDAC}">
                        <c15:formulaRef>
                          <c15:sqref>AvNifS!$K$2:$M$2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AvNifS!$K$16:$M$16</c15:sqref>
                        </c15:formulaRef>
                      </c:ext>
                    </c:extLst>
                    <c:numCache>
                      <c:formatCode>General</c:formatCode>
                      <c:ptCount val="3"/>
                      <c:pt idx="1">
                        <c:v>5.62723</c:v>
                      </c:pt>
                      <c:pt idx="2">
                        <c:v>30.546800000000001</c:v>
                      </c:pt>
                    </c:numCache>
                  </c:numRef>
                </c:val>
                <c:extLst xmlns:c15="http://schemas.microsoft.com/office/drawing/2012/chart">
                  <c:ext xmlns:c16="http://schemas.microsoft.com/office/drawing/2014/chart" uri="{C3380CC4-5D6E-409C-BE32-E72D297353CC}">
                    <c16:uniqueId val="{0000000F-F357-4967-B7B0-88BFFE978EA1}"/>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AvNifS!$G$17</c15:sqref>
                        </c15:formulaRef>
                      </c:ext>
                    </c:extLst>
                    <c:strCache>
                      <c:ptCount val="1"/>
                      <c:pt idx="0">
                        <c:v>LSPYWSGNGPVEDPGK</c:v>
                      </c:pt>
                    </c:strCache>
                  </c:strRef>
                </c:tx>
                <c:spPr>
                  <a:solidFill>
                    <a:schemeClr val="accent3">
                      <a:lumMod val="80000"/>
                      <a:lumOff val="20000"/>
                    </a:schemeClr>
                  </a:solidFill>
                  <a:ln>
                    <a:noFill/>
                  </a:ln>
                  <a:effectLst/>
                </c:spPr>
                <c:invertIfNegative val="0"/>
                <c:cat>
                  <c:strRef>
                    <c:extLst xmlns:c15="http://schemas.microsoft.com/office/drawing/2012/chart">
                      <c:ext xmlns:c15="http://schemas.microsoft.com/office/drawing/2012/chart" uri="{02D57815-91ED-43cb-92C2-25804820EDAC}">
                        <c15:formulaRef>
                          <c15:sqref>AvNifS!$K$2:$M$2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AvNifS!$K$17:$M$17</c15:sqref>
                        </c15:formulaRef>
                      </c:ext>
                    </c:extLst>
                    <c:numCache>
                      <c:formatCode>General</c:formatCode>
                      <c:ptCount val="3"/>
                      <c:pt idx="2">
                        <c:v>33.5959</c:v>
                      </c:pt>
                    </c:numCache>
                  </c:numRef>
                </c:val>
                <c:extLst xmlns:c15="http://schemas.microsoft.com/office/drawing/2012/chart">
                  <c:ext xmlns:c16="http://schemas.microsoft.com/office/drawing/2014/chart" uri="{C3380CC4-5D6E-409C-BE32-E72D297353CC}">
                    <c16:uniqueId val="{00000010-F357-4967-B7B0-88BFFE978EA1}"/>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AvNifS!$G$18</c15:sqref>
                        </c15:formulaRef>
                      </c:ext>
                    </c:extLst>
                    <c:strCache>
                      <c:ptCount val="1"/>
                      <c:pt idx="0">
                        <c:v>NSSIHMLSLSGHK</c:v>
                      </c:pt>
                    </c:strCache>
                  </c:strRef>
                </c:tx>
                <c:spPr>
                  <a:solidFill>
                    <a:schemeClr val="accent4">
                      <a:lumMod val="80000"/>
                      <a:lumOff val="20000"/>
                    </a:schemeClr>
                  </a:solidFill>
                  <a:ln>
                    <a:noFill/>
                  </a:ln>
                  <a:effectLst/>
                </c:spPr>
                <c:invertIfNegative val="0"/>
                <c:cat>
                  <c:strRef>
                    <c:extLst xmlns:c15="http://schemas.microsoft.com/office/drawing/2012/chart">
                      <c:ext xmlns:c15="http://schemas.microsoft.com/office/drawing/2012/chart" uri="{02D57815-91ED-43cb-92C2-25804820EDAC}">
                        <c15:formulaRef>
                          <c15:sqref>AvNifS!$K$2:$M$2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AvNifS!$K$18:$M$18</c15:sqref>
                        </c15:formulaRef>
                      </c:ext>
                    </c:extLst>
                    <c:numCache>
                      <c:formatCode>General</c:formatCode>
                      <c:ptCount val="3"/>
                      <c:pt idx="2">
                        <c:v>53.073799999999999</c:v>
                      </c:pt>
                    </c:numCache>
                  </c:numRef>
                </c:val>
                <c:extLst xmlns:c15="http://schemas.microsoft.com/office/drawing/2012/chart">
                  <c:ext xmlns:c16="http://schemas.microsoft.com/office/drawing/2014/chart" uri="{C3380CC4-5D6E-409C-BE32-E72D297353CC}">
                    <c16:uniqueId val="{00000011-F357-4967-B7B0-88BFFE978EA1}"/>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AvNifS!$G$20</c15:sqref>
                        </c15:formulaRef>
                      </c:ext>
                    </c:extLst>
                    <c:strCache>
                      <c:ptCount val="1"/>
                      <c:pt idx="0">
                        <c:v>NSSIHMLSLSGHK</c:v>
                      </c:pt>
                    </c:strCache>
                  </c:strRef>
                </c:tx>
                <c:spPr>
                  <a:solidFill>
                    <a:schemeClr val="accent6">
                      <a:lumMod val="80000"/>
                      <a:lumOff val="20000"/>
                    </a:schemeClr>
                  </a:solidFill>
                  <a:ln>
                    <a:noFill/>
                  </a:ln>
                  <a:effectLst/>
                </c:spPr>
                <c:invertIfNegative val="0"/>
                <c:cat>
                  <c:strRef>
                    <c:extLst xmlns:c15="http://schemas.microsoft.com/office/drawing/2012/chart">
                      <c:ext xmlns:c15="http://schemas.microsoft.com/office/drawing/2012/chart" uri="{02D57815-91ED-43cb-92C2-25804820EDAC}">
                        <c15:formulaRef>
                          <c15:sqref>AvNifS!$K$2:$M$2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AvNifS!$K$20:$M$20</c15:sqref>
                        </c15:formulaRef>
                      </c:ext>
                    </c:extLst>
                    <c:numCache>
                      <c:formatCode>General</c:formatCode>
                      <c:ptCount val="3"/>
                      <c:pt idx="2">
                        <c:v>224.37200000000001</c:v>
                      </c:pt>
                    </c:numCache>
                  </c:numRef>
                </c:val>
                <c:extLst xmlns:c15="http://schemas.microsoft.com/office/drawing/2012/chart">
                  <c:ext xmlns:c16="http://schemas.microsoft.com/office/drawing/2014/chart" uri="{C3380CC4-5D6E-409C-BE32-E72D297353CC}">
                    <c16:uniqueId val="{00000012-F357-4967-B7B0-88BFFE978EA1}"/>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AvNifS!$G$21</c15:sqref>
                        </c15:formulaRef>
                      </c:ext>
                    </c:extLst>
                    <c:strCache>
                      <c:ptCount val="1"/>
                      <c:pt idx="0">
                        <c:v>NYGGMADVYLDNNATTR</c:v>
                      </c:pt>
                    </c:strCache>
                  </c:strRef>
                </c:tx>
                <c:spPr>
                  <a:solidFill>
                    <a:schemeClr val="accent1">
                      <a:lumMod val="80000"/>
                    </a:schemeClr>
                  </a:solidFill>
                  <a:ln>
                    <a:noFill/>
                  </a:ln>
                  <a:effectLst/>
                </c:spPr>
                <c:invertIfNegative val="0"/>
                <c:cat>
                  <c:strRef>
                    <c:extLst xmlns:c15="http://schemas.microsoft.com/office/drawing/2012/chart">
                      <c:ext xmlns:c15="http://schemas.microsoft.com/office/drawing/2012/chart" uri="{02D57815-91ED-43cb-92C2-25804820EDAC}">
                        <c15:formulaRef>
                          <c15:sqref>AvNifS!$K$2:$M$2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AvNifS!$K$21:$M$21</c15:sqref>
                        </c15:formulaRef>
                      </c:ext>
                    </c:extLst>
                    <c:numCache>
                      <c:formatCode>General</c:formatCode>
                      <c:ptCount val="3"/>
                      <c:pt idx="2">
                        <c:v>266.68700000000001</c:v>
                      </c:pt>
                    </c:numCache>
                  </c:numRef>
                </c:val>
                <c:extLst xmlns:c15="http://schemas.microsoft.com/office/drawing/2012/chart">
                  <c:ext xmlns:c16="http://schemas.microsoft.com/office/drawing/2014/chart" uri="{C3380CC4-5D6E-409C-BE32-E72D297353CC}">
                    <c16:uniqueId val="{00000013-F357-4967-B7B0-88BFFE978EA1}"/>
                  </c:ext>
                </c:extLst>
              </c15:ser>
            </c15:filteredBarSeries>
            <c15:filteredBarSeries>
              <c15:ser>
                <c:idx val="20"/>
                <c:order val="20"/>
                <c:tx>
                  <c:strRef>
                    <c:extLst xmlns:c15="http://schemas.microsoft.com/office/drawing/2012/chart">
                      <c:ext xmlns:c15="http://schemas.microsoft.com/office/drawing/2012/chart" uri="{02D57815-91ED-43cb-92C2-25804820EDAC}">
                        <c15:formulaRef>
                          <c15:sqref>AvNifS!$G$23</c15:sqref>
                        </c15:formulaRef>
                      </c:ext>
                    </c:extLst>
                    <c:strCache>
                      <c:ptCount val="1"/>
                      <c:pt idx="0">
                        <c:v>VGIAASSGSACTSGSLEPSHVMR</c:v>
                      </c:pt>
                    </c:strCache>
                  </c:strRef>
                </c:tx>
                <c:spPr>
                  <a:solidFill>
                    <a:schemeClr val="accent3">
                      <a:lumMod val="80000"/>
                    </a:schemeClr>
                  </a:solidFill>
                  <a:ln>
                    <a:noFill/>
                  </a:ln>
                  <a:effectLst/>
                </c:spPr>
                <c:invertIfNegative val="0"/>
                <c:cat>
                  <c:strRef>
                    <c:extLst xmlns:c15="http://schemas.microsoft.com/office/drawing/2012/chart">
                      <c:ext xmlns:c15="http://schemas.microsoft.com/office/drawing/2012/chart" uri="{02D57815-91ED-43cb-92C2-25804820EDAC}">
                        <c15:formulaRef>
                          <c15:sqref>AvNifS!$K$2:$M$2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AvNifS!$K$23:$M$23</c15:sqref>
                        </c15:formulaRef>
                      </c:ext>
                    </c:extLst>
                    <c:numCache>
                      <c:formatCode>General</c:formatCode>
                      <c:ptCount val="3"/>
                      <c:pt idx="2">
                        <c:v>31.206199999999999</c:v>
                      </c:pt>
                    </c:numCache>
                  </c:numRef>
                </c:val>
                <c:extLst xmlns:c15="http://schemas.microsoft.com/office/drawing/2012/chart">
                  <c:ext xmlns:c16="http://schemas.microsoft.com/office/drawing/2014/chart" uri="{C3380CC4-5D6E-409C-BE32-E72D297353CC}">
                    <c16:uniqueId val="{00000014-F357-4967-B7B0-88BFFE978EA1}"/>
                  </c:ext>
                </c:extLst>
              </c15:ser>
            </c15:filteredBarSeries>
            <c15:filteredBarSeries>
              <c15:ser>
                <c:idx val="21"/>
                <c:order val="21"/>
                <c:tx>
                  <c:strRef>
                    <c:extLst xmlns:c15="http://schemas.microsoft.com/office/drawing/2012/chart">
                      <c:ext xmlns:c15="http://schemas.microsoft.com/office/drawing/2012/chart" uri="{02D57815-91ED-43cb-92C2-25804820EDAC}">
                        <c15:formulaRef>
                          <c15:sqref>AvNifS!$G$24</c15:sqref>
                        </c15:formulaRef>
                      </c:ext>
                    </c:extLst>
                    <c:strCache>
                      <c:ptCount val="1"/>
                      <c:pt idx="0">
                        <c:v>YTTEEEIDR</c:v>
                      </c:pt>
                    </c:strCache>
                  </c:strRef>
                </c:tx>
                <c:spPr>
                  <a:solidFill>
                    <a:schemeClr val="accent4">
                      <a:lumMod val="80000"/>
                    </a:schemeClr>
                  </a:solidFill>
                  <a:ln>
                    <a:noFill/>
                  </a:ln>
                  <a:effectLst/>
                </c:spPr>
                <c:invertIfNegative val="0"/>
                <c:cat>
                  <c:strRef>
                    <c:extLst xmlns:c15="http://schemas.microsoft.com/office/drawing/2012/chart">
                      <c:ext xmlns:c15="http://schemas.microsoft.com/office/drawing/2012/chart" uri="{02D57815-91ED-43cb-92C2-25804820EDAC}">
                        <c15:formulaRef>
                          <c15:sqref>AvNifS!$K$2:$M$2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AvNifS!$K$24:$M$24</c15:sqref>
                        </c15:formulaRef>
                      </c:ext>
                    </c:extLst>
                    <c:numCache>
                      <c:formatCode>General</c:formatCode>
                      <c:ptCount val="3"/>
                      <c:pt idx="2">
                        <c:v>457.904</c:v>
                      </c:pt>
                    </c:numCache>
                  </c:numRef>
                </c:val>
                <c:extLst xmlns:c15="http://schemas.microsoft.com/office/drawing/2012/chart">
                  <c:ext xmlns:c16="http://schemas.microsoft.com/office/drawing/2014/chart" uri="{C3380CC4-5D6E-409C-BE32-E72D297353CC}">
                    <c16:uniqueId val="{00000015-F357-4967-B7B0-88BFFE978EA1}"/>
                  </c:ext>
                </c:extLst>
              </c15:ser>
            </c15:filteredBarSeries>
          </c:ext>
        </c:extLst>
      </c:barChart>
      <c:catAx>
        <c:axId val="478779343"/>
        <c:scaling>
          <c:orientation val="minMax"/>
        </c:scaling>
        <c:delete val="0"/>
        <c:axPos val="b"/>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200" b="0" i="0" u="none" strike="noStrike" kern="1200" baseline="0">
                <a:noFill/>
                <a:latin typeface="+mn-lt"/>
                <a:ea typeface="+mn-ea"/>
                <a:cs typeface="+mn-cs"/>
              </a:defRPr>
            </a:pPr>
            <a:endParaRPr lang="en-US"/>
          </a:p>
        </c:txPr>
        <c:crossAx val="478784143"/>
        <c:crosses val="autoZero"/>
        <c:auto val="1"/>
        <c:lblAlgn val="ctr"/>
        <c:lblOffset val="100"/>
        <c:noMultiLvlLbl val="0"/>
      </c:catAx>
      <c:valAx>
        <c:axId val="478784143"/>
        <c:scaling>
          <c:orientation val="minMax"/>
        </c:scaling>
        <c:delete val="0"/>
        <c:axPos val="l"/>
        <c:title>
          <c:tx>
            <c:rich>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r>
                  <a:rPr lang="en-AU" sz="1200" i="1" baseline="0">
                    <a:solidFill>
                      <a:sysClr val="windowText" lastClr="000000"/>
                    </a:solidFill>
                  </a:rPr>
                  <a:t>Nb-Av</a:t>
                </a:r>
                <a:r>
                  <a:rPr lang="en-AU" sz="1200" baseline="0">
                    <a:solidFill>
                      <a:sysClr val="windowText" lastClr="000000"/>
                    </a:solidFill>
                  </a:rPr>
                  <a:t>NifS Peptide Abundance</a:t>
                </a:r>
                <a:endParaRPr lang="en-AU" sz="1200">
                  <a:solidFill>
                    <a:sysClr val="windowText" lastClr="000000"/>
                  </a:solidFill>
                </a:endParaRPr>
              </a:p>
            </c:rich>
          </c:tx>
          <c:overlay val="0"/>
          <c:spPr>
            <a:noFill/>
            <a:ln>
              <a:noFill/>
            </a:ln>
            <a:effectLst/>
          </c:spPr>
          <c:txPr>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AU"/>
            </a:p>
          </c:txPr>
        </c:title>
        <c:numFmt formatCode="0.00E+00" sourceLinked="0"/>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crossAx val="478779343"/>
        <c:crosses val="autoZero"/>
        <c:crossBetween val="between"/>
        <c:majorUnit val="2000"/>
      </c:valAx>
      <c:spPr>
        <a:noFill/>
        <a:ln>
          <a:noFill/>
        </a:ln>
        <a:effectLst/>
      </c:spPr>
    </c:plotArea>
    <c:legend>
      <c:legendPos val="r"/>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3"/>
          <c:order val="3"/>
          <c:tx>
            <c:strRef>
              <c:f>AvNifU!$G$6</c:f>
              <c:strCache>
                <c:ptCount val="1"/>
                <c:pt idx="0">
                  <c:v>EALQAAVANYR</c:v>
                </c:pt>
              </c:strCache>
            </c:strRef>
          </c:tx>
          <c:spPr>
            <a:solidFill>
              <a:schemeClr val="accent4"/>
            </a:solidFill>
            <a:ln>
              <a:noFill/>
            </a:ln>
            <a:effectLst/>
          </c:spPr>
          <c:invertIfNegative val="0"/>
          <c:cat>
            <c:strRef>
              <c:f>AvNifU!$K$2:$M$2</c:f>
              <c:strCache>
                <c:ptCount val="3"/>
                <c:pt idx="0">
                  <c:v>Nb4-1</c:v>
                </c:pt>
                <c:pt idx="1">
                  <c:v>Nb5-1</c:v>
                </c:pt>
                <c:pt idx="2">
                  <c:v>Nb6-1</c:v>
                </c:pt>
              </c:strCache>
              <c:extLst/>
            </c:strRef>
          </c:cat>
          <c:val>
            <c:numRef>
              <c:f>AvNifU!$K$6:$M$6</c:f>
              <c:numCache>
                <c:formatCode>General</c:formatCode>
                <c:ptCount val="3"/>
                <c:pt idx="2">
                  <c:v>247.00800000000001</c:v>
                </c:pt>
              </c:numCache>
              <c:extLst/>
            </c:numRef>
          </c:val>
          <c:extLst>
            <c:ext xmlns:c16="http://schemas.microsoft.com/office/drawing/2014/chart" uri="{C3380CC4-5D6E-409C-BE32-E72D297353CC}">
              <c16:uniqueId val="{00000000-43E1-4220-A7E6-9D8F7849A5F6}"/>
            </c:ext>
          </c:extLst>
        </c:ser>
        <c:ser>
          <c:idx val="4"/>
          <c:order val="4"/>
          <c:tx>
            <c:strRef>
              <c:f>AvNifU!$G$7</c:f>
              <c:strCache>
                <c:ptCount val="1"/>
                <c:pt idx="0">
                  <c:v>GEVFVAAPIK</c:v>
                </c:pt>
              </c:strCache>
            </c:strRef>
          </c:tx>
          <c:spPr>
            <a:solidFill>
              <a:schemeClr val="accent5"/>
            </a:solidFill>
            <a:ln>
              <a:noFill/>
            </a:ln>
            <a:effectLst/>
          </c:spPr>
          <c:invertIfNegative val="0"/>
          <c:cat>
            <c:strRef>
              <c:f>AvNifU!$K$2:$M$2</c:f>
              <c:strCache>
                <c:ptCount val="3"/>
                <c:pt idx="0">
                  <c:v>Nb4-1</c:v>
                </c:pt>
                <c:pt idx="1">
                  <c:v>Nb5-1</c:v>
                </c:pt>
                <c:pt idx="2">
                  <c:v>Nb6-1</c:v>
                </c:pt>
              </c:strCache>
              <c:extLst/>
            </c:strRef>
          </c:cat>
          <c:val>
            <c:numRef>
              <c:f>AvNifU!$K$7:$M$7</c:f>
              <c:numCache>
                <c:formatCode>General</c:formatCode>
                <c:ptCount val="3"/>
                <c:pt idx="2">
                  <c:v>307.97500000000002</c:v>
                </c:pt>
              </c:numCache>
              <c:extLst/>
            </c:numRef>
          </c:val>
          <c:extLst>
            <c:ext xmlns:c16="http://schemas.microsoft.com/office/drawing/2014/chart" uri="{C3380CC4-5D6E-409C-BE32-E72D297353CC}">
              <c16:uniqueId val="{00000001-43E1-4220-A7E6-9D8F7849A5F6}"/>
            </c:ext>
          </c:extLst>
        </c:ser>
        <c:ser>
          <c:idx val="5"/>
          <c:order val="5"/>
          <c:tx>
            <c:strRef>
              <c:f>AvNifU!$G$8</c:f>
              <c:strCache>
                <c:ptCount val="1"/>
                <c:pt idx="0">
                  <c:v>GLTLDEALK</c:v>
                </c:pt>
              </c:strCache>
            </c:strRef>
          </c:tx>
          <c:spPr>
            <a:solidFill>
              <a:schemeClr val="accent6"/>
            </a:solidFill>
            <a:ln>
              <a:noFill/>
            </a:ln>
            <a:effectLst/>
          </c:spPr>
          <c:invertIfNegative val="0"/>
          <c:cat>
            <c:strRef>
              <c:f>AvNifU!$K$2:$M$2</c:f>
              <c:strCache>
                <c:ptCount val="3"/>
                <c:pt idx="0">
                  <c:v>Nb4-1</c:v>
                </c:pt>
                <c:pt idx="1">
                  <c:v>Nb5-1</c:v>
                </c:pt>
                <c:pt idx="2">
                  <c:v>Nb6-1</c:v>
                </c:pt>
              </c:strCache>
              <c:extLst/>
            </c:strRef>
          </c:cat>
          <c:val>
            <c:numRef>
              <c:f>AvNifU!$K$8:$M$8</c:f>
              <c:numCache>
                <c:formatCode>General</c:formatCode>
                <c:ptCount val="3"/>
                <c:pt idx="2">
                  <c:v>209.56299999999999</c:v>
                </c:pt>
              </c:numCache>
              <c:extLst/>
            </c:numRef>
          </c:val>
          <c:extLst>
            <c:ext xmlns:c16="http://schemas.microsoft.com/office/drawing/2014/chart" uri="{C3380CC4-5D6E-409C-BE32-E72D297353CC}">
              <c16:uniqueId val="{00000002-43E1-4220-A7E6-9D8F7849A5F6}"/>
            </c:ext>
          </c:extLst>
        </c:ser>
        <c:ser>
          <c:idx val="6"/>
          <c:order val="6"/>
          <c:tx>
            <c:strRef>
              <c:f>AvNifU!$G$9</c:f>
              <c:strCache>
                <c:ptCount val="1"/>
                <c:pt idx="0">
                  <c:v>IETVLAAIRPTLQR</c:v>
                </c:pt>
              </c:strCache>
            </c:strRef>
          </c:tx>
          <c:spPr>
            <a:solidFill>
              <a:schemeClr val="accent1">
                <a:lumMod val="60000"/>
              </a:schemeClr>
            </a:solidFill>
            <a:ln>
              <a:noFill/>
            </a:ln>
            <a:effectLst/>
          </c:spPr>
          <c:invertIfNegative val="0"/>
          <c:cat>
            <c:strRef>
              <c:f>AvNifU!$K$2:$M$2</c:f>
              <c:strCache>
                <c:ptCount val="3"/>
                <c:pt idx="0">
                  <c:v>Nb4-1</c:v>
                </c:pt>
                <c:pt idx="1">
                  <c:v>Nb5-1</c:v>
                </c:pt>
                <c:pt idx="2">
                  <c:v>Nb6-1</c:v>
                </c:pt>
              </c:strCache>
              <c:extLst/>
            </c:strRef>
          </c:cat>
          <c:val>
            <c:numRef>
              <c:f>AvNifU!$K$9:$M$9</c:f>
              <c:numCache>
                <c:formatCode>General</c:formatCode>
                <c:ptCount val="3"/>
                <c:pt idx="2">
                  <c:v>209.76400000000001</c:v>
                </c:pt>
              </c:numCache>
              <c:extLst/>
            </c:numRef>
          </c:val>
          <c:extLst>
            <c:ext xmlns:c16="http://schemas.microsoft.com/office/drawing/2014/chart" uri="{C3380CC4-5D6E-409C-BE32-E72D297353CC}">
              <c16:uniqueId val="{00000003-43E1-4220-A7E6-9D8F7849A5F6}"/>
            </c:ext>
          </c:extLst>
        </c:ser>
        <c:ser>
          <c:idx val="11"/>
          <c:order val="11"/>
          <c:tx>
            <c:strRef>
              <c:f>AvNifU!$G$14</c:f>
              <c:strCache>
                <c:ptCount val="1"/>
                <c:pt idx="0">
                  <c:v>VLTEELAAR</c:v>
                </c:pt>
              </c:strCache>
            </c:strRef>
          </c:tx>
          <c:spPr>
            <a:solidFill>
              <a:schemeClr val="accent6">
                <a:lumMod val="60000"/>
              </a:schemeClr>
            </a:solidFill>
            <a:ln>
              <a:noFill/>
            </a:ln>
            <a:effectLst/>
          </c:spPr>
          <c:invertIfNegative val="0"/>
          <c:cat>
            <c:strRef>
              <c:f>AvNifU!$K$2:$M$2</c:f>
              <c:strCache>
                <c:ptCount val="3"/>
                <c:pt idx="0">
                  <c:v>Nb4-1</c:v>
                </c:pt>
                <c:pt idx="1">
                  <c:v>Nb5-1</c:v>
                </c:pt>
                <c:pt idx="2">
                  <c:v>Nb6-1</c:v>
                </c:pt>
              </c:strCache>
              <c:extLst/>
            </c:strRef>
          </c:cat>
          <c:val>
            <c:numRef>
              <c:f>AvNifU!$K$14:$M$14</c:f>
              <c:numCache>
                <c:formatCode>General</c:formatCode>
                <c:ptCount val="3"/>
                <c:pt idx="2">
                  <c:v>249.63399999999999</c:v>
                </c:pt>
              </c:numCache>
              <c:extLst/>
            </c:numRef>
          </c:val>
          <c:extLst>
            <c:ext xmlns:c16="http://schemas.microsoft.com/office/drawing/2014/chart" uri="{C3380CC4-5D6E-409C-BE32-E72D297353CC}">
              <c16:uniqueId val="{00000004-43E1-4220-A7E6-9D8F7849A5F6}"/>
            </c:ext>
          </c:extLst>
        </c:ser>
        <c:dLbls>
          <c:showLegendKey val="0"/>
          <c:showVal val="0"/>
          <c:showCatName val="0"/>
          <c:showSerName val="0"/>
          <c:showPercent val="0"/>
          <c:showBubbleSize val="0"/>
        </c:dLbls>
        <c:gapWidth val="219"/>
        <c:overlap val="-27"/>
        <c:axId val="478779343"/>
        <c:axId val="478784143"/>
        <c:extLst>
          <c:ext xmlns:c15="http://schemas.microsoft.com/office/drawing/2012/chart" uri="{02D57815-91ED-43cb-92C2-25804820EDAC}">
            <c15:filteredBarSeries>
              <c15:ser>
                <c:idx val="0"/>
                <c:order val="0"/>
                <c:tx>
                  <c:strRef>
                    <c:extLst>
                      <c:ext uri="{02D57815-91ED-43cb-92C2-25804820EDAC}">
                        <c15:formulaRef>
                          <c15:sqref>AvNifU!$G$3</c15:sqref>
                        </c15:formulaRef>
                      </c:ext>
                    </c:extLst>
                    <c:strCache>
                      <c:ptCount val="1"/>
                      <c:pt idx="0">
                        <c:v>AGGGCSACHEAIER</c:v>
                      </c:pt>
                    </c:strCache>
                  </c:strRef>
                </c:tx>
                <c:spPr>
                  <a:solidFill>
                    <a:schemeClr val="accent1"/>
                  </a:solidFill>
                  <a:ln>
                    <a:noFill/>
                  </a:ln>
                  <a:effectLst/>
                </c:spPr>
                <c:invertIfNegative val="0"/>
                <c:cat>
                  <c:strRef>
                    <c:extLst>
                      <c:ext uri="{02D57815-91ED-43cb-92C2-25804820EDAC}">
                        <c15:formulaRef>
                          <c15:sqref>AvNifU!$K$2:$M$2</c15:sqref>
                        </c15:formulaRef>
                      </c:ext>
                    </c:extLst>
                    <c:strCache>
                      <c:ptCount val="3"/>
                      <c:pt idx="0">
                        <c:v>Nb4-1</c:v>
                      </c:pt>
                      <c:pt idx="1">
                        <c:v>Nb5-1</c:v>
                      </c:pt>
                      <c:pt idx="2">
                        <c:v>Nb6-1</c:v>
                      </c:pt>
                    </c:strCache>
                  </c:strRef>
                </c:cat>
                <c:val>
                  <c:numRef>
                    <c:extLst>
                      <c:ext uri="{02D57815-91ED-43cb-92C2-25804820EDAC}">
                        <c15:formulaRef>
                          <c15:sqref>AvNifU!$K$3:$M$3</c15:sqref>
                        </c15:formulaRef>
                      </c:ext>
                    </c:extLst>
                    <c:numCache>
                      <c:formatCode>General</c:formatCode>
                      <c:ptCount val="3"/>
                      <c:pt idx="2">
                        <c:v>23.450700000000001</c:v>
                      </c:pt>
                    </c:numCache>
                  </c:numRef>
                </c:val>
                <c:extLst>
                  <c:ext xmlns:c16="http://schemas.microsoft.com/office/drawing/2014/chart" uri="{C3380CC4-5D6E-409C-BE32-E72D297353CC}">
                    <c16:uniqueId val="{00000005-43E1-4220-A7E6-9D8F7849A5F6}"/>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AvNifU!$G$4</c15:sqref>
                        </c15:formulaRef>
                      </c:ext>
                    </c:extLst>
                    <c:strCache>
                      <c:ptCount val="1"/>
                      <c:pt idx="0">
                        <c:v>CFAVDEVMVR</c:v>
                      </c:pt>
                    </c:strCache>
                  </c:strRef>
                </c:tx>
                <c:spPr>
                  <a:solidFill>
                    <a:schemeClr val="accent2"/>
                  </a:solidFill>
                  <a:ln>
                    <a:noFill/>
                  </a:ln>
                  <a:effectLst/>
                </c:spPr>
                <c:invertIfNegative val="0"/>
                <c:cat>
                  <c:strRef>
                    <c:extLst xmlns:c15="http://schemas.microsoft.com/office/drawing/2012/chart">
                      <c:ext xmlns:c15="http://schemas.microsoft.com/office/drawing/2012/chart" uri="{02D57815-91ED-43cb-92C2-25804820EDAC}">
                        <c15:formulaRef>
                          <c15:sqref>AvNifU!$K$2:$M$2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AvNifU!$K$4:$M$4</c15:sqref>
                        </c15:formulaRef>
                      </c:ext>
                    </c:extLst>
                    <c:numCache>
                      <c:formatCode>General</c:formatCode>
                      <c:ptCount val="3"/>
                      <c:pt idx="2">
                        <c:v>124.792</c:v>
                      </c:pt>
                    </c:numCache>
                  </c:numRef>
                </c:val>
                <c:extLst xmlns:c15="http://schemas.microsoft.com/office/drawing/2012/chart">
                  <c:ext xmlns:c16="http://schemas.microsoft.com/office/drawing/2014/chart" uri="{C3380CC4-5D6E-409C-BE32-E72D297353CC}">
                    <c16:uniqueId val="{00000006-43E1-4220-A7E6-9D8F7849A5F6}"/>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AvNifU!$G$5</c15:sqref>
                        </c15:formulaRef>
                      </c:ext>
                    </c:extLst>
                    <c:strCache>
                      <c:ptCount val="1"/>
                      <c:pt idx="0">
                        <c:v>DKGDVELIDVDGK</c:v>
                      </c:pt>
                    </c:strCache>
                  </c:strRef>
                </c:tx>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AvNifU!$K$2:$M$2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AvNifU!$K$5:$M$5</c15:sqref>
                        </c15:formulaRef>
                      </c:ext>
                    </c:extLst>
                    <c:numCache>
                      <c:formatCode>General</c:formatCode>
                      <c:ptCount val="3"/>
                      <c:pt idx="2">
                        <c:v>35.010100000000001</c:v>
                      </c:pt>
                    </c:numCache>
                  </c:numRef>
                </c:val>
                <c:extLst xmlns:c15="http://schemas.microsoft.com/office/drawing/2012/chart">
                  <c:ext xmlns:c16="http://schemas.microsoft.com/office/drawing/2014/chart" uri="{C3380CC4-5D6E-409C-BE32-E72D297353CC}">
                    <c16:uniqueId val="{00000007-43E1-4220-A7E6-9D8F7849A5F6}"/>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AvNifU!$G$10</c15:sqref>
                        </c15:formulaRef>
                      </c:ext>
                    </c:extLst>
                    <c:strCache>
                      <c:ptCount val="1"/>
                      <c:pt idx="0">
                        <c:v>LIEELGEFVK</c:v>
                      </c:pt>
                    </c:strCache>
                  </c:strRef>
                </c:tx>
                <c:spPr>
                  <a:solidFill>
                    <a:schemeClr val="accent2">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AvNifU!$K$2:$M$2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AvNifU!$K$10:$M$10</c15:sqref>
                        </c15:formulaRef>
                      </c:ext>
                    </c:extLst>
                    <c:numCache>
                      <c:formatCode>General</c:formatCode>
                      <c:ptCount val="3"/>
                      <c:pt idx="2">
                        <c:v>110.074</c:v>
                      </c:pt>
                    </c:numCache>
                  </c:numRef>
                </c:val>
                <c:extLst xmlns:c15="http://schemas.microsoft.com/office/drawing/2012/chart">
                  <c:ext xmlns:c16="http://schemas.microsoft.com/office/drawing/2014/chart" uri="{C3380CC4-5D6E-409C-BE32-E72D297353CC}">
                    <c16:uniqueId val="{00000008-43E1-4220-A7E6-9D8F7849A5F6}"/>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AvNifU!$G$11</c15:sqref>
                        </c15:formulaRef>
                      </c:ext>
                    </c:extLst>
                    <c:strCache>
                      <c:ptCount val="1"/>
                      <c:pt idx="0">
                        <c:v>LSTVEDVTNYTK</c:v>
                      </c:pt>
                    </c:strCache>
                  </c:strRef>
                </c:tx>
                <c:spPr>
                  <a:solidFill>
                    <a:schemeClr val="accent3">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AvNifU!$K$2:$M$2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AvNifU!$K$11:$M$11</c15:sqref>
                        </c15:formulaRef>
                      </c:ext>
                    </c:extLst>
                    <c:numCache>
                      <c:formatCode>General</c:formatCode>
                      <c:ptCount val="3"/>
                      <c:pt idx="2">
                        <c:v>78.042500000000004</c:v>
                      </c:pt>
                    </c:numCache>
                  </c:numRef>
                </c:val>
                <c:extLst xmlns:c15="http://schemas.microsoft.com/office/drawing/2012/chart">
                  <c:ext xmlns:c16="http://schemas.microsoft.com/office/drawing/2014/chart" uri="{C3380CC4-5D6E-409C-BE32-E72D297353CC}">
                    <c16:uniqueId val="{00000009-43E1-4220-A7E6-9D8F7849A5F6}"/>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AvNifU!$G$12</c15:sqref>
                        </c15:formulaRef>
                      </c:ext>
                    </c:extLst>
                    <c:strCache>
                      <c:ptCount val="1"/>
                      <c:pt idx="0">
                        <c:v>LTGACTGCQMASMTLGGIQQR</c:v>
                      </c:pt>
                    </c:strCache>
                  </c:strRef>
                </c:tx>
                <c:spPr>
                  <a:solidFill>
                    <a:schemeClr val="accent4">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AvNifU!$K$2:$M$2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AvNifU!$K$12:$M$12</c15:sqref>
                        </c15:formulaRef>
                      </c:ext>
                    </c:extLst>
                    <c:numCache>
                      <c:formatCode>General</c:formatCode>
                      <c:ptCount val="3"/>
                      <c:pt idx="2">
                        <c:v>77.7072</c:v>
                      </c:pt>
                    </c:numCache>
                  </c:numRef>
                </c:val>
                <c:extLst xmlns:c15="http://schemas.microsoft.com/office/drawing/2012/chart">
                  <c:ext xmlns:c16="http://schemas.microsoft.com/office/drawing/2014/chart" uri="{C3380CC4-5D6E-409C-BE32-E72D297353CC}">
                    <c16:uniqueId val="{0000000A-43E1-4220-A7E6-9D8F7849A5F6}"/>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AvNifU!$G$13</c15:sqref>
                        </c15:formulaRef>
                      </c:ext>
                    </c:extLst>
                    <c:strCache>
                      <c:ptCount val="1"/>
                      <c:pt idx="0">
                        <c:v>VLAPEPAPAPVAEAPAAAPK</c:v>
                      </c:pt>
                    </c:strCache>
                  </c:strRef>
                </c:tx>
                <c:spPr>
                  <a:solidFill>
                    <a:schemeClr val="accent5">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AvNifU!$K$2:$M$2</c15:sqref>
                        </c15:formulaRef>
                      </c:ext>
                    </c:extLst>
                    <c:strCache>
                      <c:ptCount val="3"/>
                      <c:pt idx="0">
                        <c:v>Nb4-1</c:v>
                      </c:pt>
                      <c:pt idx="1">
                        <c:v>Nb5-1</c:v>
                      </c:pt>
                      <c:pt idx="2">
                        <c:v>Nb6-1</c:v>
                      </c:pt>
                    </c:strCache>
                  </c:strRef>
                </c:cat>
                <c:val>
                  <c:numRef>
                    <c:extLst xmlns:c15="http://schemas.microsoft.com/office/drawing/2012/chart">
                      <c:ext xmlns:c15="http://schemas.microsoft.com/office/drawing/2012/chart" uri="{02D57815-91ED-43cb-92C2-25804820EDAC}">
                        <c15:formulaRef>
                          <c15:sqref>AvNifU!$K$13:$M$13</c15:sqref>
                        </c15:formulaRef>
                      </c:ext>
                    </c:extLst>
                    <c:numCache>
                      <c:formatCode>General</c:formatCode>
                      <c:ptCount val="3"/>
                      <c:pt idx="2">
                        <c:v>11.033899999999999</c:v>
                      </c:pt>
                    </c:numCache>
                  </c:numRef>
                </c:val>
                <c:extLst xmlns:c15="http://schemas.microsoft.com/office/drawing/2012/chart">
                  <c:ext xmlns:c16="http://schemas.microsoft.com/office/drawing/2014/chart" uri="{C3380CC4-5D6E-409C-BE32-E72D297353CC}">
                    <c16:uniqueId val="{0000000B-43E1-4220-A7E6-9D8F7849A5F6}"/>
                  </c:ext>
                </c:extLst>
              </c15:ser>
            </c15:filteredBarSeries>
          </c:ext>
        </c:extLst>
      </c:barChart>
      <c:catAx>
        <c:axId val="478779343"/>
        <c:scaling>
          <c:orientation val="minMax"/>
        </c:scaling>
        <c:delete val="0"/>
        <c:axPos val="b"/>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200" b="0" i="0" u="none" strike="noStrike" kern="1200" baseline="0">
                <a:noFill/>
                <a:latin typeface="+mn-lt"/>
                <a:ea typeface="+mn-ea"/>
                <a:cs typeface="+mn-cs"/>
              </a:defRPr>
            </a:pPr>
            <a:endParaRPr lang="en-US"/>
          </a:p>
        </c:txPr>
        <c:crossAx val="478784143"/>
        <c:crosses val="autoZero"/>
        <c:auto val="1"/>
        <c:lblAlgn val="ctr"/>
        <c:lblOffset val="100"/>
        <c:noMultiLvlLbl val="0"/>
      </c:catAx>
      <c:valAx>
        <c:axId val="478784143"/>
        <c:scaling>
          <c:orientation val="minMax"/>
        </c:scaling>
        <c:delete val="0"/>
        <c:axPos val="l"/>
        <c:title>
          <c:tx>
            <c:rich>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r>
                  <a:rPr lang="en-AU" sz="1200" i="1" baseline="0">
                    <a:solidFill>
                      <a:sysClr val="windowText" lastClr="000000"/>
                    </a:solidFill>
                  </a:rPr>
                  <a:t>Nb-Av</a:t>
                </a:r>
                <a:r>
                  <a:rPr lang="en-AU" sz="1200" baseline="0">
                    <a:solidFill>
                      <a:sysClr val="windowText" lastClr="000000"/>
                    </a:solidFill>
                  </a:rPr>
                  <a:t>NifU Peptide Abundance</a:t>
                </a:r>
                <a:endParaRPr lang="en-AU" sz="1200">
                  <a:solidFill>
                    <a:sysClr val="windowText" lastClr="000000"/>
                  </a:solidFill>
                </a:endParaRPr>
              </a:p>
            </c:rich>
          </c:tx>
          <c:overlay val="0"/>
          <c:spPr>
            <a:noFill/>
            <a:ln>
              <a:noFill/>
            </a:ln>
            <a:effectLst/>
          </c:spPr>
          <c:txPr>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AU"/>
            </a:p>
          </c:txPr>
        </c:title>
        <c:numFmt formatCode="0.00E+00" sourceLinked="0"/>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crossAx val="478779343"/>
        <c:crosses val="autoZero"/>
        <c:crossBetween val="between"/>
        <c:majorUnit val="100"/>
      </c:valAx>
      <c:spPr>
        <a:noFill/>
        <a:ln>
          <a:noFill/>
        </a:ln>
        <a:effectLst/>
      </c:spPr>
    </c:plotArea>
    <c:legend>
      <c:legendPos val="r"/>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46B0B6FA-A990-4CD0-8966-E6364E3EB5BF}" type="datetimeFigureOut">
              <a:rPr lang="en-AU" smtClean="0"/>
              <a:t>10/06/2026</a:t>
            </a:fld>
            <a:endParaRPr lang="en-AU"/>
          </a:p>
        </p:txBody>
      </p:sp>
      <p:sp>
        <p:nvSpPr>
          <p:cNvPr id="4" name="Slide Image Placeholder 3"/>
          <p:cNvSpPr>
            <a:spLocks noGrp="1" noRot="1" noChangeAspect="1"/>
          </p:cNvSpPr>
          <p:nvPr>
            <p:ph type="sldImg" idx="2"/>
          </p:nvPr>
        </p:nvSpPr>
        <p:spPr>
          <a:xfrm>
            <a:off x="2243138" y="1243013"/>
            <a:ext cx="2320925" cy="3354387"/>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71DCD252-0D9A-43EE-96AB-66EB48149C70}" type="slidenum">
              <a:rPr lang="en-AU" smtClean="0"/>
              <a:t>‹#›</a:t>
            </a:fld>
            <a:endParaRPr lang="en-AU"/>
          </a:p>
        </p:txBody>
      </p:sp>
    </p:spTree>
    <p:extLst>
      <p:ext uri="{BB962C8B-B14F-4D97-AF65-F5344CB8AC3E}">
        <p14:creationId xmlns:p14="http://schemas.microsoft.com/office/powerpoint/2010/main" val="3264343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43138" y="1243013"/>
            <a:ext cx="2320925" cy="3354387"/>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1DCD252-0D9A-43EE-96AB-66EB48149C70}" type="slidenum">
              <a:rPr lang="en-AU" smtClean="0"/>
              <a:t>2</a:t>
            </a:fld>
            <a:endParaRPr lang="en-AU"/>
          </a:p>
        </p:txBody>
      </p:sp>
    </p:spTree>
    <p:extLst>
      <p:ext uri="{BB962C8B-B14F-4D97-AF65-F5344CB8AC3E}">
        <p14:creationId xmlns:p14="http://schemas.microsoft.com/office/powerpoint/2010/main" val="42438707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43138" y="1243013"/>
            <a:ext cx="2320925" cy="3354387"/>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1DCD252-0D9A-43EE-96AB-66EB48149C70}" type="slidenum">
              <a:rPr lang="en-AU" smtClean="0"/>
              <a:t>5</a:t>
            </a:fld>
            <a:endParaRPr lang="en-AU"/>
          </a:p>
        </p:txBody>
      </p:sp>
    </p:spTree>
    <p:extLst>
      <p:ext uri="{BB962C8B-B14F-4D97-AF65-F5344CB8AC3E}">
        <p14:creationId xmlns:p14="http://schemas.microsoft.com/office/powerpoint/2010/main" val="8619823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43138" y="1243013"/>
            <a:ext cx="2320925" cy="33543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err="1"/>
              <a:t>KoHH_SUM</a:t>
            </a:r>
            <a:r>
              <a:rPr lang="en-AU" dirty="0"/>
              <a:t> purification 20230403</a:t>
            </a:r>
          </a:p>
          <a:p>
            <a:endParaRPr lang="en-AU" dirty="0"/>
          </a:p>
        </p:txBody>
      </p:sp>
      <p:sp>
        <p:nvSpPr>
          <p:cNvPr id="4" name="Slide Number Placeholder 3"/>
          <p:cNvSpPr>
            <a:spLocks noGrp="1"/>
          </p:cNvSpPr>
          <p:nvPr>
            <p:ph type="sldNum" sz="quarter" idx="5"/>
          </p:nvPr>
        </p:nvSpPr>
        <p:spPr/>
        <p:txBody>
          <a:bodyPr/>
          <a:lstStyle/>
          <a:p>
            <a:fld id="{71DCD252-0D9A-43EE-96AB-66EB48149C70}" type="slidenum">
              <a:rPr lang="en-AU" smtClean="0"/>
              <a:t>12</a:t>
            </a:fld>
            <a:endParaRPr lang="en-AU"/>
          </a:p>
        </p:txBody>
      </p:sp>
    </p:spTree>
    <p:extLst>
      <p:ext uri="{BB962C8B-B14F-4D97-AF65-F5344CB8AC3E}">
        <p14:creationId xmlns:p14="http://schemas.microsoft.com/office/powerpoint/2010/main" val="21792295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73D2733-D1A8-4A60-A3BC-728869E4B6B4}" type="datetimeFigureOut">
              <a:rPr lang="en-AU" smtClean="0"/>
              <a:t>10/06/2026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8F16E8C9-1B2D-4860-ABBD-04295ACD6547}" type="slidenum">
              <a:rPr lang="en-AU" smtClean="0"/>
              <a:t>‹#›</a:t>
            </a:fld>
            <a:endParaRPr lang="en-AU"/>
          </a:p>
        </p:txBody>
      </p:sp>
    </p:spTree>
    <p:extLst>
      <p:ext uri="{BB962C8B-B14F-4D97-AF65-F5344CB8AC3E}">
        <p14:creationId xmlns:p14="http://schemas.microsoft.com/office/powerpoint/2010/main" val="2122750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3D2733-D1A8-4A60-A3BC-728869E4B6B4}" type="datetimeFigureOut">
              <a:rPr lang="en-AU" smtClean="0"/>
              <a:t>10/06/2026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8F16E8C9-1B2D-4860-ABBD-04295ACD6547}" type="slidenum">
              <a:rPr lang="en-AU" smtClean="0"/>
              <a:t>‹#›</a:t>
            </a:fld>
            <a:endParaRPr lang="en-AU"/>
          </a:p>
        </p:txBody>
      </p:sp>
    </p:spTree>
    <p:extLst>
      <p:ext uri="{BB962C8B-B14F-4D97-AF65-F5344CB8AC3E}">
        <p14:creationId xmlns:p14="http://schemas.microsoft.com/office/powerpoint/2010/main" val="21173938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3D2733-D1A8-4A60-A3BC-728869E4B6B4}" type="datetimeFigureOut">
              <a:rPr lang="en-AU" smtClean="0"/>
              <a:t>10/06/2026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8F16E8C9-1B2D-4860-ABBD-04295ACD6547}" type="slidenum">
              <a:rPr lang="en-AU" smtClean="0"/>
              <a:t>‹#›</a:t>
            </a:fld>
            <a:endParaRPr lang="en-AU"/>
          </a:p>
        </p:txBody>
      </p:sp>
    </p:spTree>
    <p:extLst>
      <p:ext uri="{BB962C8B-B14F-4D97-AF65-F5344CB8AC3E}">
        <p14:creationId xmlns:p14="http://schemas.microsoft.com/office/powerpoint/2010/main" val="2520420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3D2733-D1A8-4A60-A3BC-728869E4B6B4}" type="datetimeFigureOut">
              <a:rPr lang="en-AU" smtClean="0"/>
              <a:t>10/06/2026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8F16E8C9-1B2D-4860-ABBD-04295ACD6547}" type="slidenum">
              <a:rPr lang="en-AU" smtClean="0"/>
              <a:t>‹#›</a:t>
            </a:fld>
            <a:endParaRPr lang="en-AU"/>
          </a:p>
        </p:txBody>
      </p:sp>
    </p:spTree>
    <p:extLst>
      <p:ext uri="{BB962C8B-B14F-4D97-AF65-F5344CB8AC3E}">
        <p14:creationId xmlns:p14="http://schemas.microsoft.com/office/powerpoint/2010/main" val="2528262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73D2733-D1A8-4A60-A3BC-728869E4B6B4}" type="datetimeFigureOut">
              <a:rPr lang="en-AU" smtClean="0"/>
              <a:t>10/06/2026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8F16E8C9-1B2D-4860-ABBD-04295ACD6547}" type="slidenum">
              <a:rPr lang="en-AU" smtClean="0"/>
              <a:t>‹#›</a:t>
            </a:fld>
            <a:endParaRPr lang="en-AU"/>
          </a:p>
        </p:txBody>
      </p:sp>
    </p:spTree>
    <p:extLst>
      <p:ext uri="{BB962C8B-B14F-4D97-AF65-F5344CB8AC3E}">
        <p14:creationId xmlns:p14="http://schemas.microsoft.com/office/powerpoint/2010/main" val="315839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73D2733-D1A8-4A60-A3BC-728869E4B6B4}" type="datetimeFigureOut">
              <a:rPr lang="en-AU" smtClean="0"/>
              <a:t>10/06/2026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8F16E8C9-1B2D-4860-ABBD-04295ACD6547}" type="slidenum">
              <a:rPr lang="en-AU" smtClean="0"/>
              <a:t>‹#›</a:t>
            </a:fld>
            <a:endParaRPr lang="en-AU"/>
          </a:p>
        </p:txBody>
      </p:sp>
    </p:spTree>
    <p:extLst>
      <p:ext uri="{BB962C8B-B14F-4D97-AF65-F5344CB8AC3E}">
        <p14:creationId xmlns:p14="http://schemas.microsoft.com/office/powerpoint/2010/main" val="948541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73D2733-D1A8-4A60-A3BC-728869E4B6B4}" type="datetimeFigureOut">
              <a:rPr lang="en-AU" smtClean="0"/>
              <a:t>10/06/2026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8F16E8C9-1B2D-4860-ABBD-04295ACD6547}" type="slidenum">
              <a:rPr lang="en-AU" smtClean="0"/>
              <a:t>‹#›</a:t>
            </a:fld>
            <a:endParaRPr lang="en-AU"/>
          </a:p>
        </p:txBody>
      </p:sp>
    </p:spTree>
    <p:extLst>
      <p:ext uri="{BB962C8B-B14F-4D97-AF65-F5344CB8AC3E}">
        <p14:creationId xmlns:p14="http://schemas.microsoft.com/office/powerpoint/2010/main" val="1497620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73D2733-D1A8-4A60-A3BC-728869E4B6B4}" type="datetimeFigureOut">
              <a:rPr lang="en-AU" smtClean="0"/>
              <a:t>10/06/2026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8F16E8C9-1B2D-4860-ABBD-04295ACD6547}" type="slidenum">
              <a:rPr lang="en-AU" smtClean="0"/>
              <a:t>‹#›</a:t>
            </a:fld>
            <a:endParaRPr lang="en-AU"/>
          </a:p>
        </p:txBody>
      </p:sp>
    </p:spTree>
    <p:extLst>
      <p:ext uri="{BB962C8B-B14F-4D97-AF65-F5344CB8AC3E}">
        <p14:creationId xmlns:p14="http://schemas.microsoft.com/office/powerpoint/2010/main" val="33365683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3D2733-D1A8-4A60-A3BC-728869E4B6B4}" type="datetimeFigureOut">
              <a:rPr lang="en-AU" smtClean="0"/>
              <a:t>10/06/2026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8F16E8C9-1B2D-4860-ABBD-04295ACD6547}" type="slidenum">
              <a:rPr lang="en-AU" smtClean="0"/>
              <a:t>‹#›</a:t>
            </a:fld>
            <a:endParaRPr lang="en-AU"/>
          </a:p>
        </p:txBody>
      </p:sp>
    </p:spTree>
    <p:extLst>
      <p:ext uri="{BB962C8B-B14F-4D97-AF65-F5344CB8AC3E}">
        <p14:creationId xmlns:p14="http://schemas.microsoft.com/office/powerpoint/2010/main" val="35822365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273D2733-D1A8-4A60-A3BC-728869E4B6B4}" type="datetimeFigureOut">
              <a:rPr lang="en-AU" smtClean="0"/>
              <a:t>10/06/2026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8F16E8C9-1B2D-4860-ABBD-04295ACD6547}" type="slidenum">
              <a:rPr lang="en-AU" smtClean="0"/>
              <a:t>‹#›</a:t>
            </a:fld>
            <a:endParaRPr lang="en-AU"/>
          </a:p>
        </p:txBody>
      </p:sp>
    </p:spTree>
    <p:extLst>
      <p:ext uri="{BB962C8B-B14F-4D97-AF65-F5344CB8AC3E}">
        <p14:creationId xmlns:p14="http://schemas.microsoft.com/office/powerpoint/2010/main" val="886903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273D2733-D1A8-4A60-A3BC-728869E4B6B4}" type="datetimeFigureOut">
              <a:rPr lang="en-AU" smtClean="0"/>
              <a:t>10/06/2026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8F16E8C9-1B2D-4860-ABBD-04295ACD6547}" type="slidenum">
              <a:rPr lang="en-AU" smtClean="0"/>
              <a:t>‹#›</a:t>
            </a:fld>
            <a:endParaRPr lang="en-AU"/>
          </a:p>
        </p:txBody>
      </p:sp>
    </p:spTree>
    <p:extLst>
      <p:ext uri="{BB962C8B-B14F-4D97-AF65-F5344CB8AC3E}">
        <p14:creationId xmlns:p14="http://schemas.microsoft.com/office/powerpoint/2010/main" val="6307538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273D2733-D1A8-4A60-A3BC-728869E4B6B4}" type="datetimeFigureOut">
              <a:rPr lang="en-AU" smtClean="0"/>
              <a:t>10/06/2026</a:t>
            </a:fld>
            <a:endParaRPr lang="en-AU"/>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8F16E8C9-1B2D-4860-ABBD-04295ACD6547}" type="slidenum">
              <a:rPr lang="en-AU" smtClean="0"/>
              <a:t>‹#›</a:t>
            </a:fld>
            <a:endParaRPr lang="en-AU"/>
          </a:p>
        </p:txBody>
      </p:sp>
      <p:sp>
        <p:nvSpPr>
          <p:cNvPr id="9" name="TextBox 8">
            <a:extLst>
              <a:ext uri="{FF2B5EF4-FFF2-40B4-BE49-F238E27FC236}">
                <a16:creationId xmlns:a16="http://schemas.microsoft.com/office/drawing/2014/main" id="{8477A918-9CE5-D3DF-07CF-1F7522AFFC49}"/>
              </a:ext>
            </a:extLst>
          </p:cNvPr>
          <p:cNvSpPr txBox="1"/>
          <p:nvPr userDrawn="1">
            <p:extLst>
              <p:ext uri="{1162E1C5-73C7-4A58-AE30-91384D911F3F}">
                <p184:classification xmlns:p184="http://schemas.microsoft.com/office/powerpoint/2018/4/main" val="hdr"/>
              </p:ext>
            </p:extLst>
          </p:nvPr>
        </p:nvSpPr>
        <p:spPr>
          <a:xfrm>
            <a:off x="3118612" y="63500"/>
            <a:ext cx="652463" cy="182880"/>
          </a:xfrm>
          <a:prstGeom prst="rect">
            <a:avLst/>
          </a:prstGeom>
        </p:spPr>
        <p:txBody>
          <a:bodyPr horzOverflow="overflow" lIns="0" tIns="0" rIns="0" bIns="0">
            <a:spAutoFit/>
          </a:bodyPr>
          <a:lstStyle/>
          <a:p>
            <a:pPr algn="l"/>
            <a:r>
              <a:rPr lang="en-AU" sz="1200">
                <a:solidFill>
                  <a:srgbClr val="FF0000">
                    <a:alpha val="50000"/>
                  </a:srgbClr>
                </a:solidFill>
                <a:latin typeface="Aptos" panose="020B0004020202020204" pitchFamily="34" charset="0"/>
              </a:rPr>
              <a:t>OFFICIAL</a:t>
            </a:r>
          </a:p>
        </p:txBody>
      </p:sp>
      <p:sp>
        <p:nvSpPr>
          <p:cNvPr id="10" name="TextBox 9">
            <a:extLst>
              <a:ext uri="{FF2B5EF4-FFF2-40B4-BE49-F238E27FC236}">
                <a16:creationId xmlns:a16="http://schemas.microsoft.com/office/drawing/2014/main" id="{A386F026-8C35-77A8-4AAB-6534B290D594}"/>
              </a:ext>
            </a:extLst>
          </p:cNvPr>
          <p:cNvSpPr txBox="1"/>
          <p:nvPr userDrawn="1">
            <p:extLst>
              <p:ext uri="{1162E1C5-73C7-4A58-AE30-91384D911F3F}">
                <p184:classification xmlns:p184="http://schemas.microsoft.com/office/powerpoint/2018/4/main" val="ftr"/>
              </p:ext>
            </p:extLst>
          </p:nvPr>
        </p:nvSpPr>
        <p:spPr>
          <a:xfrm>
            <a:off x="3118612" y="9659620"/>
            <a:ext cx="652463" cy="182880"/>
          </a:xfrm>
          <a:prstGeom prst="rect">
            <a:avLst/>
          </a:prstGeom>
        </p:spPr>
        <p:txBody>
          <a:bodyPr horzOverflow="overflow" lIns="0" tIns="0" rIns="0" bIns="0">
            <a:spAutoFit/>
          </a:bodyPr>
          <a:lstStyle/>
          <a:p>
            <a:pPr algn="l"/>
            <a:r>
              <a:rPr lang="en-AU" sz="1200">
                <a:solidFill>
                  <a:srgbClr val="FF0000">
                    <a:alpha val="50000"/>
                  </a:srgbClr>
                </a:solidFill>
                <a:latin typeface="Aptos" panose="020B0004020202020204" pitchFamily="34" charset="0"/>
              </a:rPr>
              <a:t>OFFICIAL</a:t>
            </a:r>
          </a:p>
        </p:txBody>
      </p:sp>
    </p:spTree>
    <p:extLst>
      <p:ext uri="{BB962C8B-B14F-4D97-AF65-F5344CB8AC3E}">
        <p14:creationId xmlns:p14="http://schemas.microsoft.com/office/powerpoint/2010/main" val="38111532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shoko.okada@csiro.au"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6.xml"/><Relationship Id="rId5" Type="http://schemas.openxmlformats.org/officeDocument/2006/relationships/chart" Target="../charts/chart4.xml"/><Relationship Id="rId4" Type="http://schemas.openxmlformats.org/officeDocument/2006/relationships/chart" Target="../charts/chart3.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20.jpg"/></Relationships>
</file>

<file path=ppt/slides/_rels/slide1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7" Type="http://schemas.microsoft.com/office/2007/relationships/hdphoto" Target="../media/hdphoto2.wdp"/><Relationship Id="rId2" Type="http://schemas.openxmlformats.org/officeDocument/2006/relationships/image" Target="../media/image23.png"/><Relationship Id="rId1" Type="http://schemas.openxmlformats.org/officeDocument/2006/relationships/slideLayout" Target="../slideLayouts/slideLayout6.xml"/><Relationship Id="rId6" Type="http://schemas.openxmlformats.org/officeDocument/2006/relationships/image" Target="../media/image26.png"/><Relationship Id="rId5" Type="http://schemas.microsoft.com/office/2007/relationships/hdphoto" Target="../media/hdphoto1.wdp"/><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1A730-F41B-E14B-69C4-1BC860F1B200}"/>
              </a:ext>
            </a:extLst>
          </p:cNvPr>
          <p:cNvSpPr>
            <a:spLocks noGrp="1"/>
          </p:cNvSpPr>
          <p:nvPr>
            <p:ph type="ctrTitle"/>
          </p:nvPr>
        </p:nvSpPr>
        <p:spPr/>
        <p:txBody>
          <a:bodyPr>
            <a:normAutofit/>
          </a:bodyPr>
          <a:lstStyle/>
          <a:p>
            <a:pPr algn="l"/>
            <a:r>
              <a:rPr lang="en-AU" sz="2000" dirty="0"/>
              <a:t>Use of translational fusions to express functional </a:t>
            </a:r>
            <a:r>
              <a:rPr lang="en-AU" sz="2000" i="1" dirty="0"/>
              <a:t>Klebsiella oxytoca </a:t>
            </a:r>
            <a:r>
              <a:rPr lang="en-AU" sz="2000" dirty="0"/>
              <a:t>dinitrogenase reductase in plant mitochondria</a:t>
            </a:r>
            <a:br>
              <a:rPr lang="en-AU" sz="2000" dirty="0"/>
            </a:br>
            <a:br>
              <a:rPr lang="en-AU" sz="2000" dirty="0"/>
            </a:br>
            <a:r>
              <a:rPr lang="en-AU" sz="1300" dirty="0"/>
              <a:t>Shoko Okada</a:t>
            </a:r>
            <a:r>
              <a:rPr lang="en-AU" sz="1300" baseline="30000" dirty="0"/>
              <a:t>1#</a:t>
            </a:r>
            <a:r>
              <a:rPr lang="en-AU" sz="1300" dirty="0"/>
              <a:t>, Xueqin Wang</a:t>
            </a:r>
            <a:r>
              <a:rPr lang="en-AU" sz="1300" baseline="30000" dirty="0"/>
              <a:t>2</a:t>
            </a:r>
            <a:r>
              <a:rPr lang="en-AU" sz="1300" dirty="0"/>
              <a:t>, Christina M. Gregg</a:t>
            </a:r>
            <a:r>
              <a:rPr lang="en-AU" sz="1300" baseline="30000" dirty="0"/>
              <a:t>2</a:t>
            </a:r>
            <a:r>
              <a:rPr lang="en-AU" sz="1300" dirty="0"/>
              <a:t>, Robert S. Allen</a:t>
            </a:r>
            <a:r>
              <a:rPr lang="en-AU" sz="1300" baseline="30000" dirty="0"/>
              <a:t>2</a:t>
            </a:r>
            <a:r>
              <a:rPr lang="en-AU" sz="1300" dirty="0"/>
              <a:t>, Timothy Rhodes</a:t>
            </a:r>
            <a:r>
              <a:rPr lang="en-AU" sz="1300" baseline="30000" dirty="0"/>
              <a:t>2</a:t>
            </a:r>
            <a:r>
              <a:rPr lang="en-AU" sz="1300" dirty="0"/>
              <a:t>, Vanessa Gillespie</a:t>
            </a:r>
            <a:r>
              <a:rPr lang="en-AU" sz="1300" baseline="30000" dirty="0"/>
              <a:t>2</a:t>
            </a:r>
            <a:r>
              <a:rPr lang="en-AU" sz="1300" dirty="0"/>
              <a:t>, Ingrid Venables</a:t>
            </a:r>
            <a:r>
              <a:rPr lang="en-AU" sz="1300" baseline="30000" dirty="0"/>
              <a:t>2</a:t>
            </a:r>
            <a:r>
              <a:rPr lang="en-AU" sz="1300" dirty="0"/>
              <a:t>, Anu Mathew</a:t>
            </a:r>
            <a:r>
              <a:rPr lang="en-AU" sz="1300" baseline="30000" dirty="0"/>
              <a:t>2</a:t>
            </a:r>
            <a:r>
              <a:rPr lang="en-AU" sz="1300" dirty="0"/>
              <a:t>, Jessica K. Bilyj</a:t>
            </a:r>
            <a:r>
              <a:rPr lang="en-AU" sz="1300" baseline="30000" dirty="0"/>
              <a:t>2</a:t>
            </a:r>
            <a:r>
              <a:rPr lang="en-AU" sz="1300" dirty="0"/>
              <a:t>, Keren Byrne</a:t>
            </a:r>
            <a:r>
              <a:rPr lang="en-AU" sz="1300" baseline="30000" dirty="0"/>
              <a:t>3</a:t>
            </a:r>
            <a:r>
              <a:rPr lang="en-AU" sz="1300" dirty="0"/>
              <a:t>, Robert C. DeFeyter</a:t>
            </a:r>
            <a:r>
              <a:rPr lang="en-AU" sz="1300" baseline="30000" dirty="0"/>
              <a:t>4</a:t>
            </a:r>
            <a:r>
              <a:rPr lang="en-AU" sz="1300" dirty="0"/>
              <a:t>, Trevor D. Rapson</a:t>
            </a:r>
            <a:r>
              <a:rPr lang="en-AU" sz="1300" baseline="30000" dirty="0"/>
              <a:t>2</a:t>
            </a:r>
            <a:r>
              <a:rPr lang="en-AU" sz="1300" dirty="0"/>
              <a:t>, Craig C. Wood</a:t>
            </a:r>
            <a:r>
              <a:rPr lang="en-AU" sz="1300" baseline="30000" dirty="0"/>
              <a:t>2</a:t>
            </a:r>
            <a:br>
              <a:rPr lang="en-AU" sz="1300" baseline="30000" dirty="0"/>
            </a:br>
            <a:br>
              <a:rPr lang="en-AU" sz="1300" baseline="30000" dirty="0"/>
            </a:br>
            <a:r>
              <a:rPr lang="en-AU" sz="1300" dirty="0"/>
              <a:t>Affiliations</a:t>
            </a:r>
            <a:br>
              <a:rPr lang="en-AU" sz="1300" dirty="0"/>
            </a:br>
            <a:r>
              <a:rPr lang="en-AU" sz="1300" dirty="0"/>
              <a:t>1 CSIRO Environment, Acton, ACT, Australia, 2601</a:t>
            </a:r>
            <a:br>
              <a:rPr lang="en-AU" sz="1300" dirty="0"/>
            </a:br>
            <a:r>
              <a:rPr lang="en-AU" sz="1300" dirty="0"/>
              <a:t>2 CSIRO Agriculture and Food, Acton, ACT, Australia, 2601</a:t>
            </a:r>
            <a:br>
              <a:rPr lang="en-AU" sz="1300" dirty="0"/>
            </a:br>
            <a:r>
              <a:rPr lang="en-AU" sz="1300" dirty="0"/>
              <a:t>3 CSIRO Agriculture and Food, St Lucia, QLD, Australia, 4067</a:t>
            </a:r>
            <a:br>
              <a:rPr lang="en-AU" sz="1300" dirty="0"/>
            </a:br>
            <a:r>
              <a:rPr lang="en-AU" sz="1300" dirty="0"/>
              <a:t>4 CSIRO Legal, Acton, ACT, Australia, 2601</a:t>
            </a:r>
            <a:br>
              <a:rPr lang="en-AU" sz="1300" dirty="0"/>
            </a:br>
            <a:r>
              <a:rPr lang="en-AU" sz="1300" baseline="30000" dirty="0"/>
              <a:t>#</a:t>
            </a:r>
            <a:r>
              <a:rPr lang="en-AU" sz="1300" dirty="0"/>
              <a:t> Corresponding author: </a:t>
            </a:r>
            <a:r>
              <a:rPr lang="en-AU" sz="1300" u="sng" dirty="0">
                <a:hlinkClick r:id="rId2"/>
              </a:rPr>
              <a:t>shoko.okada@csiro.au</a:t>
            </a:r>
            <a:r>
              <a:rPr lang="en-AU" sz="1300" dirty="0"/>
              <a:t> ORCID ID 0000-0002-1759-2677</a:t>
            </a:r>
            <a:br>
              <a:rPr lang="en-AU" dirty="0"/>
            </a:br>
            <a:endParaRPr lang="en-AU" sz="1300" dirty="0"/>
          </a:p>
        </p:txBody>
      </p:sp>
      <p:sp>
        <p:nvSpPr>
          <p:cNvPr id="3" name="Subtitle 2">
            <a:extLst>
              <a:ext uri="{FF2B5EF4-FFF2-40B4-BE49-F238E27FC236}">
                <a16:creationId xmlns:a16="http://schemas.microsoft.com/office/drawing/2014/main" id="{5DC7B6F1-C4D4-0701-012E-D80E5EE03140}"/>
              </a:ext>
            </a:extLst>
          </p:cNvPr>
          <p:cNvSpPr>
            <a:spLocks noGrp="1"/>
          </p:cNvSpPr>
          <p:nvPr>
            <p:ph type="subTitle" idx="1"/>
          </p:nvPr>
        </p:nvSpPr>
        <p:spPr/>
        <p:txBody>
          <a:bodyPr/>
          <a:lstStyle/>
          <a:p>
            <a:r>
              <a:rPr lang="en-AU" dirty="0"/>
              <a:t>Supplementary information</a:t>
            </a:r>
          </a:p>
          <a:p>
            <a:r>
              <a:rPr lang="en-AU" dirty="0"/>
              <a:t>Full-length western blot and SDS-polyacrylamide gel electrophoresis gel images, and proteomic analysis data</a:t>
            </a:r>
          </a:p>
        </p:txBody>
      </p:sp>
    </p:spTree>
    <p:extLst>
      <p:ext uri="{BB962C8B-B14F-4D97-AF65-F5344CB8AC3E}">
        <p14:creationId xmlns:p14="http://schemas.microsoft.com/office/powerpoint/2010/main" val="20969197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8661D-37DB-BC58-F010-158DB1BF8B2A}"/>
              </a:ext>
            </a:extLst>
          </p:cNvPr>
          <p:cNvSpPr>
            <a:spLocks noGrp="1"/>
          </p:cNvSpPr>
          <p:nvPr>
            <p:ph type="title"/>
          </p:nvPr>
        </p:nvSpPr>
        <p:spPr>
          <a:xfrm>
            <a:off x="395288" y="1374151"/>
            <a:ext cx="5915025" cy="1736151"/>
          </a:xfrm>
        </p:spPr>
        <p:txBody>
          <a:bodyPr>
            <a:noAutofit/>
          </a:bodyPr>
          <a:lstStyle/>
          <a:p>
            <a:r>
              <a:rPr lang="en-AU" sz="1100" dirty="0">
                <a:latin typeface="+mn-lt"/>
              </a:rPr>
              <a:t>Supplementary Figure 9. Assessing solubility of </a:t>
            </a:r>
            <a:r>
              <a:rPr lang="en-AU" sz="1100" i="1" dirty="0">
                <a:latin typeface="+mn-lt"/>
              </a:rPr>
              <a:t>Ko</a:t>
            </a:r>
            <a:r>
              <a:rPr lang="en-AU" sz="1100" dirty="0">
                <a:latin typeface="+mn-lt"/>
              </a:rPr>
              <a:t>NifHHv2 and </a:t>
            </a:r>
            <a:r>
              <a:rPr lang="en-AU" sz="1100" i="1" dirty="0" err="1">
                <a:latin typeface="+mn-lt"/>
              </a:rPr>
              <a:t>Av</a:t>
            </a:r>
            <a:r>
              <a:rPr lang="en-AU" sz="1100" dirty="0" err="1">
                <a:latin typeface="+mn-lt"/>
              </a:rPr>
              <a:t>NifHH</a:t>
            </a:r>
            <a:r>
              <a:rPr lang="en-AU" sz="1100" dirty="0">
                <a:latin typeface="+mn-lt"/>
              </a:rPr>
              <a:t> targeted to </a:t>
            </a:r>
            <a:r>
              <a:rPr lang="en-AU" sz="1100" i="1" dirty="0">
                <a:latin typeface="+mn-lt"/>
              </a:rPr>
              <a:t>N. benthamiana </a:t>
            </a:r>
            <a:r>
              <a:rPr lang="en-AU" sz="1100" dirty="0">
                <a:latin typeface="+mn-lt"/>
              </a:rPr>
              <a:t>mitochondria when the respective </a:t>
            </a:r>
            <a:r>
              <a:rPr lang="en-AU" sz="1100" dirty="0" err="1">
                <a:latin typeface="+mn-lt"/>
              </a:rPr>
              <a:t>NifMs</a:t>
            </a:r>
            <a:r>
              <a:rPr lang="en-AU" sz="1100" dirty="0">
                <a:latin typeface="+mn-lt"/>
              </a:rPr>
              <a:t> are targeted to the cytosol. Full-length anti-HA and anti-strep western blot (left) and corresponding post-blotted Coomassie-stained SDS-PAGE (right) of </a:t>
            </a:r>
            <a:r>
              <a:rPr lang="en-AU" sz="1100" i="1" dirty="0">
                <a:latin typeface="+mn-lt"/>
                <a:ea typeface="Yu Mincho" panose="02020400000000000000" pitchFamily="18" charset="-128"/>
              </a:rPr>
              <a:t>Ko</a:t>
            </a:r>
            <a:r>
              <a:rPr lang="en-AU" sz="1100" dirty="0">
                <a:latin typeface="+mn-lt"/>
                <a:ea typeface="Yu Mincho" panose="02020400000000000000" pitchFamily="18" charset="-128"/>
              </a:rPr>
              <a:t>NifHHv2</a:t>
            </a:r>
            <a:r>
              <a:rPr lang="en-AU" sz="1100" dirty="0">
                <a:latin typeface="+mn-lt"/>
              </a:rPr>
              <a:t> (SN656) or </a:t>
            </a:r>
            <a:r>
              <a:rPr lang="en-AU" sz="1100" i="1" dirty="0">
                <a:latin typeface="+mn-lt"/>
              </a:rPr>
              <a:t>Av</a:t>
            </a:r>
            <a:r>
              <a:rPr lang="en-AU" sz="1100" dirty="0">
                <a:latin typeface="+mn-lt"/>
              </a:rPr>
              <a:t>NifHH (SN679) transiently expressed in </a:t>
            </a:r>
            <a:r>
              <a:rPr lang="en-AU" sz="1100" i="1" dirty="0">
                <a:latin typeface="+mn-lt"/>
              </a:rPr>
              <a:t>N. benthamiana </a:t>
            </a:r>
            <a:r>
              <a:rPr lang="en-AU" sz="1100" dirty="0">
                <a:latin typeface="+mn-lt"/>
              </a:rPr>
              <a:t>leaf mitochondria, coexpressed with cytosolic </a:t>
            </a:r>
            <a:r>
              <a:rPr lang="en-AU" sz="1100" i="1" dirty="0" err="1">
                <a:latin typeface="+mn-lt"/>
              </a:rPr>
              <a:t>Ko</a:t>
            </a:r>
            <a:r>
              <a:rPr lang="en-AU" sz="1100" dirty="0" err="1">
                <a:latin typeface="+mn-lt"/>
              </a:rPr>
              <a:t>NifM</a:t>
            </a:r>
            <a:r>
              <a:rPr lang="en-AU" sz="1100" dirty="0">
                <a:latin typeface="+mn-lt"/>
              </a:rPr>
              <a:t> (SN207) or </a:t>
            </a:r>
            <a:r>
              <a:rPr lang="en-AU" sz="1100" i="1" dirty="0" err="1">
                <a:latin typeface="+mn-lt"/>
              </a:rPr>
              <a:t>Av</a:t>
            </a:r>
            <a:r>
              <a:rPr lang="en-AU" sz="1100" dirty="0" err="1">
                <a:latin typeface="+mn-lt"/>
              </a:rPr>
              <a:t>NifM</a:t>
            </a:r>
            <a:r>
              <a:rPr lang="en-AU" sz="1100" dirty="0">
                <a:latin typeface="+mn-lt"/>
              </a:rPr>
              <a:t> (SN740). Black triangle points to </a:t>
            </a:r>
            <a:r>
              <a:rPr lang="en-AU" sz="1100" i="1" dirty="0">
                <a:latin typeface="+mn-lt"/>
              </a:rPr>
              <a:t>Ko</a:t>
            </a:r>
            <a:r>
              <a:rPr lang="en-AU" sz="1100" dirty="0">
                <a:latin typeface="+mn-lt"/>
              </a:rPr>
              <a:t>NifHHv2 or </a:t>
            </a:r>
            <a:r>
              <a:rPr lang="en-AU" sz="1100" i="1" dirty="0" err="1">
                <a:latin typeface="+mn-lt"/>
              </a:rPr>
              <a:t>Av</a:t>
            </a:r>
            <a:r>
              <a:rPr lang="en-AU" sz="1100" dirty="0" err="1">
                <a:latin typeface="+mn-lt"/>
              </a:rPr>
              <a:t>NifHH</a:t>
            </a:r>
            <a:r>
              <a:rPr lang="en-AU" sz="1100" dirty="0">
                <a:latin typeface="+mn-lt"/>
              </a:rPr>
              <a:t>, the signal denoted by * is non-specific, and # in the total and soluble fractions of </a:t>
            </a:r>
            <a:r>
              <a:rPr lang="en-AU" sz="1100" i="1" dirty="0">
                <a:latin typeface="+mn-lt"/>
              </a:rPr>
              <a:t>Ko</a:t>
            </a:r>
            <a:r>
              <a:rPr lang="en-AU" sz="1100" dirty="0">
                <a:latin typeface="+mn-lt"/>
              </a:rPr>
              <a:t>NifHHv2 and cytosolic </a:t>
            </a:r>
            <a:r>
              <a:rPr lang="en-AU" sz="1100" i="1" dirty="0" err="1">
                <a:latin typeface="+mn-lt"/>
              </a:rPr>
              <a:t>Ko</a:t>
            </a:r>
            <a:r>
              <a:rPr lang="en-AU" sz="1100" dirty="0" err="1">
                <a:latin typeface="+mn-lt"/>
              </a:rPr>
              <a:t>NifM</a:t>
            </a:r>
            <a:r>
              <a:rPr lang="en-AU" sz="1100" dirty="0">
                <a:latin typeface="+mn-lt"/>
              </a:rPr>
              <a:t> coexpression is cytosolic </a:t>
            </a:r>
            <a:r>
              <a:rPr lang="en-AU" sz="1100" i="1" dirty="0" err="1">
                <a:latin typeface="+mn-lt"/>
              </a:rPr>
              <a:t>Ko</a:t>
            </a:r>
            <a:r>
              <a:rPr lang="en-AU" sz="1100" dirty="0" err="1">
                <a:latin typeface="+mn-lt"/>
              </a:rPr>
              <a:t>NifM</a:t>
            </a:r>
            <a:r>
              <a:rPr lang="en-AU" sz="1100" dirty="0">
                <a:latin typeface="+mn-lt"/>
              </a:rPr>
              <a:t>. T, total fraction; S, soluble fraction; I, insoluble fraction; L, protein ladder. </a:t>
            </a:r>
            <a:r>
              <a:rPr lang="en-AU" sz="1100" dirty="0"/>
              <a:t>The protein ladder in the Coomassie stained gel is not entirely visible due to the efficient blotting of the ladder proteins onto the PVDF membrane. </a:t>
            </a:r>
            <a:r>
              <a:rPr lang="en-AU" sz="1100" dirty="0">
                <a:latin typeface="+mn-lt"/>
              </a:rPr>
              <a:t>Details of constructs are summarised in Table 1.</a:t>
            </a:r>
          </a:p>
        </p:txBody>
      </p:sp>
      <p:grpSp>
        <p:nvGrpSpPr>
          <p:cNvPr id="37" name="Group 36">
            <a:extLst>
              <a:ext uri="{FF2B5EF4-FFF2-40B4-BE49-F238E27FC236}">
                <a16:creationId xmlns:a16="http://schemas.microsoft.com/office/drawing/2014/main" id="{E4563AD8-D4B7-C87D-EDDA-46D93EBDE212}"/>
              </a:ext>
            </a:extLst>
          </p:cNvPr>
          <p:cNvGrpSpPr/>
          <p:nvPr/>
        </p:nvGrpSpPr>
        <p:grpSpPr>
          <a:xfrm>
            <a:off x="530634" y="3156456"/>
            <a:ext cx="2671047" cy="2518248"/>
            <a:chOff x="530634" y="3156456"/>
            <a:chExt cx="2671047" cy="2518248"/>
          </a:xfrm>
        </p:grpSpPr>
        <p:grpSp>
          <p:nvGrpSpPr>
            <p:cNvPr id="3" name="Group 2">
              <a:extLst>
                <a:ext uri="{FF2B5EF4-FFF2-40B4-BE49-F238E27FC236}">
                  <a16:creationId xmlns:a16="http://schemas.microsoft.com/office/drawing/2014/main" id="{F38D6CA3-D894-C9CD-7E2F-1CE8E2817D6F}"/>
                </a:ext>
              </a:extLst>
            </p:cNvPr>
            <p:cNvGrpSpPr/>
            <p:nvPr/>
          </p:nvGrpSpPr>
          <p:grpSpPr>
            <a:xfrm>
              <a:off x="2813984" y="3799166"/>
              <a:ext cx="387697" cy="1875538"/>
              <a:chOff x="1179264" y="2755816"/>
              <a:chExt cx="689240" cy="3334293"/>
            </a:xfrm>
          </p:grpSpPr>
          <p:sp>
            <p:nvSpPr>
              <p:cNvPr id="4" name="TextBox 3">
                <a:extLst>
                  <a:ext uri="{FF2B5EF4-FFF2-40B4-BE49-F238E27FC236}">
                    <a16:creationId xmlns:a16="http://schemas.microsoft.com/office/drawing/2014/main" id="{48BA5733-41F1-7935-4F32-E801C320DC5C}"/>
                  </a:ext>
                </a:extLst>
              </p:cNvPr>
              <p:cNvSpPr txBox="1"/>
              <p:nvPr/>
            </p:nvSpPr>
            <p:spPr>
              <a:xfrm>
                <a:off x="1179264" y="2968572"/>
                <a:ext cx="678819" cy="437727"/>
              </a:xfrm>
              <a:prstGeom prst="rect">
                <a:avLst/>
              </a:prstGeom>
              <a:noFill/>
            </p:spPr>
            <p:txBody>
              <a:bodyPr wrap="none" rtlCol="0">
                <a:spAutoFit/>
              </a:bodyPr>
              <a:lstStyle/>
              <a:p>
                <a:r>
                  <a:rPr lang="en-AU" sz="1000" dirty="0"/>
                  <a:t>170</a:t>
                </a:r>
              </a:p>
            </p:txBody>
          </p:sp>
          <p:sp>
            <p:nvSpPr>
              <p:cNvPr id="5" name="TextBox 4">
                <a:extLst>
                  <a:ext uri="{FF2B5EF4-FFF2-40B4-BE49-F238E27FC236}">
                    <a16:creationId xmlns:a16="http://schemas.microsoft.com/office/drawing/2014/main" id="{C73F2E60-5BB4-7325-F628-7F730D8C81B8}"/>
                  </a:ext>
                </a:extLst>
              </p:cNvPr>
              <p:cNvSpPr txBox="1"/>
              <p:nvPr/>
            </p:nvSpPr>
            <p:spPr>
              <a:xfrm>
                <a:off x="1179264" y="3129849"/>
                <a:ext cx="678819" cy="437727"/>
              </a:xfrm>
              <a:prstGeom prst="rect">
                <a:avLst/>
              </a:prstGeom>
              <a:noFill/>
            </p:spPr>
            <p:txBody>
              <a:bodyPr wrap="none" rtlCol="0">
                <a:spAutoFit/>
              </a:bodyPr>
              <a:lstStyle/>
              <a:p>
                <a:r>
                  <a:rPr lang="en-AU" sz="1000" dirty="0"/>
                  <a:t>130</a:t>
                </a:r>
              </a:p>
            </p:txBody>
          </p:sp>
          <p:sp>
            <p:nvSpPr>
              <p:cNvPr id="6" name="TextBox 5">
                <a:extLst>
                  <a:ext uri="{FF2B5EF4-FFF2-40B4-BE49-F238E27FC236}">
                    <a16:creationId xmlns:a16="http://schemas.microsoft.com/office/drawing/2014/main" id="{5072688C-5340-3631-2B85-CD21D082A71D}"/>
                  </a:ext>
                </a:extLst>
              </p:cNvPr>
              <p:cNvSpPr txBox="1"/>
              <p:nvPr/>
            </p:nvSpPr>
            <p:spPr>
              <a:xfrm>
                <a:off x="1179264" y="3452406"/>
                <a:ext cx="678819" cy="437727"/>
              </a:xfrm>
              <a:prstGeom prst="rect">
                <a:avLst/>
              </a:prstGeom>
              <a:noFill/>
            </p:spPr>
            <p:txBody>
              <a:bodyPr wrap="none" rtlCol="0">
                <a:spAutoFit/>
              </a:bodyPr>
              <a:lstStyle/>
              <a:p>
                <a:r>
                  <a:rPr lang="en-AU" sz="1000" dirty="0"/>
                  <a:t>100</a:t>
                </a:r>
              </a:p>
            </p:txBody>
          </p:sp>
          <p:sp>
            <p:nvSpPr>
              <p:cNvPr id="7" name="TextBox 6">
                <a:extLst>
                  <a:ext uri="{FF2B5EF4-FFF2-40B4-BE49-F238E27FC236}">
                    <a16:creationId xmlns:a16="http://schemas.microsoft.com/office/drawing/2014/main" id="{17AD2994-137A-947C-50F9-423791F3D3EF}"/>
                  </a:ext>
                </a:extLst>
              </p:cNvPr>
              <p:cNvSpPr txBox="1"/>
              <p:nvPr/>
            </p:nvSpPr>
            <p:spPr>
              <a:xfrm>
                <a:off x="1218539" y="3764607"/>
                <a:ext cx="561976" cy="437727"/>
              </a:xfrm>
              <a:prstGeom prst="rect">
                <a:avLst/>
              </a:prstGeom>
              <a:noFill/>
            </p:spPr>
            <p:txBody>
              <a:bodyPr wrap="none" rtlCol="0">
                <a:spAutoFit/>
              </a:bodyPr>
              <a:lstStyle/>
              <a:p>
                <a:r>
                  <a:rPr lang="en-AU" sz="1000" dirty="0"/>
                  <a:t>70</a:t>
                </a:r>
              </a:p>
            </p:txBody>
          </p:sp>
          <p:sp>
            <p:nvSpPr>
              <p:cNvPr id="8" name="TextBox 7">
                <a:extLst>
                  <a:ext uri="{FF2B5EF4-FFF2-40B4-BE49-F238E27FC236}">
                    <a16:creationId xmlns:a16="http://schemas.microsoft.com/office/drawing/2014/main" id="{D1F2EFAD-FA50-B7EC-7069-B23E69EA7CDD}"/>
                  </a:ext>
                </a:extLst>
              </p:cNvPr>
              <p:cNvSpPr txBox="1"/>
              <p:nvPr/>
            </p:nvSpPr>
            <p:spPr>
              <a:xfrm>
                <a:off x="1218539" y="4226369"/>
                <a:ext cx="561976" cy="437727"/>
              </a:xfrm>
              <a:prstGeom prst="rect">
                <a:avLst/>
              </a:prstGeom>
              <a:noFill/>
            </p:spPr>
            <p:txBody>
              <a:bodyPr wrap="none" rtlCol="0">
                <a:spAutoFit/>
              </a:bodyPr>
              <a:lstStyle/>
              <a:p>
                <a:r>
                  <a:rPr lang="en-AU" sz="1000" dirty="0"/>
                  <a:t>55</a:t>
                </a:r>
              </a:p>
            </p:txBody>
          </p:sp>
          <p:sp>
            <p:nvSpPr>
              <p:cNvPr id="9" name="TextBox 8">
                <a:extLst>
                  <a:ext uri="{FF2B5EF4-FFF2-40B4-BE49-F238E27FC236}">
                    <a16:creationId xmlns:a16="http://schemas.microsoft.com/office/drawing/2014/main" id="{CC66FF99-AF21-655C-A68E-0E14E829F8C0}"/>
                  </a:ext>
                </a:extLst>
              </p:cNvPr>
              <p:cNvSpPr txBox="1"/>
              <p:nvPr/>
            </p:nvSpPr>
            <p:spPr>
              <a:xfrm>
                <a:off x="1218539" y="4573173"/>
                <a:ext cx="561976" cy="437727"/>
              </a:xfrm>
              <a:prstGeom prst="rect">
                <a:avLst/>
              </a:prstGeom>
              <a:noFill/>
            </p:spPr>
            <p:txBody>
              <a:bodyPr wrap="none" rtlCol="0">
                <a:spAutoFit/>
              </a:bodyPr>
              <a:lstStyle/>
              <a:p>
                <a:r>
                  <a:rPr lang="en-AU" sz="1000" dirty="0"/>
                  <a:t>40</a:t>
                </a:r>
              </a:p>
            </p:txBody>
          </p:sp>
          <p:sp>
            <p:nvSpPr>
              <p:cNvPr id="10" name="TextBox 9">
                <a:extLst>
                  <a:ext uri="{FF2B5EF4-FFF2-40B4-BE49-F238E27FC236}">
                    <a16:creationId xmlns:a16="http://schemas.microsoft.com/office/drawing/2014/main" id="{E836735E-F931-CC9A-1BA1-95D4E882D742}"/>
                  </a:ext>
                </a:extLst>
              </p:cNvPr>
              <p:cNvSpPr txBox="1"/>
              <p:nvPr/>
            </p:nvSpPr>
            <p:spPr>
              <a:xfrm>
                <a:off x="1218539" y="4956708"/>
                <a:ext cx="561976" cy="437727"/>
              </a:xfrm>
              <a:prstGeom prst="rect">
                <a:avLst/>
              </a:prstGeom>
              <a:noFill/>
            </p:spPr>
            <p:txBody>
              <a:bodyPr wrap="none" rtlCol="0">
                <a:spAutoFit/>
              </a:bodyPr>
              <a:lstStyle/>
              <a:p>
                <a:r>
                  <a:rPr lang="en-AU" sz="1000" dirty="0"/>
                  <a:t>35</a:t>
                </a:r>
              </a:p>
            </p:txBody>
          </p:sp>
          <p:sp>
            <p:nvSpPr>
              <p:cNvPr id="11" name="TextBox 10">
                <a:extLst>
                  <a:ext uri="{FF2B5EF4-FFF2-40B4-BE49-F238E27FC236}">
                    <a16:creationId xmlns:a16="http://schemas.microsoft.com/office/drawing/2014/main" id="{74394C3D-9A69-128D-0886-05D07ACF6EAD}"/>
                  </a:ext>
                </a:extLst>
              </p:cNvPr>
              <p:cNvSpPr txBox="1"/>
              <p:nvPr/>
            </p:nvSpPr>
            <p:spPr>
              <a:xfrm>
                <a:off x="1218539" y="5269276"/>
                <a:ext cx="561976" cy="437727"/>
              </a:xfrm>
              <a:prstGeom prst="rect">
                <a:avLst/>
              </a:prstGeom>
              <a:noFill/>
            </p:spPr>
            <p:txBody>
              <a:bodyPr wrap="none" rtlCol="0">
                <a:spAutoFit/>
              </a:bodyPr>
              <a:lstStyle/>
              <a:p>
                <a:r>
                  <a:rPr lang="en-AU" sz="1000" dirty="0"/>
                  <a:t>25</a:t>
                </a:r>
              </a:p>
            </p:txBody>
          </p:sp>
          <p:sp>
            <p:nvSpPr>
              <p:cNvPr id="12" name="TextBox 11">
                <a:extLst>
                  <a:ext uri="{FF2B5EF4-FFF2-40B4-BE49-F238E27FC236}">
                    <a16:creationId xmlns:a16="http://schemas.microsoft.com/office/drawing/2014/main" id="{51B1C5CB-FE29-1C81-A659-76F249DBA0E2}"/>
                  </a:ext>
                </a:extLst>
              </p:cNvPr>
              <p:cNvSpPr txBox="1"/>
              <p:nvPr/>
            </p:nvSpPr>
            <p:spPr>
              <a:xfrm>
                <a:off x="1218539" y="5652382"/>
                <a:ext cx="561976" cy="437727"/>
              </a:xfrm>
              <a:prstGeom prst="rect">
                <a:avLst/>
              </a:prstGeom>
              <a:noFill/>
            </p:spPr>
            <p:txBody>
              <a:bodyPr wrap="none" rtlCol="0">
                <a:spAutoFit/>
              </a:bodyPr>
              <a:lstStyle/>
              <a:p>
                <a:r>
                  <a:rPr lang="en-AU" sz="1000" dirty="0"/>
                  <a:t>15</a:t>
                </a:r>
              </a:p>
            </p:txBody>
          </p:sp>
          <p:sp>
            <p:nvSpPr>
              <p:cNvPr id="13" name="TextBox 12">
                <a:extLst>
                  <a:ext uri="{FF2B5EF4-FFF2-40B4-BE49-F238E27FC236}">
                    <a16:creationId xmlns:a16="http://schemas.microsoft.com/office/drawing/2014/main" id="{670F3EB5-C93F-6436-B9CF-3EB0CBA32B1B}"/>
                  </a:ext>
                </a:extLst>
              </p:cNvPr>
              <p:cNvSpPr txBox="1"/>
              <p:nvPr/>
            </p:nvSpPr>
            <p:spPr>
              <a:xfrm>
                <a:off x="1189685" y="2755816"/>
                <a:ext cx="678819" cy="437727"/>
              </a:xfrm>
              <a:prstGeom prst="rect">
                <a:avLst/>
              </a:prstGeom>
              <a:noFill/>
            </p:spPr>
            <p:txBody>
              <a:bodyPr wrap="none" rtlCol="0">
                <a:spAutoFit/>
              </a:bodyPr>
              <a:lstStyle/>
              <a:p>
                <a:r>
                  <a:rPr lang="en-AU" sz="1000" dirty="0"/>
                  <a:t>kDa</a:t>
                </a:r>
              </a:p>
            </p:txBody>
          </p:sp>
        </p:grpSp>
        <p:cxnSp>
          <p:nvCxnSpPr>
            <p:cNvPr id="16" name="Straight Connector 15">
              <a:extLst>
                <a:ext uri="{FF2B5EF4-FFF2-40B4-BE49-F238E27FC236}">
                  <a16:creationId xmlns:a16="http://schemas.microsoft.com/office/drawing/2014/main" id="{93494E14-9535-FBF6-F333-33B40027DEF4}"/>
                </a:ext>
              </a:extLst>
            </p:cNvPr>
            <p:cNvCxnSpPr>
              <a:cxnSpLocks/>
            </p:cNvCxnSpPr>
            <p:nvPr/>
          </p:nvCxnSpPr>
          <p:spPr>
            <a:xfrm>
              <a:off x="1404202" y="3555232"/>
              <a:ext cx="477400" cy="0"/>
            </a:xfrm>
            <a:prstGeom prst="line">
              <a:avLst/>
            </a:prstGeom>
            <a:ln w="19050"/>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B9DC6E3C-EFEB-9786-F236-E7A74C5FACA9}"/>
                </a:ext>
              </a:extLst>
            </p:cNvPr>
            <p:cNvCxnSpPr>
              <a:cxnSpLocks/>
            </p:cNvCxnSpPr>
            <p:nvPr/>
          </p:nvCxnSpPr>
          <p:spPr>
            <a:xfrm>
              <a:off x="1979663" y="3555232"/>
              <a:ext cx="488258" cy="0"/>
            </a:xfrm>
            <a:prstGeom prst="line">
              <a:avLst/>
            </a:prstGeom>
            <a:ln w="19050"/>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BE4190EA-A1B5-A121-CD73-4A94551A5A53}"/>
                </a:ext>
              </a:extLst>
            </p:cNvPr>
            <p:cNvSpPr txBox="1"/>
            <p:nvPr/>
          </p:nvSpPr>
          <p:spPr>
            <a:xfrm>
              <a:off x="1237850" y="3156456"/>
              <a:ext cx="776175" cy="400110"/>
            </a:xfrm>
            <a:prstGeom prst="rect">
              <a:avLst/>
            </a:prstGeom>
            <a:noFill/>
          </p:spPr>
          <p:txBody>
            <a:bodyPr wrap="none" rtlCol="0">
              <a:spAutoFit/>
            </a:bodyPr>
            <a:lstStyle/>
            <a:p>
              <a:pPr algn="ctr"/>
              <a:r>
                <a:rPr lang="en-AU" sz="1000" i="1" dirty="0"/>
                <a:t>Ko</a:t>
              </a:r>
              <a:r>
                <a:rPr lang="en-AU" sz="1000" dirty="0"/>
                <a:t>NifHHv2</a:t>
              </a:r>
            </a:p>
            <a:p>
              <a:pPr algn="ctr"/>
              <a:r>
                <a:rPr lang="en-AU" sz="1000" dirty="0" err="1"/>
                <a:t>cyt</a:t>
              </a:r>
              <a:r>
                <a:rPr lang="en-AU" sz="1000" i="1" dirty="0" err="1"/>
                <a:t>Ko</a:t>
              </a:r>
              <a:r>
                <a:rPr lang="en-AU" sz="1000" dirty="0" err="1"/>
                <a:t>NifM</a:t>
              </a:r>
              <a:endParaRPr lang="en-AU" sz="1000" dirty="0"/>
            </a:p>
          </p:txBody>
        </p:sp>
        <p:sp>
          <p:nvSpPr>
            <p:cNvPr id="23" name="TextBox 22">
              <a:extLst>
                <a:ext uri="{FF2B5EF4-FFF2-40B4-BE49-F238E27FC236}">
                  <a16:creationId xmlns:a16="http://schemas.microsoft.com/office/drawing/2014/main" id="{2891A408-2DB8-C8CC-0FC7-CB75DE7EB5F4}"/>
                </a:ext>
              </a:extLst>
            </p:cNvPr>
            <p:cNvSpPr txBox="1"/>
            <p:nvPr/>
          </p:nvSpPr>
          <p:spPr>
            <a:xfrm>
              <a:off x="1845071" y="3156456"/>
              <a:ext cx="731290" cy="400110"/>
            </a:xfrm>
            <a:prstGeom prst="rect">
              <a:avLst/>
            </a:prstGeom>
            <a:noFill/>
          </p:spPr>
          <p:txBody>
            <a:bodyPr wrap="none" rtlCol="0">
              <a:spAutoFit/>
            </a:bodyPr>
            <a:lstStyle/>
            <a:p>
              <a:pPr algn="ctr"/>
              <a:r>
                <a:rPr lang="en-AU" sz="1000" i="1" dirty="0" err="1"/>
                <a:t>Av</a:t>
              </a:r>
              <a:r>
                <a:rPr lang="en-AU" sz="1000" dirty="0" err="1"/>
                <a:t>NifHH</a:t>
              </a:r>
              <a:endParaRPr lang="en-AU" sz="1000" dirty="0"/>
            </a:p>
            <a:p>
              <a:pPr algn="ctr"/>
              <a:r>
                <a:rPr lang="en-AU" sz="1000" dirty="0" err="1"/>
                <a:t>cyt</a:t>
              </a:r>
              <a:r>
                <a:rPr lang="en-AU" sz="1000" i="1" dirty="0" err="1"/>
                <a:t>Av</a:t>
              </a:r>
              <a:r>
                <a:rPr lang="en-AU" sz="1000" dirty="0" err="1"/>
                <a:t>NifM</a:t>
              </a:r>
              <a:endParaRPr lang="en-AU" sz="1000" dirty="0"/>
            </a:p>
          </p:txBody>
        </p:sp>
        <p:pic>
          <p:nvPicPr>
            <p:cNvPr id="28" name="Picture 27">
              <a:extLst>
                <a:ext uri="{FF2B5EF4-FFF2-40B4-BE49-F238E27FC236}">
                  <a16:creationId xmlns:a16="http://schemas.microsoft.com/office/drawing/2014/main" id="{2830FEC2-C9B1-AC63-4A2E-3DFC1A776A75}"/>
                </a:ext>
              </a:extLst>
            </p:cNvPr>
            <p:cNvPicPr>
              <a:picLocks noChangeAspect="1"/>
            </p:cNvPicPr>
            <p:nvPr/>
          </p:nvPicPr>
          <p:blipFill>
            <a:blip r:embed="rId2">
              <a:extLst>
                <a:ext uri="{28A0092B-C50C-407E-A947-70E740481C1C}">
                  <a14:useLocalDpi xmlns:a14="http://schemas.microsoft.com/office/drawing/2010/main" val="0"/>
                </a:ext>
              </a:extLst>
            </a:blip>
            <a:srcRect l="5511" t="26422" r="44314" b="19853"/>
            <a:stretch/>
          </p:blipFill>
          <p:spPr>
            <a:xfrm>
              <a:off x="1255134" y="3740360"/>
              <a:ext cx="1283820" cy="1890116"/>
            </a:xfrm>
            <a:prstGeom prst="rect">
              <a:avLst/>
            </a:prstGeom>
            <a:ln>
              <a:solidFill>
                <a:schemeClr val="tx1"/>
              </a:solidFill>
            </a:ln>
          </p:spPr>
        </p:pic>
        <p:sp>
          <p:nvSpPr>
            <p:cNvPr id="31" name="TextBox 30">
              <a:extLst>
                <a:ext uri="{FF2B5EF4-FFF2-40B4-BE49-F238E27FC236}">
                  <a16:creationId xmlns:a16="http://schemas.microsoft.com/office/drawing/2014/main" id="{45EC51FB-8D63-B347-0D3E-8A862E78EBCB}"/>
                </a:ext>
              </a:extLst>
            </p:cNvPr>
            <p:cNvSpPr txBox="1"/>
            <p:nvPr/>
          </p:nvSpPr>
          <p:spPr>
            <a:xfrm>
              <a:off x="530634" y="4265117"/>
              <a:ext cx="605995" cy="400110"/>
            </a:xfrm>
            <a:prstGeom prst="rect">
              <a:avLst/>
            </a:prstGeom>
            <a:noFill/>
          </p:spPr>
          <p:txBody>
            <a:bodyPr wrap="square" rtlCol="0">
              <a:spAutoFit/>
            </a:bodyPr>
            <a:lstStyle/>
            <a:p>
              <a:r>
                <a:rPr lang="en-AU" sz="1000" dirty="0">
                  <a:sym typeface="Symbol" panose="05050102010706020507" pitchFamily="18" charset="2"/>
                </a:rPr>
                <a:t>-HA &amp; -Strep </a:t>
              </a:r>
              <a:endParaRPr lang="en-AU" sz="1000" dirty="0"/>
            </a:p>
          </p:txBody>
        </p:sp>
        <p:pic>
          <p:nvPicPr>
            <p:cNvPr id="32" name="Picture 31">
              <a:extLst>
                <a:ext uri="{FF2B5EF4-FFF2-40B4-BE49-F238E27FC236}">
                  <a16:creationId xmlns:a16="http://schemas.microsoft.com/office/drawing/2014/main" id="{8C0DF3C0-B07C-E0FE-B257-DB18BB6A7B48}"/>
                </a:ext>
              </a:extLst>
            </p:cNvPr>
            <p:cNvPicPr>
              <a:picLocks noChangeAspect="1"/>
            </p:cNvPicPr>
            <p:nvPr/>
          </p:nvPicPr>
          <p:blipFill>
            <a:blip r:embed="rId2">
              <a:extLst>
                <a:ext uri="{28A0092B-C50C-407E-A947-70E740481C1C}">
                  <a14:useLocalDpi xmlns:a14="http://schemas.microsoft.com/office/drawing/2010/main" val="0"/>
                </a:ext>
              </a:extLst>
            </a:blip>
            <a:srcRect l="76782" t="26422" r="13908" b="19853"/>
            <a:stretch/>
          </p:blipFill>
          <p:spPr>
            <a:xfrm>
              <a:off x="2576975" y="3739661"/>
              <a:ext cx="238227" cy="1890116"/>
            </a:xfrm>
            <a:prstGeom prst="rect">
              <a:avLst/>
            </a:prstGeom>
            <a:ln>
              <a:solidFill>
                <a:schemeClr val="tx1"/>
              </a:solidFill>
            </a:ln>
          </p:spPr>
        </p:pic>
        <p:sp>
          <p:nvSpPr>
            <p:cNvPr id="14" name="TextBox 13">
              <a:extLst>
                <a:ext uri="{FF2B5EF4-FFF2-40B4-BE49-F238E27FC236}">
                  <a16:creationId xmlns:a16="http://schemas.microsoft.com/office/drawing/2014/main" id="{6B2F14ED-CCD8-D409-37C4-7A8F240491B6}"/>
                </a:ext>
              </a:extLst>
            </p:cNvPr>
            <p:cNvSpPr txBox="1"/>
            <p:nvPr/>
          </p:nvSpPr>
          <p:spPr>
            <a:xfrm>
              <a:off x="1358300" y="3543151"/>
              <a:ext cx="1499128" cy="246221"/>
            </a:xfrm>
            <a:prstGeom prst="rect">
              <a:avLst/>
            </a:prstGeom>
            <a:noFill/>
          </p:spPr>
          <p:txBody>
            <a:bodyPr wrap="none" rtlCol="0">
              <a:spAutoFit/>
            </a:bodyPr>
            <a:lstStyle/>
            <a:p>
              <a:r>
                <a:rPr lang="en-AU" sz="1000" dirty="0"/>
                <a:t>T    S     I     T     S     I        L</a:t>
              </a:r>
            </a:p>
          </p:txBody>
        </p:sp>
        <p:sp>
          <p:nvSpPr>
            <p:cNvPr id="26" name="Isosceles Triangle 25">
              <a:extLst>
                <a:ext uri="{FF2B5EF4-FFF2-40B4-BE49-F238E27FC236}">
                  <a16:creationId xmlns:a16="http://schemas.microsoft.com/office/drawing/2014/main" id="{44F4A400-D350-0816-30BC-CD71984B1389}"/>
                </a:ext>
              </a:extLst>
            </p:cNvPr>
            <p:cNvSpPr/>
            <p:nvPr/>
          </p:nvSpPr>
          <p:spPr>
            <a:xfrm rot="5400000" flipH="1">
              <a:off x="1100649" y="4374144"/>
              <a:ext cx="46015" cy="14999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000" dirty="0"/>
            </a:p>
          </p:txBody>
        </p:sp>
        <p:sp>
          <p:nvSpPr>
            <p:cNvPr id="27" name="TextBox 26">
              <a:extLst>
                <a:ext uri="{FF2B5EF4-FFF2-40B4-BE49-F238E27FC236}">
                  <a16:creationId xmlns:a16="http://schemas.microsoft.com/office/drawing/2014/main" id="{DCC9D584-72C3-2AAB-C82A-A278E7148F2D}"/>
                </a:ext>
              </a:extLst>
            </p:cNvPr>
            <p:cNvSpPr txBox="1"/>
            <p:nvPr/>
          </p:nvSpPr>
          <p:spPr>
            <a:xfrm>
              <a:off x="1059563" y="4665343"/>
              <a:ext cx="248786" cy="246221"/>
            </a:xfrm>
            <a:prstGeom prst="rect">
              <a:avLst/>
            </a:prstGeom>
            <a:noFill/>
          </p:spPr>
          <p:txBody>
            <a:bodyPr wrap="none" rtlCol="0">
              <a:spAutoFit/>
            </a:bodyPr>
            <a:lstStyle/>
            <a:p>
              <a:r>
                <a:rPr lang="en-AU" sz="1000" dirty="0"/>
                <a:t>*</a:t>
              </a:r>
            </a:p>
          </p:txBody>
        </p:sp>
        <p:sp>
          <p:nvSpPr>
            <p:cNvPr id="33" name="TextBox 32">
              <a:extLst>
                <a:ext uri="{FF2B5EF4-FFF2-40B4-BE49-F238E27FC236}">
                  <a16:creationId xmlns:a16="http://schemas.microsoft.com/office/drawing/2014/main" id="{553773C7-FB43-CF94-4B6D-7528FB36A5A2}"/>
                </a:ext>
              </a:extLst>
            </p:cNvPr>
            <p:cNvSpPr txBox="1"/>
            <p:nvPr/>
          </p:nvSpPr>
          <p:spPr>
            <a:xfrm>
              <a:off x="1059563" y="5055893"/>
              <a:ext cx="248786" cy="246221"/>
            </a:xfrm>
            <a:prstGeom prst="rect">
              <a:avLst/>
            </a:prstGeom>
            <a:noFill/>
          </p:spPr>
          <p:txBody>
            <a:bodyPr wrap="none" rtlCol="0">
              <a:spAutoFit/>
            </a:bodyPr>
            <a:lstStyle/>
            <a:p>
              <a:r>
                <a:rPr lang="en-AU" sz="1000" dirty="0"/>
                <a:t>#</a:t>
              </a:r>
            </a:p>
          </p:txBody>
        </p:sp>
      </p:grpSp>
      <p:grpSp>
        <p:nvGrpSpPr>
          <p:cNvPr id="36" name="Group 35">
            <a:extLst>
              <a:ext uri="{FF2B5EF4-FFF2-40B4-BE49-F238E27FC236}">
                <a16:creationId xmlns:a16="http://schemas.microsoft.com/office/drawing/2014/main" id="{CBAC50A8-0B9F-9EFC-3A5B-106ECC014E7D}"/>
              </a:ext>
            </a:extLst>
          </p:cNvPr>
          <p:cNvGrpSpPr/>
          <p:nvPr/>
        </p:nvGrpSpPr>
        <p:grpSpPr>
          <a:xfrm>
            <a:off x="3843200" y="3156456"/>
            <a:ext cx="1633653" cy="2448468"/>
            <a:chOff x="3843200" y="3156456"/>
            <a:chExt cx="1633653" cy="2448468"/>
          </a:xfrm>
        </p:grpSpPr>
        <p:cxnSp>
          <p:nvCxnSpPr>
            <p:cNvPr id="19" name="Straight Connector 18">
              <a:extLst>
                <a:ext uri="{FF2B5EF4-FFF2-40B4-BE49-F238E27FC236}">
                  <a16:creationId xmlns:a16="http://schemas.microsoft.com/office/drawing/2014/main" id="{1921DE17-FB19-FBF2-E56D-EABB72B009A6}"/>
                </a:ext>
              </a:extLst>
            </p:cNvPr>
            <p:cNvCxnSpPr>
              <a:cxnSpLocks/>
            </p:cNvCxnSpPr>
            <p:nvPr/>
          </p:nvCxnSpPr>
          <p:spPr>
            <a:xfrm>
              <a:off x="3998019" y="3556524"/>
              <a:ext cx="456615" cy="0"/>
            </a:xfrm>
            <a:prstGeom prst="line">
              <a:avLst/>
            </a:prstGeom>
            <a:ln w="19050"/>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A4F63C7B-A0EC-F6DB-31E1-9DFD6F6504DA}"/>
                </a:ext>
              </a:extLst>
            </p:cNvPr>
            <p:cNvCxnSpPr>
              <a:cxnSpLocks/>
            </p:cNvCxnSpPr>
            <p:nvPr/>
          </p:nvCxnSpPr>
          <p:spPr>
            <a:xfrm>
              <a:off x="4576876" y="3556524"/>
              <a:ext cx="448800" cy="0"/>
            </a:xfrm>
            <a:prstGeom prst="line">
              <a:avLst/>
            </a:prstGeom>
            <a:ln w="19050"/>
          </p:spPr>
          <p:style>
            <a:lnRef idx="2">
              <a:schemeClr val="accent1"/>
            </a:lnRef>
            <a:fillRef idx="0">
              <a:schemeClr val="accent1"/>
            </a:fillRef>
            <a:effectRef idx="1">
              <a:schemeClr val="accent1"/>
            </a:effectRef>
            <a:fontRef idx="minor">
              <a:schemeClr val="tx1"/>
            </a:fontRef>
          </p:style>
        </p:cxnSp>
        <p:pic>
          <p:nvPicPr>
            <p:cNvPr id="29" name="Picture 28">
              <a:extLst>
                <a:ext uri="{FF2B5EF4-FFF2-40B4-BE49-F238E27FC236}">
                  <a16:creationId xmlns:a16="http://schemas.microsoft.com/office/drawing/2014/main" id="{1A3720FF-0499-D0F8-9EED-7BB02592C1F2}"/>
                </a:ext>
              </a:extLst>
            </p:cNvPr>
            <p:cNvPicPr>
              <a:picLocks noChangeAspect="1"/>
            </p:cNvPicPr>
            <p:nvPr/>
          </p:nvPicPr>
          <p:blipFill>
            <a:blip r:embed="rId3">
              <a:extLst>
                <a:ext uri="{28A0092B-C50C-407E-A947-70E740481C1C}">
                  <a14:useLocalDpi xmlns:a14="http://schemas.microsoft.com/office/drawing/2010/main" val="0"/>
                </a:ext>
              </a:extLst>
            </a:blip>
            <a:srcRect l="30251" t="33601" r="45354" b="38304"/>
            <a:stretch/>
          </p:blipFill>
          <p:spPr>
            <a:xfrm>
              <a:off x="3938400" y="3725530"/>
              <a:ext cx="1186793" cy="1879394"/>
            </a:xfrm>
            <a:prstGeom prst="rect">
              <a:avLst/>
            </a:prstGeom>
            <a:ln>
              <a:solidFill>
                <a:schemeClr val="tx1"/>
              </a:solidFill>
            </a:ln>
          </p:spPr>
        </p:pic>
        <p:pic>
          <p:nvPicPr>
            <p:cNvPr id="18" name="Picture 17">
              <a:extLst>
                <a:ext uri="{FF2B5EF4-FFF2-40B4-BE49-F238E27FC236}">
                  <a16:creationId xmlns:a16="http://schemas.microsoft.com/office/drawing/2014/main" id="{1CEF8E84-BAC4-E5DF-987F-978D0FD7B079}"/>
                </a:ext>
              </a:extLst>
            </p:cNvPr>
            <p:cNvPicPr>
              <a:picLocks noChangeAspect="1"/>
            </p:cNvPicPr>
            <p:nvPr/>
          </p:nvPicPr>
          <p:blipFill>
            <a:blip r:embed="rId3">
              <a:extLst>
                <a:ext uri="{28A0092B-C50C-407E-A947-70E740481C1C}">
                  <a14:useLocalDpi xmlns:a14="http://schemas.microsoft.com/office/drawing/2010/main" val="0"/>
                </a:ext>
              </a:extLst>
            </a:blip>
            <a:srcRect l="66223" t="33601" r="27368" b="38304"/>
            <a:stretch/>
          </p:blipFill>
          <p:spPr>
            <a:xfrm>
              <a:off x="5165059" y="3725530"/>
              <a:ext cx="311794" cy="1879394"/>
            </a:xfrm>
            <a:prstGeom prst="rect">
              <a:avLst/>
            </a:prstGeom>
            <a:ln>
              <a:solidFill>
                <a:schemeClr val="tx1"/>
              </a:solidFill>
            </a:ln>
          </p:spPr>
        </p:pic>
        <p:sp>
          <p:nvSpPr>
            <p:cNvPr id="24" name="TextBox 23">
              <a:extLst>
                <a:ext uri="{FF2B5EF4-FFF2-40B4-BE49-F238E27FC236}">
                  <a16:creationId xmlns:a16="http://schemas.microsoft.com/office/drawing/2014/main" id="{89E5A810-6114-F19E-F4E3-5C8EFF297EBD}"/>
                </a:ext>
              </a:extLst>
            </p:cNvPr>
            <p:cNvSpPr txBox="1"/>
            <p:nvPr/>
          </p:nvSpPr>
          <p:spPr>
            <a:xfrm>
              <a:off x="3843200" y="3156456"/>
              <a:ext cx="752129" cy="400110"/>
            </a:xfrm>
            <a:prstGeom prst="rect">
              <a:avLst/>
            </a:prstGeom>
            <a:noFill/>
          </p:spPr>
          <p:txBody>
            <a:bodyPr wrap="none" rtlCol="0">
              <a:spAutoFit/>
            </a:bodyPr>
            <a:lstStyle/>
            <a:p>
              <a:pPr algn="ctr"/>
              <a:r>
                <a:rPr lang="en-AU" sz="1000" i="1" dirty="0"/>
                <a:t>Ko</a:t>
              </a:r>
              <a:r>
                <a:rPr lang="en-AU" sz="1000" dirty="0"/>
                <a:t>NifHHv2</a:t>
              </a:r>
            </a:p>
            <a:p>
              <a:pPr algn="ctr"/>
              <a:r>
                <a:rPr lang="en-AU" sz="1000" dirty="0" err="1"/>
                <a:t>cyt</a:t>
              </a:r>
              <a:r>
                <a:rPr lang="en-AU" sz="1000" i="1" dirty="0" err="1"/>
                <a:t>Ko</a:t>
              </a:r>
              <a:r>
                <a:rPr lang="en-AU" sz="1000" dirty="0" err="1"/>
                <a:t>NifM</a:t>
              </a:r>
              <a:endParaRPr lang="en-AU" sz="1000" dirty="0"/>
            </a:p>
          </p:txBody>
        </p:sp>
        <p:sp>
          <p:nvSpPr>
            <p:cNvPr id="30" name="TextBox 29">
              <a:extLst>
                <a:ext uri="{FF2B5EF4-FFF2-40B4-BE49-F238E27FC236}">
                  <a16:creationId xmlns:a16="http://schemas.microsoft.com/office/drawing/2014/main" id="{8256CFAD-5EAC-D933-31E4-E5EF37E0FDDF}"/>
                </a:ext>
              </a:extLst>
            </p:cNvPr>
            <p:cNvSpPr txBox="1"/>
            <p:nvPr/>
          </p:nvSpPr>
          <p:spPr>
            <a:xfrm>
              <a:off x="4439200" y="3156456"/>
              <a:ext cx="729688" cy="400110"/>
            </a:xfrm>
            <a:prstGeom prst="rect">
              <a:avLst/>
            </a:prstGeom>
            <a:noFill/>
          </p:spPr>
          <p:txBody>
            <a:bodyPr wrap="none" rtlCol="0">
              <a:spAutoFit/>
            </a:bodyPr>
            <a:lstStyle/>
            <a:p>
              <a:pPr algn="ctr"/>
              <a:r>
                <a:rPr lang="en-AU" sz="1000" i="1" dirty="0" err="1"/>
                <a:t>Av</a:t>
              </a:r>
              <a:r>
                <a:rPr lang="en-AU" sz="1000" dirty="0" err="1"/>
                <a:t>NifHH</a:t>
              </a:r>
              <a:endParaRPr lang="en-AU" sz="1000" dirty="0"/>
            </a:p>
            <a:p>
              <a:pPr algn="ctr"/>
              <a:r>
                <a:rPr lang="en-AU" sz="1000" dirty="0" err="1"/>
                <a:t>cyt</a:t>
              </a:r>
              <a:r>
                <a:rPr lang="en-AU" sz="1000" i="1" dirty="0" err="1"/>
                <a:t>Av</a:t>
              </a:r>
              <a:r>
                <a:rPr lang="en-AU" sz="1000" dirty="0" err="1"/>
                <a:t>NifM</a:t>
              </a:r>
              <a:endParaRPr lang="en-AU" sz="1000" dirty="0"/>
            </a:p>
          </p:txBody>
        </p:sp>
        <p:sp>
          <p:nvSpPr>
            <p:cNvPr id="35" name="TextBox 34">
              <a:extLst>
                <a:ext uri="{FF2B5EF4-FFF2-40B4-BE49-F238E27FC236}">
                  <a16:creationId xmlns:a16="http://schemas.microsoft.com/office/drawing/2014/main" id="{D43C74D6-ED95-2FBF-9222-6AFB35A2CF13}"/>
                </a:ext>
              </a:extLst>
            </p:cNvPr>
            <p:cNvSpPr txBox="1"/>
            <p:nvPr/>
          </p:nvSpPr>
          <p:spPr>
            <a:xfrm>
              <a:off x="3938400" y="3529123"/>
              <a:ext cx="1499128" cy="246221"/>
            </a:xfrm>
            <a:prstGeom prst="rect">
              <a:avLst/>
            </a:prstGeom>
            <a:noFill/>
          </p:spPr>
          <p:txBody>
            <a:bodyPr wrap="none" rtlCol="0">
              <a:spAutoFit/>
            </a:bodyPr>
            <a:lstStyle/>
            <a:p>
              <a:r>
                <a:rPr lang="en-AU" sz="1000" dirty="0"/>
                <a:t>T    S     I     T     S     I        L</a:t>
              </a:r>
            </a:p>
          </p:txBody>
        </p:sp>
      </p:grpSp>
    </p:spTree>
    <p:extLst>
      <p:ext uri="{BB962C8B-B14F-4D97-AF65-F5344CB8AC3E}">
        <p14:creationId xmlns:p14="http://schemas.microsoft.com/office/powerpoint/2010/main" val="4817886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72FCF-B861-E1E2-4D64-FBFFC13ECB04}"/>
              </a:ext>
            </a:extLst>
          </p:cNvPr>
          <p:cNvSpPr>
            <a:spLocks noGrp="1"/>
          </p:cNvSpPr>
          <p:nvPr>
            <p:ph type="title"/>
          </p:nvPr>
        </p:nvSpPr>
        <p:spPr/>
        <p:txBody>
          <a:bodyPr>
            <a:normAutofit/>
          </a:bodyPr>
          <a:lstStyle/>
          <a:p>
            <a:r>
              <a:rPr lang="en-AU" sz="1100" dirty="0">
                <a:latin typeface="+mn-lt"/>
              </a:rPr>
              <a:t>Supplementary Figure 10. Abundance of </a:t>
            </a:r>
            <a:r>
              <a:rPr lang="en-AU" sz="1100" i="1" dirty="0">
                <a:latin typeface="+mn-lt"/>
              </a:rPr>
              <a:t>Nb-Ko</a:t>
            </a:r>
            <a:r>
              <a:rPr lang="en-AU" sz="1100" dirty="0">
                <a:latin typeface="+mn-lt"/>
              </a:rPr>
              <a:t>NifHHv2, </a:t>
            </a:r>
            <a:r>
              <a:rPr lang="en-AU" sz="1100" i="1" dirty="0">
                <a:latin typeface="+mn-lt"/>
              </a:rPr>
              <a:t>Nb-</a:t>
            </a:r>
            <a:r>
              <a:rPr lang="en-AU" sz="1100" i="1" dirty="0" err="1">
                <a:latin typeface="+mn-lt"/>
              </a:rPr>
              <a:t>Ko</a:t>
            </a:r>
            <a:r>
              <a:rPr lang="en-AU" sz="1100" dirty="0" err="1">
                <a:latin typeface="+mn-lt"/>
              </a:rPr>
              <a:t>NifM</a:t>
            </a:r>
            <a:r>
              <a:rPr lang="en-AU" sz="1100" dirty="0">
                <a:latin typeface="+mn-lt"/>
              </a:rPr>
              <a:t>, </a:t>
            </a:r>
            <a:r>
              <a:rPr lang="en-AU" sz="1100" i="1" dirty="0">
                <a:latin typeface="+mn-lt"/>
              </a:rPr>
              <a:t>Nb-</a:t>
            </a:r>
            <a:r>
              <a:rPr lang="en-AU" sz="1100" i="1" dirty="0" err="1">
                <a:latin typeface="+mn-lt"/>
              </a:rPr>
              <a:t>Av</a:t>
            </a:r>
            <a:r>
              <a:rPr lang="en-AU" sz="1100" dirty="0" err="1">
                <a:latin typeface="+mn-lt"/>
              </a:rPr>
              <a:t>NifS</a:t>
            </a:r>
            <a:r>
              <a:rPr lang="en-AU" sz="1100" dirty="0">
                <a:latin typeface="+mn-lt"/>
              </a:rPr>
              <a:t>, and </a:t>
            </a:r>
            <a:r>
              <a:rPr lang="en-AU" sz="1100" i="1" dirty="0">
                <a:latin typeface="+mn-lt"/>
              </a:rPr>
              <a:t>Nb-</a:t>
            </a:r>
            <a:r>
              <a:rPr lang="en-AU" sz="1100" i="1" dirty="0" err="1">
                <a:latin typeface="+mn-lt"/>
              </a:rPr>
              <a:t>Av</a:t>
            </a:r>
            <a:r>
              <a:rPr lang="en-AU" sz="1100" dirty="0" err="1">
                <a:latin typeface="+mn-lt"/>
              </a:rPr>
              <a:t>NifU</a:t>
            </a:r>
            <a:r>
              <a:rPr lang="en-AU" sz="1100" dirty="0">
                <a:latin typeface="+mn-lt"/>
              </a:rPr>
              <a:t> peptides detected by proteomic analysis. LC-MSMS of the soluble fraction of </a:t>
            </a:r>
            <a:r>
              <a:rPr lang="en-AU" sz="1100" i="1" dirty="0">
                <a:latin typeface="+mn-lt"/>
              </a:rPr>
              <a:t>N. benthamiana </a:t>
            </a:r>
            <a:r>
              <a:rPr lang="en-AU" sz="1100" dirty="0">
                <a:latin typeface="+mn-lt"/>
              </a:rPr>
              <a:t>leaf transiently expressing  different combinations of </a:t>
            </a:r>
            <a:r>
              <a:rPr lang="en-AU" sz="1100" i="1" dirty="0">
                <a:latin typeface="+mn-lt"/>
              </a:rPr>
              <a:t>Ko</a:t>
            </a:r>
            <a:r>
              <a:rPr lang="en-AU" sz="1100" dirty="0">
                <a:latin typeface="+mn-lt"/>
              </a:rPr>
              <a:t>NifHHv2 (SN656), </a:t>
            </a:r>
            <a:r>
              <a:rPr lang="en-AU" sz="1100" i="1" dirty="0" err="1">
                <a:latin typeface="+mn-lt"/>
              </a:rPr>
              <a:t>Ko</a:t>
            </a:r>
            <a:r>
              <a:rPr lang="en-AU" sz="1100" dirty="0" err="1">
                <a:latin typeface="+mn-lt"/>
              </a:rPr>
              <a:t>NifM</a:t>
            </a:r>
            <a:r>
              <a:rPr lang="en-AU" sz="1100" dirty="0">
                <a:latin typeface="+mn-lt"/>
              </a:rPr>
              <a:t> (SN360), </a:t>
            </a:r>
            <a:r>
              <a:rPr lang="en-AU" sz="1100" i="1" dirty="0" err="1">
                <a:latin typeface="+mn-lt"/>
              </a:rPr>
              <a:t>Av</a:t>
            </a:r>
            <a:r>
              <a:rPr lang="en-AU" sz="1100" dirty="0" err="1">
                <a:latin typeface="+mn-lt"/>
              </a:rPr>
              <a:t>NifS</a:t>
            </a:r>
            <a:r>
              <a:rPr lang="en-AU" sz="1100" dirty="0">
                <a:latin typeface="+mn-lt"/>
              </a:rPr>
              <a:t> and </a:t>
            </a:r>
            <a:r>
              <a:rPr lang="en-AU" sz="1100" i="1" dirty="0" err="1">
                <a:latin typeface="+mn-lt"/>
              </a:rPr>
              <a:t>Av</a:t>
            </a:r>
            <a:r>
              <a:rPr lang="en-AU" sz="1100" dirty="0" err="1">
                <a:latin typeface="+mn-lt"/>
              </a:rPr>
              <a:t>NifU</a:t>
            </a:r>
            <a:r>
              <a:rPr lang="en-AU" sz="1100" dirty="0">
                <a:latin typeface="+mn-lt"/>
              </a:rPr>
              <a:t> (SL133). The combinations of agroinfiltrated genes are indicated in the table at the bottom of the charts.</a:t>
            </a:r>
          </a:p>
        </p:txBody>
      </p:sp>
      <p:graphicFrame>
        <p:nvGraphicFramePr>
          <p:cNvPr id="10" name="Chart 9">
            <a:extLst>
              <a:ext uri="{FF2B5EF4-FFF2-40B4-BE49-F238E27FC236}">
                <a16:creationId xmlns:a16="http://schemas.microsoft.com/office/drawing/2014/main" id="{BF9D0CE6-71EE-416F-A3DE-30DC84C58A08}"/>
              </a:ext>
            </a:extLst>
          </p:cNvPr>
          <p:cNvGraphicFramePr>
            <a:graphicFrameLocks/>
          </p:cNvGraphicFramePr>
          <p:nvPr>
            <p:extLst>
              <p:ext uri="{D42A27DB-BD31-4B8C-83A1-F6EECF244321}">
                <p14:modId xmlns:p14="http://schemas.microsoft.com/office/powerpoint/2010/main" val="354021437"/>
              </p:ext>
            </p:extLst>
          </p:nvPr>
        </p:nvGraphicFramePr>
        <p:xfrm>
          <a:off x="1" y="1937284"/>
          <a:ext cx="6858000" cy="177800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a:extLst>
              <a:ext uri="{FF2B5EF4-FFF2-40B4-BE49-F238E27FC236}">
                <a16:creationId xmlns:a16="http://schemas.microsoft.com/office/drawing/2014/main" id="{A3DC66F9-8093-4988-9D6B-1261ACED4859}"/>
              </a:ext>
            </a:extLst>
          </p:cNvPr>
          <p:cNvGraphicFramePr>
            <a:graphicFrameLocks/>
          </p:cNvGraphicFramePr>
          <p:nvPr>
            <p:extLst>
              <p:ext uri="{D42A27DB-BD31-4B8C-83A1-F6EECF244321}">
                <p14:modId xmlns:p14="http://schemas.microsoft.com/office/powerpoint/2010/main" val="3999680861"/>
              </p:ext>
            </p:extLst>
          </p:nvPr>
        </p:nvGraphicFramePr>
        <p:xfrm>
          <a:off x="1" y="3459372"/>
          <a:ext cx="6475227" cy="177800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1021B509-2370-4B95-B1BC-82215D790CC6}"/>
              </a:ext>
            </a:extLst>
          </p:cNvPr>
          <p:cNvGraphicFramePr>
            <a:graphicFrameLocks/>
          </p:cNvGraphicFramePr>
          <p:nvPr>
            <p:extLst>
              <p:ext uri="{D42A27DB-BD31-4B8C-83A1-F6EECF244321}">
                <p14:modId xmlns:p14="http://schemas.microsoft.com/office/powerpoint/2010/main" val="2201813652"/>
              </p:ext>
            </p:extLst>
          </p:nvPr>
        </p:nvGraphicFramePr>
        <p:xfrm>
          <a:off x="0" y="5007035"/>
          <a:ext cx="6857999" cy="177800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a:extLst>
              <a:ext uri="{FF2B5EF4-FFF2-40B4-BE49-F238E27FC236}">
                <a16:creationId xmlns:a16="http://schemas.microsoft.com/office/drawing/2014/main" id="{CB379077-B265-4F05-9222-80C0EAE8E652}"/>
              </a:ext>
            </a:extLst>
          </p:cNvPr>
          <p:cNvGraphicFramePr>
            <a:graphicFrameLocks/>
          </p:cNvGraphicFramePr>
          <p:nvPr>
            <p:extLst>
              <p:ext uri="{D42A27DB-BD31-4B8C-83A1-F6EECF244321}">
                <p14:modId xmlns:p14="http://schemas.microsoft.com/office/powerpoint/2010/main" val="1463647019"/>
              </p:ext>
            </p:extLst>
          </p:nvPr>
        </p:nvGraphicFramePr>
        <p:xfrm>
          <a:off x="1" y="6529123"/>
          <a:ext cx="6475227" cy="191470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 name="Table 13">
            <a:extLst>
              <a:ext uri="{FF2B5EF4-FFF2-40B4-BE49-F238E27FC236}">
                <a16:creationId xmlns:a16="http://schemas.microsoft.com/office/drawing/2014/main" id="{B344352A-5807-77E4-1B3A-55A4BB535E8F}"/>
              </a:ext>
            </a:extLst>
          </p:cNvPr>
          <p:cNvGraphicFramePr>
            <a:graphicFrameLocks noGrp="1"/>
          </p:cNvGraphicFramePr>
          <p:nvPr>
            <p:extLst>
              <p:ext uri="{D42A27DB-BD31-4B8C-83A1-F6EECF244321}">
                <p14:modId xmlns:p14="http://schemas.microsoft.com/office/powerpoint/2010/main" val="2791946751"/>
              </p:ext>
            </p:extLst>
          </p:nvPr>
        </p:nvGraphicFramePr>
        <p:xfrm>
          <a:off x="291745" y="8179007"/>
          <a:ext cx="4939474" cy="1224000"/>
        </p:xfrm>
        <a:graphic>
          <a:graphicData uri="http://schemas.openxmlformats.org/drawingml/2006/table">
            <a:tbl>
              <a:tblPr firstRow="1" bandRow="1">
                <a:tableStyleId>{5C22544A-7EE6-4342-B048-85BDC9FD1C3A}</a:tableStyleId>
              </a:tblPr>
              <a:tblGrid>
                <a:gridCol w="973529">
                  <a:extLst>
                    <a:ext uri="{9D8B030D-6E8A-4147-A177-3AD203B41FA5}">
                      <a16:colId xmlns:a16="http://schemas.microsoft.com/office/drawing/2014/main" val="3688066241"/>
                    </a:ext>
                  </a:extLst>
                </a:gridCol>
                <a:gridCol w="1169582">
                  <a:extLst>
                    <a:ext uri="{9D8B030D-6E8A-4147-A177-3AD203B41FA5}">
                      <a16:colId xmlns:a16="http://schemas.microsoft.com/office/drawing/2014/main" val="837354888"/>
                    </a:ext>
                  </a:extLst>
                </a:gridCol>
                <a:gridCol w="1371600">
                  <a:extLst>
                    <a:ext uri="{9D8B030D-6E8A-4147-A177-3AD203B41FA5}">
                      <a16:colId xmlns:a16="http://schemas.microsoft.com/office/drawing/2014/main" val="1529603247"/>
                    </a:ext>
                  </a:extLst>
                </a:gridCol>
                <a:gridCol w="1424763">
                  <a:extLst>
                    <a:ext uri="{9D8B030D-6E8A-4147-A177-3AD203B41FA5}">
                      <a16:colId xmlns:a16="http://schemas.microsoft.com/office/drawing/2014/main" val="3208826818"/>
                    </a:ext>
                  </a:extLst>
                </a:gridCol>
              </a:tblGrid>
              <a:tr h="306000">
                <a:tc>
                  <a:txBody>
                    <a:bodyPr/>
                    <a:lstStyle/>
                    <a:p>
                      <a:r>
                        <a:rPr lang="en-AU" sz="1100" b="1" i="1" dirty="0">
                          <a:solidFill>
                            <a:schemeClr val="tx1"/>
                          </a:solidFill>
                        </a:rPr>
                        <a:t>KonifHHv2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AU" sz="1200" b="1"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AU" sz="1200" b="1"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AU" sz="1200" b="1"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00623311"/>
                  </a:ext>
                </a:extLst>
              </a:tr>
              <a:tr h="306000">
                <a:tc>
                  <a:txBody>
                    <a:bodyPr/>
                    <a:lstStyle/>
                    <a:p>
                      <a:r>
                        <a:rPr lang="en-AU" sz="1100" b="1" i="1" dirty="0" err="1"/>
                        <a:t>KonifM</a:t>
                      </a:r>
                      <a:endParaRPr lang="en-AU" sz="1100" b="1" i="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AU" sz="1200" b="1"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AU" sz="1200" b="1"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AU" sz="1200" b="1"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09191233"/>
                  </a:ext>
                </a:extLst>
              </a:tr>
              <a:tr h="306000">
                <a:tc>
                  <a:txBody>
                    <a:bodyPr/>
                    <a:lstStyle/>
                    <a:p>
                      <a:r>
                        <a:rPr lang="en-AU" sz="1100" b="1" i="1" dirty="0" err="1"/>
                        <a:t>AvnifS</a:t>
                      </a:r>
                      <a:endParaRPr lang="en-AU" sz="1100" b="1" i="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AU" sz="1200" b="1"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AU" sz="1200" b="1"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AU" sz="1200" b="1"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61094250"/>
                  </a:ext>
                </a:extLst>
              </a:tr>
              <a:tr h="306000">
                <a:tc>
                  <a:txBody>
                    <a:bodyPr/>
                    <a:lstStyle/>
                    <a:p>
                      <a:r>
                        <a:rPr lang="en-AU" sz="1100" b="1" i="1" dirty="0" err="1"/>
                        <a:t>AvnifU</a:t>
                      </a:r>
                      <a:endParaRPr lang="en-AU" sz="1100" b="1" i="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AU" sz="1200" b="1"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AU" sz="1200" b="1"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AU" sz="1200" b="1"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0294612"/>
                  </a:ext>
                </a:extLst>
              </a:tr>
            </a:tbl>
          </a:graphicData>
        </a:graphic>
      </p:graphicFrame>
    </p:spTree>
    <p:extLst>
      <p:ext uri="{BB962C8B-B14F-4D97-AF65-F5344CB8AC3E}">
        <p14:creationId xmlns:p14="http://schemas.microsoft.com/office/powerpoint/2010/main" val="642458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A picture containing text, indoor, white&#10;&#10;Description automatically generated">
            <a:extLst>
              <a:ext uri="{FF2B5EF4-FFF2-40B4-BE49-F238E27FC236}">
                <a16:creationId xmlns:a16="http://schemas.microsoft.com/office/drawing/2014/main" id="{89D04A71-24B6-0DC4-E231-B8CEDC677878}"/>
              </a:ext>
            </a:extLst>
          </p:cNvPr>
          <p:cNvPicPr>
            <a:picLocks noChangeAspect="1"/>
          </p:cNvPicPr>
          <p:nvPr/>
        </p:nvPicPr>
        <p:blipFill rotWithShape="1">
          <a:blip r:embed="rId3">
            <a:extLst>
              <a:ext uri="{28A0092B-C50C-407E-A947-70E740481C1C}">
                <a14:useLocalDpi xmlns:a14="http://schemas.microsoft.com/office/drawing/2010/main" val="0"/>
              </a:ext>
            </a:extLst>
          </a:blip>
          <a:srcRect l="8868" t="7744" r="39040" b="38518"/>
          <a:stretch/>
        </p:blipFill>
        <p:spPr>
          <a:xfrm flipH="1">
            <a:off x="1265525" y="2686537"/>
            <a:ext cx="1597478" cy="2265937"/>
          </a:xfrm>
          <a:prstGeom prst="rect">
            <a:avLst/>
          </a:prstGeom>
          <a:ln>
            <a:solidFill>
              <a:schemeClr val="tx1"/>
            </a:solidFill>
          </a:ln>
        </p:spPr>
      </p:pic>
      <p:sp>
        <p:nvSpPr>
          <p:cNvPr id="2" name="Title 1">
            <a:extLst>
              <a:ext uri="{FF2B5EF4-FFF2-40B4-BE49-F238E27FC236}">
                <a16:creationId xmlns:a16="http://schemas.microsoft.com/office/drawing/2014/main" id="{AB7902A4-4884-E492-0A5E-3C80F3B3FC13}"/>
              </a:ext>
            </a:extLst>
          </p:cNvPr>
          <p:cNvSpPr>
            <a:spLocks noGrp="1"/>
          </p:cNvSpPr>
          <p:nvPr>
            <p:ph type="title"/>
          </p:nvPr>
        </p:nvSpPr>
        <p:spPr>
          <a:xfrm>
            <a:off x="471487" y="576888"/>
            <a:ext cx="5915025" cy="1829305"/>
          </a:xfrm>
        </p:spPr>
        <p:txBody>
          <a:bodyPr>
            <a:noAutofit/>
          </a:bodyPr>
          <a:lstStyle/>
          <a:p>
            <a:r>
              <a:rPr lang="en-AU" sz="1100" dirty="0">
                <a:latin typeface="+mn-lt"/>
              </a:rPr>
              <a:t>Supplementary Figure 11. Typical isolation of </a:t>
            </a:r>
            <a:r>
              <a:rPr lang="en-AU" sz="1100" i="1" dirty="0">
                <a:latin typeface="+mn-lt"/>
              </a:rPr>
              <a:t>Ko</a:t>
            </a:r>
            <a:r>
              <a:rPr lang="en-AU" sz="1100" dirty="0">
                <a:latin typeface="+mn-lt"/>
              </a:rPr>
              <a:t>NifHHv2 (SN656) from </a:t>
            </a:r>
            <a:r>
              <a:rPr lang="en-AU" sz="1100" i="1" dirty="0">
                <a:latin typeface="+mn-lt"/>
              </a:rPr>
              <a:t>N. benthamiana </a:t>
            </a:r>
            <a:r>
              <a:rPr lang="en-AU" sz="1100" dirty="0">
                <a:latin typeface="+mn-lt"/>
              </a:rPr>
              <a:t>mitochondria coexpressed with </a:t>
            </a:r>
            <a:r>
              <a:rPr lang="en-AU" sz="1100" i="1" dirty="0" err="1">
                <a:latin typeface="+mn-lt"/>
              </a:rPr>
              <a:t>Ko</a:t>
            </a:r>
            <a:r>
              <a:rPr lang="en-AU" sz="1100" dirty="0" err="1">
                <a:latin typeface="+mn-lt"/>
              </a:rPr>
              <a:t>NifM</a:t>
            </a:r>
            <a:r>
              <a:rPr lang="en-AU" sz="1100" dirty="0">
                <a:latin typeface="+mn-lt"/>
              </a:rPr>
              <a:t> (SN360).  Anti-strep western blot (left) and corresponding Coomassie-stained SDS-PAGE (right) of samples collected during the isolation process. T, leaf homogenate; P, pelleted fraction post-ultracentrifugation resuspended in lysis buffer with the same volume as the supernatant; I, supernatant post-ultracentrifugation; FT, flowthrough during loading of the supernatant onto the </a:t>
            </a:r>
            <a:r>
              <a:rPr lang="en-AU" sz="1100" dirty="0" err="1">
                <a:latin typeface="+mn-lt"/>
              </a:rPr>
              <a:t>streptactin</a:t>
            </a:r>
            <a:r>
              <a:rPr lang="en-AU" sz="1100" dirty="0">
                <a:latin typeface="+mn-lt"/>
              </a:rPr>
              <a:t> column; E, eluate; L, protein ladder. Black triangle points to the isolated </a:t>
            </a:r>
            <a:r>
              <a:rPr lang="en-AU" sz="1100" i="1" dirty="0">
                <a:latin typeface="+mn-lt"/>
              </a:rPr>
              <a:t>Ko</a:t>
            </a:r>
            <a:r>
              <a:rPr lang="en-AU" sz="1100" dirty="0">
                <a:latin typeface="+mn-lt"/>
              </a:rPr>
              <a:t>NifHHv2. Protein degradation can be seen in the eluate fraction of the Western blot, most likely due to the isolation process. Also note contamination of </a:t>
            </a:r>
            <a:r>
              <a:rPr lang="en-AU" sz="1100" i="1" dirty="0">
                <a:latin typeface="+mn-lt"/>
              </a:rPr>
              <a:t>N. benthamaina </a:t>
            </a:r>
            <a:r>
              <a:rPr lang="en-AU" sz="1100" dirty="0">
                <a:latin typeface="+mn-lt"/>
              </a:rPr>
              <a:t>proteins in the eluate seen in the Coomassie-stained SDS-PAGE gel. Details of constructs are summarised in Table 1.</a:t>
            </a:r>
          </a:p>
        </p:txBody>
      </p:sp>
      <p:sp>
        <p:nvSpPr>
          <p:cNvPr id="23" name="Isosceles Triangle 22">
            <a:extLst>
              <a:ext uri="{FF2B5EF4-FFF2-40B4-BE49-F238E27FC236}">
                <a16:creationId xmlns:a16="http://schemas.microsoft.com/office/drawing/2014/main" id="{108E4F17-6CF0-5FDA-D58D-1CE8957DFF1D}"/>
              </a:ext>
            </a:extLst>
          </p:cNvPr>
          <p:cNvSpPr/>
          <p:nvPr/>
        </p:nvSpPr>
        <p:spPr>
          <a:xfrm rot="16200000">
            <a:off x="2976487" y="3356778"/>
            <a:ext cx="46015" cy="14999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000" dirty="0"/>
          </a:p>
        </p:txBody>
      </p:sp>
      <p:sp>
        <p:nvSpPr>
          <p:cNvPr id="8" name="TextBox 7">
            <a:extLst>
              <a:ext uri="{FF2B5EF4-FFF2-40B4-BE49-F238E27FC236}">
                <a16:creationId xmlns:a16="http://schemas.microsoft.com/office/drawing/2014/main" id="{D6268FC2-7E36-5B4D-EBD9-02A52050B74E}"/>
              </a:ext>
            </a:extLst>
          </p:cNvPr>
          <p:cNvSpPr txBox="1"/>
          <p:nvPr/>
        </p:nvSpPr>
        <p:spPr>
          <a:xfrm>
            <a:off x="2887045" y="3462128"/>
            <a:ext cx="582211" cy="246221"/>
          </a:xfrm>
          <a:prstGeom prst="rect">
            <a:avLst/>
          </a:prstGeom>
          <a:noFill/>
        </p:spPr>
        <p:txBody>
          <a:bodyPr wrap="none" rtlCol="0">
            <a:spAutoFit/>
          </a:bodyPr>
          <a:lstStyle/>
          <a:p>
            <a:r>
              <a:rPr lang="en-AU" sz="1000" dirty="0">
                <a:sym typeface="Symbol" panose="05050102010706020507" pitchFamily="18" charset="2"/>
              </a:rPr>
              <a:t>-Strep</a:t>
            </a:r>
            <a:endParaRPr lang="en-AU" sz="1000" dirty="0"/>
          </a:p>
        </p:txBody>
      </p:sp>
      <p:sp>
        <p:nvSpPr>
          <p:cNvPr id="5" name="TextBox 4">
            <a:extLst>
              <a:ext uri="{FF2B5EF4-FFF2-40B4-BE49-F238E27FC236}">
                <a16:creationId xmlns:a16="http://schemas.microsoft.com/office/drawing/2014/main" id="{0794440E-4330-E267-967A-5A9FB9879EC4}"/>
              </a:ext>
            </a:extLst>
          </p:cNvPr>
          <p:cNvSpPr txBox="1"/>
          <p:nvPr/>
        </p:nvSpPr>
        <p:spPr>
          <a:xfrm>
            <a:off x="1348013" y="2449861"/>
            <a:ext cx="239168" cy="246221"/>
          </a:xfrm>
          <a:prstGeom prst="rect">
            <a:avLst/>
          </a:prstGeom>
          <a:noFill/>
        </p:spPr>
        <p:txBody>
          <a:bodyPr wrap="none" rtlCol="0">
            <a:spAutoFit/>
          </a:bodyPr>
          <a:lstStyle/>
          <a:p>
            <a:r>
              <a:rPr lang="en-AU" sz="1000" dirty="0"/>
              <a:t>L</a:t>
            </a:r>
          </a:p>
        </p:txBody>
      </p:sp>
      <p:grpSp>
        <p:nvGrpSpPr>
          <p:cNvPr id="33" name="Group 32">
            <a:extLst>
              <a:ext uri="{FF2B5EF4-FFF2-40B4-BE49-F238E27FC236}">
                <a16:creationId xmlns:a16="http://schemas.microsoft.com/office/drawing/2014/main" id="{8597F42D-EA6D-BE8D-0732-BAD57C02D982}"/>
              </a:ext>
            </a:extLst>
          </p:cNvPr>
          <p:cNvGrpSpPr/>
          <p:nvPr/>
        </p:nvGrpSpPr>
        <p:grpSpPr>
          <a:xfrm>
            <a:off x="920678" y="2779343"/>
            <a:ext cx="381836" cy="2155258"/>
            <a:chOff x="920678" y="2779343"/>
            <a:chExt cx="381836" cy="2155258"/>
          </a:xfrm>
        </p:grpSpPr>
        <p:sp>
          <p:nvSpPr>
            <p:cNvPr id="40" name="TextBox 39">
              <a:extLst>
                <a:ext uri="{FF2B5EF4-FFF2-40B4-BE49-F238E27FC236}">
                  <a16:creationId xmlns:a16="http://schemas.microsoft.com/office/drawing/2014/main" id="{F093D4D4-EDB6-54CB-DD26-016531F0B167}"/>
                </a:ext>
              </a:extLst>
            </p:cNvPr>
            <p:cNvSpPr txBox="1"/>
            <p:nvPr/>
          </p:nvSpPr>
          <p:spPr>
            <a:xfrm>
              <a:off x="920678" y="2910933"/>
              <a:ext cx="381836" cy="246221"/>
            </a:xfrm>
            <a:prstGeom prst="rect">
              <a:avLst/>
            </a:prstGeom>
            <a:noFill/>
          </p:spPr>
          <p:txBody>
            <a:bodyPr wrap="none" rtlCol="0">
              <a:spAutoFit/>
            </a:bodyPr>
            <a:lstStyle/>
            <a:p>
              <a:r>
                <a:rPr lang="en-AU" sz="1000" dirty="0"/>
                <a:t>170</a:t>
              </a:r>
            </a:p>
          </p:txBody>
        </p:sp>
        <p:sp>
          <p:nvSpPr>
            <p:cNvPr id="41" name="TextBox 40">
              <a:extLst>
                <a:ext uri="{FF2B5EF4-FFF2-40B4-BE49-F238E27FC236}">
                  <a16:creationId xmlns:a16="http://schemas.microsoft.com/office/drawing/2014/main" id="{BC71FA5F-9C8F-4A1C-8458-23682AD75A16}"/>
                </a:ext>
              </a:extLst>
            </p:cNvPr>
            <p:cNvSpPr txBox="1"/>
            <p:nvPr/>
          </p:nvSpPr>
          <p:spPr>
            <a:xfrm>
              <a:off x="920678" y="3026530"/>
              <a:ext cx="381836" cy="246221"/>
            </a:xfrm>
            <a:prstGeom prst="rect">
              <a:avLst/>
            </a:prstGeom>
            <a:noFill/>
          </p:spPr>
          <p:txBody>
            <a:bodyPr wrap="none" rtlCol="0">
              <a:spAutoFit/>
            </a:bodyPr>
            <a:lstStyle/>
            <a:p>
              <a:r>
                <a:rPr lang="en-AU" sz="1000" dirty="0"/>
                <a:t>130</a:t>
              </a:r>
            </a:p>
          </p:txBody>
        </p:sp>
        <p:sp>
          <p:nvSpPr>
            <p:cNvPr id="42" name="TextBox 41">
              <a:extLst>
                <a:ext uri="{FF2B5EF4-FFF2-40B4-BE49-F238E27FC236}">
                  <a16:creationId xmlns:a16="http://schemas.microsoft.com/office/drawing/2014/main" id="{00E862B8-AE36-7D5E-B90C-5BAE4AE42DB1}"/>
                </a:ext>
              </a:extLst>
            </p:cNvPr>
            <p:cNvSpPr txBox="1"/>
            <p:nvPr/>
          </p:nvSpPr>
          <p:spPr>
            <a:xfrm>
              <a:off x="920678" y="3226540"/>
              <a:ext cx="381836" cy="246221"/>
            </a:xfrm>
            <a:prstGeom prst="rect">
              <a:avLst/>
            </a:prstGeom>
            <a:noFill/>
          </p:spPr>
          <p:txBody>
            <a:bodyPr wrap="none" rtlCol="0">
              <a:spAutoFit/>
            </a:bodyPr>
            <a:lstStyle/>
            <a:p>
              <a:r>
                <a:rPr lang="en-AU" sz="1000" dirty="0"/>
                <a:t>100</a:t>
              </a:r>
            </a:p>
          </p:txBody>
        </p:sp>
        <p:sp>
          <p:nvSpPr>
            <p:cNvPr id="43" name="TextBox 42">
              <a:extLst>
                <a:ext uri="{FF2B5EF4-FFF2-40B4-BE49-F238E27FC236}">
                  <a16:creationId xmlns:a16="http://schemas.microsoft.com/office/drawing/2014/main" id="{CD21B619-CEA1-9DB6-5D83-E7D2C2CBD998}"/>
                </a:ext>
              </a:extLst>
            </p:cNvPr>
            <p:cNvSpPr txBox="1"/>
            <p:nvPr/>
          </p:nvSpPr>
          <p:spPr>
            <a:xfrm>
              <a:off x="986402" y="3421951"/>
              <a:ext cx="316112" cy="246221"/>
            </a:xfrm>
            <a:prstGeom prst="rect">
              <a:avLst/>
            </a:prstGeom>
            <a:noFill/>
          </p:spPr>
          <p:txBody>
            <a:bodyPr wrap="none" rtlCol="0">
              <a:spAutoFit/>
            </a:bodyPr>
            <a:lstStyle/>
            <a:p>
              <a:r>
                <a:rPr lang="en-AU" sz="1000" dirty="0"/>
                <a:t>70</a:t>
              </a:r>
            </a:p>
          </p:txBody>
        </p:sp>
        <p:sp>
          <p:nvSpPr>
            <p:cNvPr id="44" name="TextBox 43">
              <a:extLst>
                <a:ext uri="{FF2B5EF4-FFF2-40B4-BE49-F238E27FC236}">
                  <a16:creationId xmlns:a16="http://schemas.microsoft.com/office/drawing/2014/main" id="{F8CECB37-8F7D-1F2D-50F1-64A902B77538}"/>
                </a:ext>
              </a:extLst>
            </p:cNvPr>
            <p:cNvSpPr txBox="1"/>
            <p:nvPr/>
          </p:nvSpPr>
          <p:spPr>
            <a:xfrm>
              <a:off x="986402" y="3707889"/>
              <a:ext cx="316112" cy="246221"/>
            </a:xfrm>
            <a:prstGeom prst="rect">
              <a:avLst/>
            </a:prstGeom>
            <a:noFill/>
          </p:spPr>
          <p:txBody>
            <a:bodyPr wrap="none" rtlCol="0">
              <a:spAutoFit/>
            </a:bodyPr>
            <a:lstStyle/>
            <a:p>
              <a:r>
                <a:rPr lang="en-AU" sz="1000" dirty="0"/>
                <a:t>55</a:t>
              </a:r>
            </a:p>
          </p:txBody>
        </p:sp>
        <p:sp>
          <p:nvSpPr>
            <p:cNvPr id="45" name="TextBox 44">
              <a:extLst>
                <a:ext uri="{FF2B5EF4-FFF2-40B4-BE49-F238E27FC236}">
                  <a16:creationId xmlns:a16="http://schemas.microsoft.com/office/drawing/2014/main" id="{E5910A0E-3CCE-CC21-0AD3-0EABD390404F}"/>
                </a:ext>
              </a:extLst>
            </p:cNvPr>
            <p:cNvSpPr txBox="1"/>
            <p:nvPr/>
          </p:nvSpPr>
          <p:spPr>
            <a:xfrm>
              <a:off x="986402" y="3932083"/>
              <a:ext cx="316112" cy="246221"/>
            </a:xfrm>
            <a:prstGeom prst="rect">
              <a:avLst/>
            </a:prstGeom>
            <a:noFill/>
          </p:spPr>
          <p:txBody>
            <a:bodyPr wrap="none" rtlCol="0">
              <a:spAutoFit/>
            </a:bodyPr>
            <a:lstStyle/>
            <a:p>
              <a:r>
                <a:rPr lang="en-AU" sz="1000" dirty="0"/>
                <a:t>40</a:t>
              </a:r>
            </a:p>
          </p:txBody>
        </p:sp>
        <p:sp>
          <p:nvSpPr>
            <p:cNvPr id="46" name="TextBox 45">
              <a:extLst>
                <a:ext uri="{FF2B5EF4-FFF2-40B4-BE49-F238E27FC236}">
                  <a16:creationId xmlns:a16="http://schemas.microsoft.com/office/drawing/2014/main" id="{C268B0E1-D2D4-7958-6DD0-D1B0A494EBC1}"/>
                </a:ext>
              </a:extLst>
            </p:cNvPr>
            <p:cNvSpPr txBox="1"/>
            <p:nvPr/>
          </p:nvSpPr>
          <p:spPr>
            <a:xfrm>
              <a:off x="986402" y="4188735"/>
              <a:ext cx="316112" cy="246221"/>
            </a:xfrm>
            <a:prstGeom prst="rect">
              <a:avLst/>
            </a:prstGeom>
            <a:noFill/>
          </p:spPr>
          <p:txBody>
            <a:bodyPr wrap="none" rtlCol="0">
              <a:spAutoFit/>
            </a:bodyPr>
            <a:lstStyle/>
            <a:p>
              <a:r>
                <a:rPr lang="en-AU" sz="1000" dirty="0"/>
                <a:t>35</a:t>
              </a:r>
            </a:p>
          </p:txBody>
        </p:sp>
        <p:sp>
          <p:nvSpPr>
            <p:cNvPr id="47" name="TextBox 46">
              <a:extLst>
                <a:ext uri="{FF2B5EF4-FFF2-40B4-BE49-F238E27FC236}">
                  <a16:creationId xmlns:a16="http://schemas.microsoft.com/office/drawing/2014/main" id="{C893FBC0-8098-AEC1-66CD-94E2D7CC5C2E}"/>
                </a:ext>
              </a:extLst>
            </p:cNvPr>
            <p:cNvSpPr txBox="1"/>
            <p:nvPr/>
          </p:nvSpPr>
          <p:spPr>
            <a:xfrm>
              <a:off x="986402" y="4373577"/>
              <a:ext cx="316112" cy="246221"/>
            </a:xfrm>
            <a:prstGeom prst="rect">
              <a:avLst/>
            </a:prstGeom>
            <a:noFill/>
          </p:spPr>
          <p:txBody>
            <a:bodyPr wrap="none" rtlCol="0">
              <a:spAutoFit/>
            </a:bodyPr>
            <a:lstStyle/>
            <a:p>
              <a:r>
                <a:rPr lang="en-AU" sz="1000" dirty="0"/>
                <a:t>25</a:t>
              </a:r>
            </a:p>
          </p:txBody>
        </p:sp>
        <p:sp>
          <p:nvSpPr>
            <p:cNvPr id="48" name="TextBox 47">
              <a:extLst>
                <a:ext uri="{FF2B5EF4-FFF2-40B4-BE49-F238E27FC236}">
                  <a16:creationId xmlns:a16="http://schemas.microsoft.com/office/drawing/2014/main" id="{6A618605-B5E6-59E4-C4E9-AD6FD7AE1269}"/>
                </a:ext>
              </a:extLst>
            </p:cNvPr>
            <p:cNvSpPr txBox="1"/>
            <p:nvPr/>
          </p:nvSpPr>
          <p:spPr>
            <a:xfrm>
              <a:off x="986402" y="4688380"/>
              <a:ext cx="316112" cy="246221"/>
            </a:xfrm>
            <a:prstGeom prst="rect">
              <a:avLst/>
            </a:prstGeom>
            <a:noFill/>
          </p:spPr>
          <p:txBody>
            <a:bodyPr wrap="none" rtlCol="0">
              <a:spAutoFit/>
            </a:bodyPr>
            <a:lstStyle/>
            <a:p>
              <a:r>
                <a:rPr lang="en-AU" sz="1000" dirty="0"/>
                <a:t>15</a:t>
              </a:r>
            </a:p>
          </p:txBody>
        </p:sp>
        <p:sp>
          <p:nvSpPr>
            <p:cNvPr id="49" name="TextBox 48">
              <a:extLst>
                <a:ext uri="{FF2B5EF4-FFF2-40B4-BE49-F238E27FC236}">
                  <a16:creationId xmlns:a16="http://schemas.microsoft.com/office/drawing/2014/main" id="{3BA76389-66EE-F8F9-196A-A0FD9C18ABDF}"/>
                </a:ext>
              </a:extLst>
            </p:cNvPr>
            <p:cNvSpPr txBox="1"/>
            <p:nvPr/>
          </p:nvSpPr>
          <p:spPr>
            <a:xfrm>
              <a:off x="920678" y="2779343"/>
              <a:ext cx="381836" cy="246221"/>
            </a:xfrm>
            <a:prstGeom prst="rect">
              <a:avLst/>
            </a:prstGeom>
            <a:noFill/>
          </p:spPr>
          <p:txBody>
            <a:bodyPr wrap="none" rtlCol="0">
              <a:spAutoFit/>
            </a:bodyPr>
            <a:lstStyle/>
            <a:p>
              <a:r>
                <a:rPr lang="en-AU" sz="1000" dirty="0"/>
                <a:t>kDa</a:t>
              </a:r>
            </a:p>
          </p:txBody>
        </p:sp>
      </p:grpSp>
      <p:sp>
        <p:nvSpPr>
          <p:cNvPr id="6" name="TextBox 5">
            <a:extLst>
              <a:ext uri="{FF2B5EF4-FFF2-40B4-BE49-F238E27FC236}">
                <a16:creationId xmlns:a16="http://schemas.microsoft.com/office/drawing/2014/main" id="{03812BFF-4F4F-5DC1-0196-5629A1E25D43}"/>
              </a:ext>
            </a:extLst>
          </p:cNvPr>
          <p:cNvSpPr txBox="1"/>
          <p:nvPr/>
        </p:nvSpPr>
        <p:spPr>
          <a:xfrm>
            <a:off x="1605745" y="2449861"/>
            <a:ext cx="1221809" cy="246221"/>
          </a:xfrm>
          <a:prstGeom prst="rect">
            <a:avLst/>
          </a:prstGeom>
          <a:noFill/>
        </p:spPr>
        <p:txBody>
          <a:bodyPr wrap="none" rtlCol="0">
            <a:spAutoFit/>
          </a:bodyPr>
          <a:lstStyle/>
          <a:p>
            <a:r>
              <a:rPr lang="en-AU" sz="1000" dirty="0"/>
              <a:t>T      P      I      FT    E </a:t>
            </a:r>
          </a:p>
        </p:txBody>
      </p:sp>
      <p:sp>
        <p:nvSpPr>
          <p:cNvPr id="10" name="Isosceles Triangle 9">
            <a:extLst>
              <a:ext uri="{FF2B5EF4-FFF2-40B4-BE49-F238E27FC236}">
                <a16:creationId xmlns:a16="http://schemas.microsoft.com/office/drawing/2014/main" id="{7611968B-8067-5316-8ED3-922E4C499AAE}"/>
              </a:ext>
            </a:extLst>
          </p:cNvPr>
          <p:cNvSpPr/>
          <p:nvPr/>
        </p:nvSpPr>
        <p:spPr>
          <a:xfrm rot="16200000">
            <a:off x="5268523" y="3402793"/>
            <a:ext cx="46015" cy="14999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000" dirty="0"/>
          </a:p>
        </p:txBody>
      </p:sp>
      <p:sp>
        <p:nvSpPr>
          <p:cNvPr id="9" name="TextBox 8">
            <a:extLst>
              <a:ext uri="{FF2B5EF4-FFF2-40B4-BE49-F238E27FC236}">
                <a16:creationId xmlns:a16="http://schemas.microsoft.com/office/drawing/2014/main" id="{8C2E8A1A-2F51-0940-D2C3-57AF487AF267}"/>
              </a:ext>
            </a:extLst>
          </p:cNvPr>
          <p:cNvSpPr txBox="1"/>
          <p:nvPr/>
        </p:nvSpPr>
        <p:spPr>
          <a:xfrm>
            <a:off x="3730071" y="2449861"/>
            <a:ext cx="239168" cy="246221"/>
          </a:xfrm>
          <a:prstGeom prst="rect">
            <a:avLst/>
          </a:prstGeom>
          <a:noFill/>
        </p:spPr>
        <p:txBody>
          <a:bodyPr wrap="none" rtlCol="0">
            <a:spAutoFit/>
          </a:bodyPr>
          <a:lstStyle/>
          <a:p>
            <a:r>
              <a:rPr lang="en-AU" sz="1000" dirty="0"/>
              <a:t>L</a:t>
            </a:r>
          </a:p>
        </p:txBody>
      </p:sp>
      <p:pic>
        <p:nvPicPr>
          <p:cNvPr id="28" name="Picture 27" descr="A picture containing text&#10;&#10;Description automatically generated">
            <a:extLst>
              <a:ext uri="{FF2B5EF4-FFF2-40B4-BE49-F238E27FC236}">
                <a16:creationId xmlns:a16="http://schemas.microsoft.com/office/drawing/2014/main" id="{0142A64B-DBA9-F33E-F20E-2B0DAA8A2FD7}"/>
              </a:ext>
            </a:extLst>
          </p:cNvPr>
          <p:cNvPicPr>
            <a:picLocks noChangeAspect="1"/>
          </p:cNvPicPr>
          <p:nvPr/>
        </p:nvPicPr>
        <p:blipFill rotWithShape="1">
          <a:blip r:embed="rId4">
            <a:extLst>
              <a:ext uri="{28A0092B-C50C-407E-A947-70E740481C1C}">
                <a14:useLocalDpi xmlns:a14="http://schemas.microsoft.com/office/drawing/2010/main" val="0"/>
              </a:ext>
            </a:extLst>
          </a:blip>
          <a:srcRect l="21736" t="25675" r="52292" b="45194"/>
          <a:stretch/>
        </p:blipFill>
        <p:spPr>
          <a:xfrm>
            <a:off x="3663392" y="2686538"/>
            <a:ext cx="1452642" cy="2240232"/>
          </a:xfrm>
          <a:prstGeom prst="rect">
            <a:avLst/>
          </a:prstGeom>
          <a:ln>
            <a:solidFill>
              <a:schemeClr val="tx1"/>
            </a:solidFill>
          </a:ln>
        </p:spPr>
      </p:pic>
      <p:sp>
        <p:nvSpPr>
          <p:cNvPr id="50" name="TextBox 49">
            <a:extLst>
              <a:ext uri="{FF2B5EF4-FFF2-40B4-BE49-F238E27FC236}">
                <a16:creationId xmlns:a16="http://schemas.microsoft.com/office/drawing/2014/main" id="{7B7F007E-C944-F910-3345-9AC3FCB1AC36}"/>
              </a:ext>
            </a:extLst>
          </p:cNvPr>
          <p:cNvSpPr txBox="1"/>
          <p:nvPr/>
        </p:nvSpPr>
        <p:spPr>
          <a:xfrm>
            <a:off x="3936692" y="2449861"/>
            <a:ext cx="1164101" cy="246221"/>
          </a:xfrm>
          <a:prstGeom prst="rect">
            <a:avLst/>
          </a:prstGeom>
          <a:noFill/>
        </p:spPr>
        <p:txBody>
          <a:bodyPr wrap="none" rtlCol="0">
            <a:spAutoFit/>
          </a:bodyPr>
          <a:lstStyle/>
          <a:p>
            <a:r>
              <a:rPr lang="en-AU" sz="1000" dirty="0"/>
              <a:t>T     P      I     FT     E </a:t>
            </a:r>
          </a:p>
        </p:txBody>
      </p:sp>
      <p:grpSp>
        <p:nvGrpSpPr>
          <p:cNvPr id="34" name="Group 33">
            <a:extLst>
              <a:ext uri="{FF2B5EF4-FFF2-40B4-BE49-F238E27FC236}">
                <a16:creationId xmlns:a16="http://schemas.microsoft.com/office/drawing/2014/main" id="{E7247945-D6B3-7D78-BCF4-524C923D9DB8}"/>
              </a:ext>
            </a:extLst>
          </p:cNvPr>
          <p:cNvGrpSpPr/>
          <p:nvPr/>
        </p:nvGrpSpPr>
        <p:grpSpPr>
          <a:xfrm>
            <a:off x="3329038" y="2823973"/>
            <a:ext cx="381836" cy="1968654"/>
            <a:chOff x="3329038" y="2823973"/>
            <a:chExt cx="381836" cy="1968654"/>
          </a:xfrm>
        </p:grpSpPr>
        <p:sp>
          <p:nvSpPr>
            <p:cNvPr id="7" name="TextBox 6">
              <a:extLst>
                <a:ext uri="{FF2B5EF4-FFF2-40B4-BE49-F238E27FC236}">
                  <a16:creationId xmlns:a16="http://schemas.microsoft.com/office/drawing/2014/main" id="{9FA44EFB-670C-D815-CFEF-8429620C621F}"/>
                </a:ext>
              </a:extLst>
            </p:cNvPr>
            <p:cNvSpPr txBox="1"/>
            <p:nvPr/>
          </p:nvSpPr>
          <p:spPr>
            <a:xfrm>
              <a:off x="3329038" y="2955563"/>
              <a:ext cx="381836" cy="246221"/>
            </a:xfrm>
            <a:prstGeom prst="rect">
              <a:avLst/>
            </a:prstGeom>
            <a:noFill/>
          </p:spPr>
          <p:txBody>
            <a:bodyPr wrap="none" rtlCol="0">
              <a:spAutoFit/>
            </a:bodyPr>
            <a:lstStyle/>
            <a:p>
              <a:r>
                <a:rPr lang="en-AU" sz="1000" dirty="0"/>
                <a:t>170</a:t>
              </a:r>
            </a:p>
          </p:txBody>
        </p:sp>
        <p:sp>
          <p:nvSpPr>
            <p:cNvPr id="11" name="TextBox 10">
              <a:extLst>
                <a:ext uri="{FF2B5EF4-FFF2-40B4-BE49-F238E27FC236}">
                  <a16:creationId xmlns:a16="http://schemas.microsoft.com/office/drawing/2014/main" id="{E52B3636-C647-D260-3AA8-4070AB3A86DC}"/>
                </a:ext>
              </a:extLst>
            </p:cNvPr>
            <p:cNvSpPr txBox="1"/>
            <p:nvPr/>
          </p:nvSpPr>
          <p:spPr>
            <a:xfrm>
              <a:off x="3329038" y="3071160"/>
              <a:ext cx="381836" cy="246221"/>
            </a:xfrm>
            <a:prstGeom prst="rect">
              <a:avLst/>
            </a:prstGeom>
            <a:noFill/>
          </p:spPr>
          <p:txBody>
            <a:bodyPr wrap="none" rtlCol="0">
              <a:spAutoFit/>
            </a:bodyPr>
            <a:lstStyle/>
            <a:p>
              <a:r>
                <a:rPr lang="en-AU" sz="1000" dirty="0"/>
                <a:t>130</a:t>
              </a:r>
            </a:p>
          </p:txBody>
        </p:sp>
        <p:sp>
          <p:nvSpPr>
            <p:cNvPr id="12" name="TextBox 11">
              <a:extLst>
                <a:ext uri="{FF2B5EF4-FFF2-40B4-BE49-F238E27FC236}">
                  <a16:creationId xmlns:a16="http://schemas.microsoft.com/office/drawing/2014/main" id="{94DCAAAD-4823-8210-EE41-F454E2CE4546}"/>
                </a:ext>
              </a:extLst>
            </p:cNvPr>
            <p:cNvSpPr txBox="1"/>
            <p:nvPr/>
          </p:nvSpPr>
          <p:spPr>
            <a:xfrm>
              <a:off x="3329038" y="3246291"/>
              <a:ext cx="381836" cy="246221"/>
            </a:xfrm>
            <a:prstGeom prst="rect">
              <a:avLst/>
            </a:prstGeom>
            <a:noFill/>
          </p:spPr>
          <p:txBody>
            <a:bodyPr wrap="none" rtlCol="0">
              <a:spAutoFit/>
            </a:bodyPr>
            <a:lstStyle/>
            <a:p>
              <a:r>
                <a:rPr lang="en-AU" sz="1000" dirty="0"/>
                <a:t>100</a:t>
              </a:r>
            </a:p>
          </p:txBody>
        </p:sp>
        <p:sp>
          <p:nvSpPr>
            <p:cNvPr id="24" name="TextBox 23">
              <a:extLst>
                <a:ext uri="{FF2B5EF4-FFF2-40B4-BE49-F238E27FC236}">
                  <a16:creationId xmlns:a16="http://schemas.microsoft.com/office/drawing/2014/main" id="{3ECA2A3B-A412-8198-D646-F8A59FADA289}"/>
                </a:ext>
              </a:extLst>
            </p:cNvPr>
            <p:cNvSpPr txBox="1"/>
            <p:nvPr/>
          </p:nvSpPr>
          <p:spPr>
            <a:xfrm>
              <a:off x="3394762" y="3416822"/>
              <a:ext cx="316112" cy="246221"/>
            </a:xfrm>
            <a:prstGeom prst="rect">
              <a:avLst/>
            </a:prstGeom>
            <a:noFill/>
          </p:spPr>
          <p:txBody>
            <a:bodyPr wrap="none" rtlCol="0">
              <a:spAutoFit/>
            </a:bodyPr>
            <a:lstStyle/>
            <a:p>
              <a:r>
                <a:rPr lang="en-AU" sz="1000" dirty="0"/>
                <a:t>70</a:t>
              </a:r>
            </a:p>
          </p:txBody>
        </p:sp>
        <p:sp>
          <p:nvSpPr>
            <p:cNvPr id="26" name="TextBox 25">
              <a:extLst>
                <a:ext uri="{FF2B5EF4-FFF2-40B4-BE49-F238E27FC236}">
                  <a16:creationId xmlns:a16="http://schemas.microsoft.com/office/drawing/2014/main" id="{0BF8F32F-55D0-1928-AD1D-F8CA75BA5EB4}"/>
                </a:ext>
              </a:extLst>
            </p:cNvPr>
            <p:cNvSpPr txBox="1"/>
            <p:nvPr/>
          </p:nvSpPr>
          <p:spPr>
            <a:xfrm>
              <a:off x="3394762" y="3684100"/>
              <a:ext cx="316112" cy="246221"/>
            </a:xfrm>
            <a:prstGeom prst="rect">
              <a:avLst/>
            </a:prstGeom>
            <a:noFill/>
          </p:spPr>
          <p:txBody>
            <a:bodyPr wrap="none" rtlCol="0">
              <a:spAutoFit/>
            </a:bodyPr>
            <a:lstStyle/>
            <a:p>
              <a:r>
                <a:rPr lang="en-AU" sz="1000" dirty="0"/>
                <a:t>55</a:t>
              </a:r>
            </a:p>
          </p:txBody>
        </p:sp>
        <p:sp>
          <p:nvSpPr>
            <p:cNvPr id="27" name="TextBox 26">
              <a:extLst>
                <a:ext uri="{FF2B5EF4-FFF2-40B4-BE49-F238E27FC236}">
                  <a16:creationId xmlns:a16="http://schemas.microsoft.com/office/drawing/2014/main" id="{4E06FA79-18DA-6583-1037-15FD94890D0F}"/>
                </a:ext>
              </a:extLst>
            </p:cNvPr>
            <p:cNvSpPr txBox="1"/>
            <p:nvPr/>
          </p:nvSpPr>
          <p:spPr>
            <a:xfrm>
              <a:off x="3394762" y="3877188"/>
              <a:ext cx="316112" cy="246221"/>
            </a:xfrm>
            <a:prstGeom prst="rect">
              <a:avLst/>
            </a:prstGeom>
            <a:noFill/>
          </p:spPr>
          <p:txBody>
            <a:bodyPr wrap="none" rtlCol="0">
              <a:spAutoFit/>
            </a:bodyPr>
            <a:lstStyle/>
            <a:p>
              <a:r>
                <a:rPr lang="en-AU" sz="1000" dirty="0"/>
                <a:t>40</a:t>
              </a:r>
            </a:p>
          </p:txBody>
        </p:sp>
        <p:sp>
          <p:nvSpPr>
            <p:cNvPr id="29" name="TextBox 28">
              <a:extLst>
                <a:ext uri="{FF2B5EF4-FFF2-40B4-BE49-F238E27FC236}">
                  <a16:creationId xmlns:a16="http://schemas.microsoft.com/office/drawing/2014/main" id="{27E6F8C2-3173-0EAA-0354-6A7E018080B5}"/>
                </a:ext>
              </a:extLst>
            </p:cNvPr>
            <p:cNvSpPr txBox="1"/>
            <p:nvPr/>
          </p:nvSpPr>
          <p:spPr>
            <a:xfrm>
              <a:off x="3394762" y="4121401"/>
              <a:ext cx="316112" cy="246221"/>
            </a:xfrm>
            <a:prstGeom prst="rect">
              <a:avLst/>
            </a:prstGeom>
            <a:noFill/>
          </p:spPr>
          <p:txBody>
            <a:bodyPr wrap="none" rtlCol="0">
              <a:spAutoFit/>
            </a:bodyPr>
            <a:lstStyle/>
            <a:p>
              <a:r>
                <a:rPr lang="en-AU" sz="1000" dirty="0"/>
                <a:t>35</a:t>
              </a:r>
            </a:p>
          </p:txBody>
        </p:sp>
        <p:sp>
          <p:nvSpPr>
            <p:cNvPr id="30" name="TextBox 29">
              <a:extLst>
                <a:ext uri="{FF2B5EF4-FFF2-40B4-BE49-F238E27FC236}">
                  <a16:creationId xmlns:a16="http://schemas.microsoft.com/office/drawing/2014/main" id="{46292379-F367-D625-5DA4-0E33DC1E3BEA}"/>
                </a:ext>
              </a:extLst>
            </p:cNvPr>
            <p:cNvSpPr txBox="1"/>
            <p:nvPr/>
          </p:nvSpPr>
          <p:spPr>
            <a:xfrm>
              <a:off x="3394762" y="4281358"/>
              <a:ext cx="316112" cy="246221"/>
            </a:xfrm>
            <a:prstGeom prst="rect">
              <a:avLst/>
            </a:prstGeom>
            <a:noFill/>
          </p:spPr>
          <p:txBody>
            <a:bodyPr wrap="none" rtlCol="0">
              <a:spAutoFit/>
            </a:bodyPr>
            <a:lstStyle/>
            <a:p>
              <a:r>
                <a:rPr lang="en-AU" sz="1000" dirty="0"/>
                <a:t>25</a:t>
              </a:r>
            </a:p>
          </p:txBody>
        </p:sp>
        <p:sp>
          <p:nvSpPr>
            <p:cNvPr id="31" name="TextBox 30">
              <a:extLst>
                <a:ext uri="{FF2B5EF4-FFF2-40B4-BE49-F238E27FC236}">
                  <a16:creationId xmlns:a16="http://schemas.microsoft.com/office/drawing/2014/main" id="{0C53A099-9E37-4194-BF4D-ED9D9E1C6D11}"/>
                </a:ext>
              </a:extLst>
            </p:cNvPr>
            <p:cNvSpPr txBox="1"/>
            <p:nvPr/>
          </p:nvSpPr>
          <p:spPr>
            <a:xfrm>
              <a:off x="3394762" y="4546406"/>
              <a:ext cx="316112" cy="246221"/>
            </a:xfrm>
            <a:prstGeom prst="rect">
              <a:avLst/>
            </a:prstGeom>
            <a:noFill/>
          </p:spPr>
          <p:txBody>
            <a:bodyPr wrap="none" rtlCol="0">
              <a:spAutoFit/>
            </a:bodyPr>
            <a:lstStyle/>
            <a:p>
              <a:r>
                <a:rPr lang="en-AU" sz="1000" dirty="0"/>
                <a:t>15</a:t>
              </a:r>
            </a:p>
          </p:txBody>
        </p:sp>
        <p:sp>
          <p:nvSpPr>
            <p:cNvPr id="32" name="TextBox 31">
              <a:extLst>
                <a:ext uri="{FF2B5EF4-FFF2-40B4-BE49-F238E27FC236}">
                  <a16:creationId xmlns:a16="http://schemas.microsoft.com/office/drawing/2014/main" id="{AB0C0FAB-7E09-5F81-B7D8-20BFFD09DE69}"/>
                </a:ext>
              </a:extLst>
            </p:cNvPr>
            <p:cNvSpPr txBox="1"/>
            <p:nvPr/>
          </p:nvSpPr>
          <p:spPr>
            <a:xfrm>
              <a:off x="3329038" y="2823973"/>
              <a:ext cx="381836" cy="246221"/>
            </a:xfrm>
            <a:prstGeom prst="rect">
              <a:avLst/>
            </a:prstGeom>
            <a:noFill/>
          </p:spPr>
          <p:txBody>
            <a:bodyPr wrap="none" rtlCol="0">
              <a:spAutoFit/>
            </a:bodyPr>
            <a:lstStyle/>
            <a:p>
              <a:r>
                <a:rPr lang="en-AU" sz="1000" dirty="0"/>
                <a:t>kDa</a:t>
              </a:r>
            </a:p>
          </p:txBody>
        </p:sp>
      </p:grpSp>
    </p:spTree>
    <p:extLst>
      <p:ext uri="{BB962C8B-B14F-4D97-AF65-F5344CB8AC3E}">
        <p14:creationId xmlns:p14="http://schemas.microsoft.com/office/powerpoint/2010/main" val="23622114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B88D3-6D4A-8D5F-D142-37E3B81A1486}"/>
              </a:ext>
            </a:extLst>
          </p:cNvPr>
          <p:cNvSpPr>
            <a:spLocks noGrp="1"/>
          </p:cNvSpPr>
          <p:nvPr>
            <p:ph type="title"/>
          </p:nvPr>
        </p:nvSpPr>
        <p:spPr>
          <a:xfrm>
            <a:off x="471487" y="1251857"/>
            <a:ext cx="5915025" cy="1235331"/>
          </a:xfrm>
        </p:spPr>
        <p:txBody>
          <a:bodyPr>
            <a:noAutofit/>
          </a:bodyPr>
          <a:lstStyle/>
          <a:p>
            <a:r>
              <a:rPr lang="en-AU" sz="1100" dirty="0">
                <a:latin typeface="+mn-lt"/>
              </a:rPr>
              <a:t>Supplementary Figure 12. Assessing solubility of two wildtype </a:t>
            </a:r>
            <a:r>
              <a:rPr lang="en-AU" sz="1100" i="1" dirty="0">
                <a:latin typeface="+mn-lt"/>
              </a:rPr>
              <a:t>Av</a:t>
            </a:r>
            <a:r>
              <a:rPr lang="en-AU" sz="1100" dirty="0">
                <a:latin typeface="+mn-lt"/>
              </a:rPr>
              <a:t>AnfH translationally fused (</a:t>
            </a:r>
            <a:r>
              <a:rPr lang="en-AU" sz="1100" i="1" dirty="0" err="1">
                <a:latin typeface="+mn-lt"/>
              </a:rPr>
              <a:t>Av</a:t>
            </a:r>
            <a:r>
              <a:rPr lang="en-AU" sz="1100" dirty="0" err="1">
                <a:latin typeface="+mn-lt"/>
              </a:rPr>
              <a:t>AnfHHwt</a:t>
            </a:r>
            <a:r>
              <a:rPr lang="en-AU" sz="1100" dirty="0">
                <a:latin typeface="+mn-lt"/>
              </a:rPr>
              <a:t>) and targeted to </a:t>
            </a:r>
            <a:r>
              <a:rPr lang="en-AU" sz="1100" i="1" dirty="0">
                <a:latin typeface="+mn-lt"/>
              </a:rPr>
              <a:t>N. benthamiana </a:t>
            </a:r>
            <a:r>
              <a:rPr lang="en-AU" sz="1100" dirty="0">
                <a:latin typeface="+mn-lt"/>
              </a:rPr>
              <a:t>mitochondria. Anti-HA western blot (left) and corresponding post-blotted Coomassie-stained SDS-PAGE (right) of </a:t>
            </a:r>
            <a:r>
              <a:rPr lang="en-AU" sz="1100" i="1" dirty="0">
                <a:latin typeface="+mn-lt"/>
              </a:rPr>
              <a:t>Av</a:t>
            </a:r>
            <a:r>
              <a:rPr lang="en-AU" sz="1100" dirty="0">
                <a:latin typeface="+mn-lt"/>
              </a:rPr>
              <a:t>AnfHHwt</a:t>
            </a:r>
            <a:r>
              <a:rPr lang="en-AU" sz="1100" dirty="0">
                <a:latin typeface="+mn-lt"/>
                <a:ea typeface="Yu Mincho" panose="02020400000000000000" pitchFamily="18" charset="-128"/>
              </a:rPr>
              <a:t> (SN682)</a:t>
            </a:r>
            <a:r>
              <a:rPr lang="en-AU" sz="1100" dirty="0">
                <a:latin typeface="+mn-lt"/>
              </a:rPr>
              <a:t> transiently expressed in </a:t>
            </a:r>
            <a:r>
              <a:rPr lang="en-AU" sz="1100" i="1" dirty="0">
                <a:latin typeface="+mn-lt"/>
              </a:rPr>
              <a:t>N. benthamiana </a:t>
            </a:r>
            <a:r>
              <a:rPr lang="en-AU" sz="1100" dirty="0">
                <a:latin typeface="+mn-lt"/>
              </a:rPr>
              <a:t>leaf</a:t>
            </a:r>
            <a:r>
              <a:rPr lang="en-AU" sz="1100" i="1" dirty="0">
                <a:latin typeface="+mn-lt"/>
              </a:rPr>
              <a:t>.</a:t>
            </a:r>
            <a:r>
              <a:rPr lang="en-AU" sz="1100" dirty="0">
                <a:latin typeface="+mn-lt"/>
              </a:rPr>
              <a:t> Black triangle points to </a:t>
            </a:r>
            <a:r>
              <a:rPr lang="en-AU" sz="1100" i="1" dirty="0" err="1">
                <a:latin typeface="+mn-lt"/>
              </a:rPr>
              <a:t>Av</a:t>
            </a:r>
            <a:r>
              <a:rPr lang="en-AU" sz="1100" dirty="0" err="1">
                <a:latin typeface="+mn-lt"/>
              </a:rPr>
              <a:t>AnfHHwt</a:t>
            </a:r>
            <a:r>
              <a:rPr lang="en-AU" sz="1100" dirty="0">
                <a:latin typeface="+mn-lt"/>
              </a:rPr>
              <a:t>. T, total fraction; S, soluble fraction; I, insoluble fraction; L, protein ladder. </a:t>
            </a:r>
            <a:r>
              <a:rPr lang="en-AU" sz="1100" dirty="0"/>
              <a:t>The protein ladder in the Coomassie stained gel is not visible due to the efficient blotting of the ladder proteins onto the PVDF membrane. </a:t>
            </a:r>
            <a:r>
              <a:rPr lang="en-AU" sz="1100" dirty="0">
                <a:latin typeface="+mn-lt"/>
              </a:rPr>
              <a:t>Details of constructs are summarised in Table 1.</a:t>
            </a:r>
          </a:p>
        </p:txBody>
      </p:sp>
      <p:grpSp>
        <p:nvGrpSpPr>
          <p:cNvPr id="34" name="Group 33">
            <a:extLst>
              <a:ext uri="{FF2B5EF4-FFF2-40B4-BE49-F238E27FC236}">
                <a16:creationId xmlns:a16="http://schemas.microsoft.com/office/drawing/2014/main" id="{1D0E71C7-C40D-18E7-57B2-FE59F916DCC2}"/>
              </a:ext>
            </a:extLst>
          </p:cNvPr>
          <p:cNvGrpSpPr/>
          <p:nvPr/>
        </p:nvGrpSpPr>
        <p:grpSpPr>
          <a:xfrm>
            <a:off x="3842594" y="2874510"/>
            <a:ext cx="951715" cy="2605771"/>
            <a:chOff x="3842594" y="2874510"/>
            <a:chExt cx="951715" cy="2605771"/>
          </a:xfrm>
        </p:grpSpPr>
        <p:sp>
          <p:nvSpPr>
            <p:cNvPr id="27" name="TextBox 26">
              <a:extLst>
                <a:ext uri="{FF2B5EF4-FFF2-40B4-BE49-F238E27FC236}">
                  <a16:creationId xmlns:a16="http://schemas.microsoft.com/office/drawing/2014/main" id="{354508C4-7FAA-C0EC-F0E1-494112012FBD}"/>
                </a:ext>
              </a:extLst>
            </p:cNvPr>
            <p:cNvSpPr txBox="1"/>
            <p:nvPr/>
          </p:nvSpPr>
          <p:spPr>
            <a:xfrm>
              <a:off x="3842594" y="3120366"/>
              <a:ext cx="912429" cy="246221"/>
            </a:xfrm>
            <a:prstGeom prst="rect">
              <a:avLst/>
            </a:prstGeom>
            <a:noFill/>
          </p:spPr>
          <p:txBody>
            <a:bodyPr wrap="none" rtlCol="0">
              <a:spAutoFit/>
            </a:bodyPr>
            <a:lstStyle/>
            <a:p>
              <a:r>
                <a:rPr lang="en-AU" sz="1000" dirty="0"/>
                <a:t>L      T      S      I</a:t>
              </a:r>
            </a:p>
          </p:txBody>
        </p:sp>
        <p:cxnSp>
          <p:nvCxnSpPr>
            <p:cNvPr id="7" name="Straight Connector 6">
              <a:extLst>
                <a:ext uri="{FF2B5EF4-FFF2-40B4-BE49-F238E27FC236}">
                  <a16:creationId xmlns:a16="http://schemas.microsoft.com/office/drawing/2014/main" id="{70E9CDE4-803D-582E-CAA6-7E7185276D54}"/>
                </a:ext>
              </a:extLst>
            </p:cNvPr>
            <p:cNvCxnSpPr>
              <a:cxnSpLocks/>
            </p:cNvCxnSpPr>
            <p:nvPr/>
          </p:nvCxnSpPr>
          <p:spPr>
            <a:xfrm flipV="1">
              <a:off x="4080824" y="3120366"/>
              <a:ext cx="632622" cy="4760"/>
            </a:xfrm>
            <a:prstGeom prst="line">
              <a:avLst/>
            </a:prstGeom>
            <a:ln w="19050"/>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F5ED7303-C964-5DFB-3767-87EB17ACF175}"/>
                </a:ext>
              </a:extLst>
            </p:cNvPr>
            <p:cNvSpPr txBox="1"/>
            <p:nvPr/>
          </p:nvSpPr>
          <p:spPr>
            <a:xfrm>
              <a:off x="4003708" y="2874510"/>
              <a:ext cx="790601" cy="246221"/>
            </a:xfrm>
            <a:prstGeom prst="rect">
              <a:avLst/>
            </a:prstGeom>
            <a:noFill/>
          </p:spPr>
          <p:txBody>
            <a:bodyPr wrap="none" rtlCol="0">
              <a:spAutoFit/>
            </a:bodyPr>
            <a:lstStyle/>
            <a:p>
              <a:pPr algn="ctr"/>
              <a:r>
                <a:rPr lang="en-AU" sz="1000" i="1" dirty="0" err="1"/>
                <a:t>Av</a:t>
              </a:r>
              <a:r>
                <a:rPr lang="en-AU" sz="1000" dirty="0" err="1"/>
                <a:t>AnfHHwt</a:t>
              </a:r>
              <a:endParaRPr lang="en-AU" sz="1000" dirty="0"/>
            </a:p>
          </p:txBody>
        </p:sp>
        <p:pic>
          <p:nvPicPr>
            <p:cNvPr id="12" name="Picture 11" descr="A close-up of a blue rectangular object&#10;&#10;AI-generated content may be incorrect.">
              <a:extLst>
                <a:ext uri="{FF2B5EF4-FFF2-40B4-BE49-F238E27FC236}">
                  <a16:creationId xmlns:a16="http://schemas.microsoft.com/office/drawing/2014/main" id="{2DB9262C-8665-85D4-46D7-B26B7FDAD4FA}"/>
                </a:ext>
              </a:extLst>
            </p:cNvPr>
            <p:cNvPicPr>
              <a:picLocks noChangeAspect="1"/>
            </p:cNvPicPr>
            <p:nvPr/>
          </p:nvPicPr>
          <p:blipFill>
            <a:blip r:embed="rId2">
              <a:extLst>
                <a:ext uri="{28A0092B-C50C-407E-A947-70E740481C1C}">
                  <a14:useLocalDpi xmlns:a14="http://schemas.microsoft.com/office/drawing/2010/main" val="0"/>
                </a:ext>
              </a:extLst>
            </a:blip>
            <a:srcRect l="39998" t="13370" r="43683" b="57919"/>
            <a:stretch>
              <a:fillRect/>
            </a:stretch>
          </p:blipFill>
          <p:spPr>
            <a:xfrm>
              <a:off x="3863040" y="3322456"/>
              <a:ext cx="891983" cy="2157825"/>
            </a:xfrm>
            <a:prstGeom prst="rect">
              <a:avLst/>
            </a:prstGeom>
            <a:ln>
              <a:solidFill>
                <a:schemeClr val="tx1"/>
              </a:solidFill>
            </a:ln>
          </p:spPr>
        </p:pic>
      </p:grpSp>
      <p:grpSp>
        <p:nvGrpSpPr>
          <p:cNvPr id="35" name="Group 34">
            <a:extLst>
              <a:ext uri="{FF2B5EF4-FFF2-40B4-BE49-F238E27FC236}">
                <a16:creationId xmlns:a16="http://schemas.microsoft.com/office/drawing/2014/main" id="{5ABBB82F-FA47-E41F-B877-F24EA0716370}"/>
              </a:ext>
            </a:extLst>
          </p:cNvPr>
          <p:cNvGrpSpPr/>
          <p:nvPr/>
        </p:nvGrpSpPr>
        <p:grpSpPr>
          <a:xfrm>
            <a:off x="1830893" y="2874510"/>
            <a:ext cx="1797795" cy="2661921"/>
            <a:chOff x="1830893" y="2874510"/>
            <a:chExt cx="1797795" cy="2661921"/>
          </a:xfrm>
        </p:grpSpPr>
        <p:pic>
          <p:nvPicPr>
            <p:cNvPr id="3" name="Picture 2" descr="A picture containing text&#10;&#10;Description automatically generated">
              <a:extLst>
                <a:ext uri="{FF2B5EF4-FFF2-40B4-BE49-F238E27FC236}">
                  <a16:creationId xmlns:a16="http://schemas.microsoft.com/office/drawing/2014/main" id="{962166FF-0FF9-8793-1ECA-33411A33CB26}"/>
                </a:ext>
              </a:extLst>
            </p:cNvPr>
            <p:cNvPicPr>
              <a:picLocks noChangeAspect="1"/>
            </p:cNvPicPr>
            <p:nvPr/>
          </p:nvPicPr>
          <p:blipFill rotWithShape="1">
            <a:blip r:embed="rId3">
              <a:extLst>
                <a:ext uri="{28A0092B-C50C-407E-A947-70E740481C1C}">
                  <a14:useLocalDpi xmlns:a14="http://schemas.microsoft.com/office/drawing/2010/main" val="0"/>
                </a:ext>
              </a:extLst>
            </a:blip>
            <a:srcRect l="30778" r="38734" b="52050"/>
            <a:stretch>
              <a:fillRect/>
            </a:stretch>
          </p:blipFill>
          <p:spPr>
            <a:xfrm flipH="1">
              <a:off x="2176641" y="3322100"/>
              <a:ext cx="998177" cy="2158537"/>
            </a:xfrm>
            <a:prstGeom prst="rect">
              <a:avLst/>
            </a:prstGeom>
            <a:ln>
              <a:solidFill>
                <a:schemeClr val="tx1"/>
              </a:solidFill>
            </a:ln>
          </p:spPr>
        </p:pic>
        <p:sp>
          <p:nvSpPr>
            <p:cNvPr id="8" name="TextBox 7">
              <a:extLst>
                <a:ext uri="{FF2B5EF4-FFF2-40B4-BE49-F238E27FC236}">
                  <a16:creationId xmlns:a16="http://schemas.microsoft.com/office/drawing/2014/main" id="{1FCB55D3-23FC-0CEC-AE40-DE7F3F51D52B}"/>
                </a:ext>
              </a:extLst>
            </p:cNvPr>
            <p:cNvSpPr txBox="1"/>
            <p:nvPr/>
          </p:nvSpPr>
          <p:spPr>
            <a:xfrm>
              <a:off x="2155382" y="3120366"/>
              <a:ext cx="998991" cy="246221"/>
            </a:xfrm>
            <a:prstGeom prst="rect">
              <a:avLst/>
            </a:prstGeom>
            <a:noFill/>
          </p:spPr>
          <p:txBody>
            <a:bodyPr wrap="none" rtlCol="0">
              <a:spAutoFit/>
            </a:bodyPr>
            <a:lstStyle/>
            <a:p>
              <a:r>
                <a:rPr lang="en-AU" sz="1000" dirty="0"/>
                <a:t>L      T       S        I</a:t>
              </a:r>
            </a:p>
          </p:txBody>
        </p:sp>
        <p:grpSp>
          <p:nvGrpSpPr>
            <p:cNvPr id="14" name="Group 13">
              <a:extLst>
                <a:ext uri="{FF2B5EF4-FFF2-40B4-BE49-F238E27FC236}">
                  <a16:creationId xmlns:a16="http://schemas.microsoft.com/office/drawing/2014/main" id="{DCFC6FEC-C365-B432-3A3B-769D04262CC2}"/>
                </a:ext>
              </a:extLst>
            </p:cNvPr>
            <p:cNvGrpSpPr/>
            <p:nvPr/>
          </p:nvGrpSpPr>
          <p:grpSpPr>
            <a:xfrm>
              <a:off x="1830893" y="3279767"/>
              <a:ext cx="381836" cy="2256664"/>
              <a:chOff x="1830893" y="3279767"/>
              <a:chExt cx="381836" cy="2256664"/>
            </a:xfrm>
          </p:grpSpPr>
          <p:sp>
            <p:nvSpPr>
              <p:cNvPr id="17" name="TextBox 16">
                <a:extLst>
                  <a:ext uri="{FF2B5EF4-FFF2-40B4-BE49-F238E27FC236}">
                    <a16:creationId xmlns:a16="http://schemas.microsoft.com/office/drawing/2014/main" id="{A16A586E-2118-CEA5-76BF-6950B31F8760}"/>
                  </a:ext>
                </a:extLst>
              </p:cNvPr>
              <p:cNvSpPr txBox="1"/>
              <p:nvPr/>
            </p:nvSpPr>
            <p:spPr>
              <a:xfrm>
                <a:off x="1830893" y="3457717"/>
                <a:ext cx="381836" cy="246221"/>
              </a:xfrm>
              <a:prstGeom prst="rect">
                <a:avLst/>
              </a:prstGeom>
              <a:noFill/>
            </p:spPr>
            <p:txBody>
              <a:bodyPr wrap="none" rtlCol="0">
                <a:spAutoFit/>
              </a:bodyPr>
              <a:lstStyle/>
              <a:p>
                <a:r>
                  <a:rPr lang="en-AU" sz="1000" dirty="0"/>
                  <a:t>170</a:t>
                </a:r>
              </a:p>
            </p:txBody>
          </p:sp>
          <p:sp>
            <p:nvSpPr>
              <p:cNvPr id="18" name="TextBox 17">
                <a:extLst>
                  <a:ext uri="{FF2B5EF4-FFF2-40B4-BE49-F238E27FC236}">
                    <a16:creationId xmlns:a16="http://schemas.microsoft.com/office/drawing/2014/main" id="{382B1F6B-7E41-0E38-4A7F-2F998D06C168}"/>
                  </a:ext>
                </a:extLst>
              </p:cNvPr>
              <p:cNvSpPr txBox="1"/>
              <p:nvPr/>
            </p:nvSpPr>
            <p:spPr>
              <a:xfrm>
                <a:off x="1830893" y="3583101"/>
                <a:ext cx="381836" cy="246221"/>
              </a:xfrm>
              <a:prstGeom prst="rect">
                <a:avLst/>
              </a:prstGeom>
              <a:noFill/>
            </p:spPr>
            <p:txBody>
              <a:bodyPr wrap="none" rtlCol="0">
                <a:spAutoFit/>
              </a:bodyPr>
              <a:lstStyle/>
              <a:p>
                <a:r>
                  <a:rPr lang="en-AU" sz="1000" dirty="0"/>
                  <a:t>130</a:t>
                </a:r>
              </a:p>
            </p:txBody>
          </p:sp>
          <p:sp>
            <p:nvSpPr>
              <p:cNvPr id="19" name="TextBox 18">
                <a:extLst>
                  <a:ext uri="{FF2B5EF4-FFF2-40B4-BE49-F238E27FC236}">
                    <a16:creationId xmlns:a16="http://schemas.microsoft.com/office/drawing/2014/main" id="{A7173327-A2D7-153C-85BC-E37455A2BD27}"/>
                  </a:ext>
                </a:extLst>
              </p:cNvPr>
              <p:cNvSpPr txBox="1"/>
              <p:nvPr/>
            </p:nvSpPr>
            <p:spPr>
              <a:xfrm>
                <a:off x="1830893" y="3795234"/>
                <a:ext cx="381836" cy="246221"/>
              </a:xfrm>
              <a:prstGeom prst="rect">
                <a:avLst/>
              </a:prstGeom>
              <a:noFill/>
            </p:spPr>
            <p:txBody>
              <a:bodyPr wrap="none" rtlCol="0">
                <a:spAutoFit/>
              </a:bodyPr>
              <a:lstStyle/>
              <a:p>
                <a:r>
                  <a:rPr lang="en-AU" sz="1000" dirty="0"/>
                  <a:t>100</a:t>
                </a:r>
              </a:p>
            </p:txBody>
          </p:sp>
          <p:sp>
            <p:nvSpPr>
              <p:cNvPr id="20" name="TextBox 19">
                <a:extLst>
                  <a:ext uri="{FF2B5EF4-FFF2-40B4-BE49-F238E27FC236}">
                    <a16:creationId xmlns:a16="http://schemas.microsoft.com/office/drawing/2014/main" id="{3DEFD9C5-9BAC-C16B-35E2-7929106CCDD7}"/>
                  </a:ext>
                </a:extLst>
              </p:cNvPr>
              <p:cNvSpPr txBox="1"/>
              <p:nvPr/>
            </p:nvSpPr>
            <p:spPr>
              <a:xfrm>
                <a:off x="1896617" y="3985563"/>
                <a:ext cx="316112" cy="246221"/>
              </a:xfrm>
              <a:prstGeom prst="rect">
                <a:avLst/>
              </a:prstGeom>
              <a:noFill/>
            </p:spPr>
            <p:txBody>
              <a:bodyPr wrap="none" rtlCol="0">
                <a:spAutoFit/>
              </a:bodyPr>
              <a:lstStyle/>
              <a:p>
                <a:r>
                  <a:rPr lang="en-AU" sz="1000" dirty="0"/>
                  <a:t>70</a:t>
                </a:r>
              </a:p>
            </p:txBody>
          </p:sp>
          <p:sp>
            <p:nvSpPr>
              <p:cNvPr id="21" name="TextBox 20">
                <a:extLst>
                  <a:ext uri="{FF2B5EF4-FFF2-40B4-BE49-F238E27FC236}">
                    <a16:creationId xmlns:a16="http://schemas.microsoft.com/office/drawing/2014/main" id="{5B44A1E9-E931-6690-8378-7C0581760FE9}"/>
                  </a:ext>
                </a:extLst>
              </p:cNvPr>
              <p:cNvSpPr txBox="1"/>
              <p:nvPr/>
            </p:nvSpPr>
            <p:spPr>
              <a:xfrm>
                <a:off x="1896617" y="4316177"/>
                <a:ext cx="316112" cy="246221"/>
              </a:xfrm>
              <a:prstGeom prst="rect">
                <a:avLst/>
              </a:prstGeom>
              <a:noFill/>
            </p:spPr>
            <p:txBody>
              <a:bodyPr wrap="none" rtlCol="0">
                <a:spAutoFit/>
              </a:bodyPr>
              <a:lstStyle/>
              <a:p>
                <a:r>
                  <a:rPr lang="en-AU" sz="1000" dirty="0"/>
                  <a:t>55</a:t>
                </a:r>
              </a:p>
            </p:txBody>
          </p:sp>
          <p:sp>
            <p:nvSpPr>
              <p:cNvPr id="22" name="TextBox 21">
                <a:extLst>
                  <a:ext uri="{FF2B5EF4-FFF2-40B4-BE49-F238E27FC236}">
                    <a16:creationId xmlns:a16="http://schemas.microsoft.com/office/drawing/2014/main" id="{513E5309-2768-4305-0D54-6AECC1521E57}"/>
                  </a:ext>
                </a:extLst>
              </p:cNvPr>
              <p:cNvSpPr txBox="1"/>
              <p:nvPr/>
            </p:nvSpPr>
            <p:spPr>
              <a:xfrm>
                <a:off x="1896617" y="4583786"/>
                <a:ext cx="316112" cy="246221"/>
              </a:xfrm>
              <a:prstGeom prst="rect">
                <a:avLst/>
              </a:prstGeom>
              <a:noFill/>
            </p:spPr>
            <p:txBody>
              <a:bodyPr wrap="none" rtlCol="0">
                <a:spAutoFit/>
              </a:bodyPr>
              <a:lstStyle/>
              <a:p>
                <a:r>
                  <a:rPr lang="en-AU" sz="1000" dirty="0"/>
                  <a:t>40</a:t>
                </a:r>
              </a:p>
            </p:txBody>
          </p:sp>
          <p:sp>
            <p:nvSpPr>
              <p:cNvPr id="23" name="TextBox 22">
                <a:extLst>
                  <a:ext uri="{FF2B5EF4-FFF2-40B4-BE49-F238E27FC236}">
                    <a16:creationId xmlns:a16="http://schemas.microsoft.com/office/drawing/2014/main" id="{1E6E9B21-34A4-EA8B-9764-6979B2466E8E}"/>
                  </a:ext>
                </a:extLst>
              </p:cNvPr>
              <p:cNvSpPr txBox="1"/>
              <p:nvPr/>
            </p:nvSpPr>
            <p:spPr>
              <a:xfrm>
                <a:off x="1896617" y="4853125"/>
                <a:ext cx="316112" cy="246221"/>
              </a:xfrm>
              <a:prstGeom prst="rect">
                <a:avLst/>
              </a:prstGeom>
              <a:noFill/>
            </p:spPr>
            <p:txBody>
              <a:bodyPr wrap="none" rtlCol="0">
                <a:spAutoFit/>
              </a:bodyPr>
              <a:lstStyle/>
              <a:p>
                <a:r>
                  <a:rPr lang="en-AU" sz="1000" dirty="0"/>
                  <a:t>35</a:t>
                </a:r>
              </a:p>
            </p:txBody>
          </p:sp>
          <p:sp>
            <p:nvSpPr>
              <p:cNvPr id="24" name="TextBox 23">
                <a:extLst>
                  <a:ext uri="{FF2B5EF4-FFF2-40B4-BE49-F238E27FC236}">
                    <a16:creationId xmlns:a16="http://schemas.microsoft.com/office/drawing/2014/main" id="{7111A4FB-1711-D8B7-6F33-201D61F0146B}"/>
                  </a:ext>
                </a:extLst>
              </p:cNvPr>
              <p:cNvSpPr txBox="1"/>
              <p:nvPr/>
            </p:nvSpPr>
            <p:spPr>
              <a:xfrm>
                <a:off x="1896617" y="5033052"/>
                <a:ext cx="316112" cy="246221"/>
              </a:xfrm>
              <a:prstGeom prst="rect">
                <a:avLst/>
              </a:prstGeom>
              <a:noFill/>
            </p:spPr>
            <p:txBody>
              <a:bodyPr wrap="none" rtlCol="0">
                <a:spAutoFit/>
              </a:bodyPr>
              <a:lstStyle/>
              <a:p>
                <a:r>
                  <a:rPr lang="en-AU" sz="1000" dirty="0"/>
                  <a:t>25</a:t>
                </a:r>
              </a:p>
            </p:txBody>
          </p:sp>
          <p:sp>
            <p:nvSpPr>
              <p:cNvPr id="25" name="TextBox 24">
                <a:extLst>
                  <a:ext uri="{FF2B5EF4-FFF2-40B4-BE49-F238E27FC236}">
                    <a16:creationId xmlns:a16="http://schemas.microsoft.com/office/drawing/2014/main" id="{F16491AD-CB0F-2E25-3F85-AC01BF439D0B}"/>
                  </a:ext>
                </a:extLst>
              </p:cNvPr>
              <p:cNvSpPr txBox="1"/>
              <p:nvPr/>
            </p:nvSpPr>
            <p:spPr>
              <a:xfrm>
                <a:off x="1896617" y="5290210"/>
                <a:ext cx="316112" cy="246221"/>
              </a:xfrm>
              <a:prstGeom prst="rect">
                <a:avLst/>
              </a:prstGeom>
              <a:noFill/>
            </p:spPr>
            <p:txBody>
              <a:bodyPr wrap="none" rtlCol="0">
                <a:spAutoFit/>
              </a:bodyPr>
              <a:lstStyle/>
              <a:p>
                <a:r>
                  <a:rPr lang="en-AU" sz="1000" dirty="0"/>
                  <a:t>15</a:t>
                </a:r>
              </a:p>
            </p:txBody>
          </p:sp>
          <p:sp>
            <p:nvSpPr>
              <p:cNvPr id="26" name="TextBox 25">
                <a:extLst>
                  <a:ext uri="{FF2B5EF4-FFF2-40B4-BE49-F238E27FC236}">
                    <a16:creationId xmlns:a16="http://schemas.microsoft.com/office/drawing/2014/main" id="{D8CECDB9-2615-A389-C4C4-A861E9C484C9}"/>
                  </a:ext>
                </a:extLst>
              </p:cNvPr>
              <p:cNvSpPr txBox="1"/>
              <p:nvPr/>
            </p:nvSpPr>
            <p:spPr>
              <a:xfrm>
                <a:off x="1830893" y="3279767"/>
                <a:ext cx="381836" cy="246221"/>
              </a:xfrm>
              <a:prstGeom prst="rect">
                <a:avLst/>
              </a:prstGeom>
              <a:noFill/>
            </p:spPr>
            <p:txBody>
              <a:bodyPr wrap="none" rtlCol="0">
                <a:spAutoFit/>
              </a:bodyPr>
              <a:lstStyle/>
              <a:p>
                <a:r>
                  <a:rPr lang="en-AU" sz="1000" dirty="0"/>
                  <a:t>kDa</a:t>
                </a:r>
              </a:p>
            </p:txBody>
          </p:sp>
        </p:grpSp>
        <p:sp>
          <p:nvSpPr>
            <p:cNvPr id="28" name="TextBox 27">
              <a:extLst>
                <a:ext uri="{FF2B5EF4-FFF2-40B4-BE49-F238E27FC236}">
                  <a16:creationId xmlns:a16="http://schemas.microsoft.com/office/drawing/2014/main" id="{1BD12938-92C6-9C0F-0D24-3B35C8BEFF1C}"/>
                </a:ext>
              </a:extLst>
            </p:cNvPr>
            <p:cNvSpPr txBox="1"/>
            <p:nvPr/>
          </p:nvSpPr>
          <p:spPr>
            <a:xfrm>
              <a:off x="3171512" y="4114775"/>
              <a:ext cx="457176" cy="246221"/>
            </a:xfrm>
            <a:prstGeom prst="rect">
              <a:avLst/>
            </a:prstGeom>
            <a:noFill/>
          </p:spPr>
          <p:txBody>
            <a:bodyPr wrap="none" rtlCol="0">
              <a:spAutoFit/>
            </a:bodyPr>
            <a:lstStyle/>
            <a:p>
              <a:r>
                <a:rPr lang="en-AU" sz="1000" dirty="0">
                  <a:sym typeface="Symbol" panose="05050102010706020507" pitchFamily="18" charset="2"/>
                </a:rPr>
                <a:t>-HA</a:t>
              </a:r>
              <a:endParaRPr lang="en-AU" sz="1000" dirty="0"/>
            </a:p>
          </p:txBody>
        </p:sp>
        <p:sp>
          <p:nvSpPr>
            <p:cNvPr id="29" name="Isosceles Triangle 28">
              <a:extLst>
                <a:ext uri="{FF2B5EF4-FFF2-40B4-BE49-F238E27FC236}">
                  <a16:creationId xmlns:a16="http://schemas.microsoft.com/office/drawing/2014/main" id="{032D98E8-DDE5-4E90-BE43-302E7681D592}"/>
                </a:ext>
              </a:extLst>
            </p:cNvPr>
            <p:cNvSpPr/>
            <p:nvPr/>
          </p:nvSpPr>
          <p:spPr>
            <a:xfrm rot="16200000">
              <a:off x="3333812" y="3997317"/>
              <a:ext cx="46015" cy="14999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000" dirty="0"/>
            </a:p>
          </p:txBody>
        </p:sp>
        <p:sp>
          <p:nvSpPr>
            <p:cNvPr id="6" name="TextBox 5">
              <a:extLst>
                <a:ext uri="{FF2B5EF4-FFF2-40B4-BE49-F238E27FC236}">
                  <a16:creationId xmlns:a16="http://schemas.microsoft.com/office/drawing/2014/main" id="{E3A9B638-2689-C799-47F7-7D0EB5A12B2B}"/>
                </a:ext>
              </a:extLst>
            </p:cNvPr>
            <p:cNvSpPr txBox="1"/>
            <p:nvPr/>
          </p:nvSpPr>
          <p:spPr>
            <a:xfrm>
              <a:off x="2360136" y="2874510"/>
              <a:ext cx="790601" cy="246221"/>
            </a:xfrm>
            <a:prstGeom prst="rect">
              <a:avLst/>
            </a:prstGeom>
            <a:noFill/>
          </p:spPr>
          <p:txBody>
            <a:bodyPr wrap="none" rtlCol="0">
              <a:spAutoFit/>
            </a:bodyPr>
            <a:lstStyle/>
            <a:p>
              <a:pPr algn="ctr"/>
              <a:r>
                <a:rPr lang="en-AU" sz="1000" i="1" dirty="0" err="1"/>
                <a:t>Av</a:t>
              </a:r>
              <a:r>
                <a:rPr lang="en-AU" sz="1000" dirty="0" err="1"/>
                <a:t>AnfHHwt</a:t>
              </a:r>
              <a:endParaRPr lang="en-AU" sz="1000" dirty="0"/>
            </a:p>
          </p:txBody>
        </p:sp>
        <p:cxnSp>
          <p:nvCxnSpPr>
            <p:cNvPr id="33" name="Straight Connector 32">
              <a:extLst>
                <a:ext uri="{FF2B5EF4-FFF2-40B4-BE49-F238E27FC236}">
                  <a16:creationId xmlns:a16="http://schemas.microsoft.com/office/drawing/2014/main" id="{ACF76FEE-117B-EBA7-F1BB-638EE576260A}"/>
                </a:ext>
              </a:extLst>
            </p:cNvPr>
            <p:cNvCxnSpPr>
              <a:cxnSpLocks/>
            </p:cNvCxnSpPr>
            <p:nvPr/>
          </p:nvCxnSpPr>
          <p:spPr>
            <a:xfrm flipV="1">
              <a:off x="2441747" y="3117986"/>
              <a:ext cx="632622" cy="4760"/>
            </a:xfrm>
            <a:prstGeom prst="line">
              <a:avLst/>
            </a:prstGeom>
            <a:ln w="19050"/>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8608369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80B86-7140-F66A-45D5-38148DE8EB69}"/>
              </a:ext>
            </a:extLst>
          </p:cNvPr>
          <p:cNvSpPr>
            <a:spLocks noGrp="1"/>
          </p:cNvSpPr>
          <p:nvPr>
            <p:ph type="title"/>
          </p:nvPr>
        </p:nvSpPr>
        <p:spPr>
          <a:xfrm>
            <a:off x="471487" y="721877"/>
            <a:ext cx="5915025" cy="2278913"/>
          </a:xfrm>
        </p:spPr>
        <p:txBody>
          <a:bodyPr>
            <a:noAutofit/>
          </a:bodyPr>
          <a:lstStyle/>
          <a:p>
            <a:r>
              <a:rPr lang="en-AU" sz="1100" dirty="0">
                <a:latin typeface="+mn-lt"/>
              </a:rPr>
              <a:t>Supplementary Figure 13. Assessing solubility and targeting of </a:t>
            </a:r>
            <a:r>
              <a:rPr lang="en-AU" sz="1100" i="1" dirty="0">
                <a:latin typeface="+mn-lt"/>
              </a:rPr>
              <a:t>Av</a:t>
            </a:r>
            <a:r>
              <a:rPr lang="en-AU" sz="1100" dirty="0">
                <a:latin typeface="+mn-lt"/>
              </a:rPr>
              <a:t>AnfHHv6 expressed in </a:t>
            </a:r>
            <a:r>
              <a:rPr lang="en-AU" sz="1100" i="1" dirty="0">
                <a:latin typeface="+mn-lt"/>
              </a:rPr>
              <a:t>N. benthamiana </a:t>
            </a:r>
            <a:r>
              <a:rPr lang="en-AU" sz="1100" dirty="0">
                <a:latin typeface="+mn-lt"/>
              </a:rPr>
              <a:t>mitochondria. A. Full-length anti-strep western blot (left) and corresponding post-blotted Coomassie stained SDS-PAGE (right) of total (T) and soluble (S) fractions of e35S promoter/terminator-driven AvAnfHHv6 (SN775) and e35S promoter/TTm terminator-driven </a:t>
            </a:r>
            <a:r>
              <a:rPr lang="en-AU" sz="1100" i="1" dirty="0">
                <a:latin typeface="+mn-lt"/>
              </a:rPr>
              <a:t>Av</a:t>
            </a:r>
            <a:r>
              <a:rPr lang="en-AU" sz="1100" dirty="0">
                <a:latin typeface="+mn-lt"/>
              </a:rPr>
              <a:t>AnfHHv6 (SN776). Black triangle points to </a:t>
            </a:r>
            <a:r>
              <a:rPr lang="en-AU" sz="1100" i="1" dirty="0">
                <a:latin typeface="+mn-lt"/>
              </a:rPr>
              <a:t>Av</a:t>
            </a:r>
            <a:r>
              <a:rPr lang="en-AU" sz="1100" dirty="0">
                <a:latin typeface="+mn-lt"/>
              </a:rPr>
              <a:t>AnfHHv6, and * is a non-specific signal. B. Full-length anti-strep western blot (left) and corresponding Coomassie-stained SDS-PAGE (right) to show mitochondrial targeting peptide processing of </a:t>
            </a:r>
            <a:r>
              <a:rPr lang="en-AU" sz="1100" i="1" dirty="0">
                <a:latin typeface="+mn-lt"/>
              </a:rPr>
              <a:t>Av</a:t>
            </a:r>
            <a:r>
              <a:rPr lang="en-AU" sz="1100" dirty="0">
                <a:latin typeface="+mn-lt"/>
                <a:ea typeface="Yu Mincho" panose="02020400000000000000" pitchFamily="18" charset="-128"/>
              </a:rPr>
              <a:t>AnfHHv6 by the mitochondrial processing peptidase (MPP). Total fractions of </a:t>
            </a:r>
            <a:r>
              <a:rPr lang="en-AU" sz="1100" dirty="0">
                <a:latin typeface="+mn-lt"/>
              </a:rPr>
              <a:t>e35S promoter/TTm terminator-driven </a:t>
            </a:r>
            <a:r>
              <a:rPr lang="en-AU" sz="1100" i="1" dirty="0">
                <a:latin typeface="+mn-lt"/>
              </a:rPr>
              <a:t>Av</a:t>
            </a:r>
            <a:r>
              <a:rPr lang="en-AU" sz="1100" dirty="0">
                <a:latin typeface="+mn-lt"/>
              </a:rPr>
              <a:t>AnfHHv6 (SN776), AvAnfHHv6 translationally fused to a modified MTPFA</a:t>
            </a:r>
            <a:r>
              <a:rPr lang="el-GR" sz="1100" dirty="0">
                <a:latin typeface="+mn-lt"/>
              </a:rPr>
              <a:t>γ</a:t>
            </a:r>
            <a:r>
              <a:rPr lang="en-AU" sz="1100" dirty="0">
                <a:latin typeface="+mn-lt"/>
              </a:rPr>
              <a:t> at the N terminus that cannot be processed by MPP (SN843), and AvAnfHHv6 translationally fused to HA epitope at the N terminus (SN844) </a:t>
            </a:r>
            <a:r>
              <a:rPr lang="en-AU" sz="1100" dirty="0">
                <a:latin typeface="+mn-lt"/>
                <a:ea typeface="Yu Mincho" panose="02020400000000000000" pitchFamily="18" charset="-128"/>
              </a:rPr>
              <a:t>were used for this analysis. Open triangle denotes signals corresponding to unprocessed </a:t>
            </a:r>
            <a:r>
              <a:rPr lang="en-AU" sz="1100" i="1" dirty="0">
                <a:latin typeface="+mn-lt"/>
                <a:ea typeface="Yu Mincho" panose="02020400000000000000" pitchFamily="18" charset="-128"/>
              </a:rPr>
              <a:t>Av</a:t>
            </a:r>
            <a:r>
              <a:rPr lang="en-AU" sz="1100" dirty="0">
                <a:latin typeface="+mn-lt"/>
                <a:ea typeface="Yu Mincho" panose="02020400000000000000" pitchFamily="18" charset="-128"/>
              </a:rPr>
              <a:t>AnfHHv6, solid blue triangle denotes signals corresponding to the size of MPP-processed </a:t>
            </a:r>
            <a:r>
              <a:rPr lang="en-AU" sz="1100" i="1" dirty="0">
                <a:latin typeface="+mn-lt"/>
                <a:ea typeface="Yu Mincho" panose="02020400000000000000" pitchFamily="18" charset="-128"/>
              </a:rPr>
              <a:t>Av</a:t>
            </a:r>
            <a:r>
              <a:rPr lang="en-AU" sz="1100" dirty="0">
                <a:latin typeface="+mn-lt"/>
                <a:ea typeface="Yu Mincho" panose="02020400000000000000" pitchFamily="18" charset="-128"/>
              </a:rPr>
              <a:t>AnfHHv6, and * is a non-specific signal. </a:t>
            </a:r>
            <a:r>
              <a:rPr lang="en-AU" sz="1100" dirty="0">
                <a:latin typeface="+mn-lt"/>
              </a:rPr>
              <a:t>L, protein ladder. </a:t>
            </a:r>
            <a:r>
              <a:rPr lang="en-AU" sz="1100" dirty="0"/>
              <a:t>The protein ladder in the Coomassie stained gel is not visible due to the efficient blotting of the ladder proteins onto the PVDF membrane. </a:t>
            </a:r>
            <a:r>
              <a:rPr lang="en-AU" sz="1100" dirty="0">
                <a:latin typeface="+mn-lt"/>
              </a:rPr>
              <a:t>Details of constructs are summarised in Table 1.</a:t>
            </a:r>
          </a:p>
        </p:txBody>
      </p:sp>
      <p:grpSp>
        <p:nvGrpSpPr>
          <p:cNvPr id="85" name="Group 84">
            <a:extLst>
              <a:ext uri="{FF2B5EF4-FFF2-40B4-BE49-F238E27FC236}">
                <a16:creationId xmlns:a16="http://schemas.microsoft.com/office/drawing/2014/main" id="{F22D575C-995B-2115-2BBF-EA774973B74B}"/>
              </a:ext>
            </a:extLst>
          </p:cNvPr>
          <p:cNvGrpSpPr/>
          <p:nvPr/>
        </p:nvGrpSpPr>
        <p:grpSpPr>
          <a:xfrm>
            <a:off x="1578099" y="6415558"/>
            <a:ext cx="2870503" cy="2150442"/>
            <a:chOff x="3557804" y="2802558"/>
            <a:chExt cx="2870503" cy="2150442"/>
          </a:xfrm>
        </p:grpSpPr>
        <p:sp>
          <p:nvSpPr>
            <p:cNvPr id="50" name="TextBox 49">
              <a:extLst>
                <a:ext uri="{FF2B5EF4-FFF2-40B4-BE49-F238E27FC236}">
                  <a16:creationId xmlns:a16="http://schemas.microsoft.com/office/drawing/2014/main" id="{F031488C-34AB-7817-A22D-7BD0F5F09D22}"/>
                </a:ext>
              </a:extLst>
            </p:cNvPr>
            <p:cNvSpPr txBox="1"/>
            <p:nvPr/>
          </p:nvSpPr>
          <p:spPr>
            <a:xfrm>
              <a:off x="3557804" y="2807152"/>
              <a:ext cx="287258" cy="246221"/>
            </a:xfrm>
            <a:prstGeom prst="rect">
              <a:avLst/>
            </a:prstGeom>
            <a:noFill/>
          </p:spPr>
          <p:txBody>
            <a:bodyPr wrap="none" rtlCol="0">
              <a:spAutoFit/>
            </a:bodyPr>
            <a:lstStyle/>
            <a:p>
              <a:r>
                <a:rPr lang="en-AU" sz="1000" dirty="0"/>
                <a:t>B.</a:t>
              </a:r>
            </a:p>
          </p:txBody>
        </p:sp>
        <p:grpSp>
          <p:nvGrpSpPr>
            <p:cNvPr id="83" name="Group 82">
              <a:extLst>
                <a:ext uri="{FF2B5EF4-FFF2-40B4-BE49-F238E27FC236}">
                  <a16:creationId xmlns:a16="http://schemas.microsoft.com/office/drawing/2014/main" id="{6C196588-31BF-174D-E86D-CCCEF4BBC04F}"/>
                </a:ext>
              </a:extLst>
            </p:cNvPr>
            <p:cNvGrpSpPr/>
            <p:nvPr/>
          </p:nvGrpSpPr>
          <p:grpSpPr>
            <a:xfrm>
              <a:off x="5374299" y="2804668"/>
              <a:ext cx="1054008" cy="2146983"/>
              <a:chOff x="5374299" y="2804668"/>
              <a:chExt cx="1054008" cy="2146983"/>
            </a:xfrm>
          </p:grpSpPr>
          <p:pic>
            <p:nvPicPr>
              <p:cNvPr id="52" name="Picture 51">
                <a:extLst>
                  <a:ext uri="{FF2B5EF4-FFF2-40B4-BE49-F238E27FC236}">
                    <a16:creationId xmlns:a16="http://schemas.microsoft.com/office/drawing/2014/main" id="{972C260C-C3AE-B789-8469-8F393BE5D01F}"/>
                  </a:ext>
                </a:extLst>
              </p:cNvPr>
              <p:cNvPicPr>
                <a:picLocks noChangeAspect="1"/>
              </p:cNvPicPr>
              <p:nvPr/>
            </p:nvPicPr>
            <p:blipFill rotWithShape="1">
              <a:blip r:embed="rId2"/>
              <a:srcRect l="32125" t="45314" r="51473" b="27653"/>
              <a:stretch>
                <a:fillRect/>
              </a:stretch>
            </p:blipFill>
            <p:spPr>
              <a:xfrm>
                <a:off x="5375081" y="3115396"/>
                <a:ext cx="810285" cy="1836255"/>
              </a:xfrm>
              <a:prstGeom prst="rect">
                <a:avLst/>
              </a:prstGeom>
              <a:ln>
                <a:solidFill>
                  <a:schemeClr val="tx1"/>
                </a:solidFill>
              </a:ln>
            </p:spPr>
          </p:pic>
          <p:grpSp>
            <p:nvGrpSpPr>
              <p:cNvPr id="53" name="Group 52">
                <a:extLst>
                  <a:ext uri="{FF2B5EF4-FFF2-40B4-BE49-F238E27FC236}">
                    <a16:creationId xmlns:a16="http://schemas.microsoft.com/office/drawing/2014/main" id="{5EAD2B11-8D6C-06D7-32E2-66F6962DE2A7}"/>
                  </a:ext>
                </a:extLst>
              </p:cNvPr>
              <p:cNvGrpSpPr/>
              <p:nvPr/>
            </p:nvGrpSpPr>
            <p:grpSpPr>
              <a:xfrm>
                <a:off x="5462437" y="2804668"/>
                <a:ext cx="965870" cy="246221"/>
                <a:chOff x="8908580" y="2157452"/>
                <a:chExt cx="1717103" cy="437726"/>
              </a:xfrm>
            </p:grpSpPr>
            <p:sp>
              <p:nvSpPr>
                <p:cNvPr id="55" name="TextBox 54">
                  <a:extLst>
                    <a:ext uri="{FF2B5EF4-FFF2-40B4-BE49-F238E27FC236}">
                      <a16:creationId xmlns:a16="http://schemas.microsoft.com/office/drawing/2014/main" id="{C0E24AF6-8B33-DC7F-3610-7ABFB44FBB20}"/>
                    </a:ext>
                  </a:extLst>
                </p:cNvPr>
                <p:cNvSpPr txBox="1"/>
                <p:nvPr/>
              </p:nvSpPr>
              <p:spPr>
                <a:xfrm rot="19207957">
                  <a:off x="9305480" y="2157452"/>
                  <a:ext cx="932450" cy="437726"/>
                </a:xfrm>
                <a:prstGeom prst="rect">
                  <a:avLst/>
                </a:prstGeom>
                <a:noFill/>
              </p:spPr>
              <p:txBody>
                <a:bodyPr wrap="none" rtlCol="0">
                  <a:spAutoFit/>
                </a:bodyPr>
                <a:lstStyle/>
                <a:p>
                  <a:r>
                    <a:rPr lang="en-AU" sz="1000" dirty="0"/>
                    <a:t>SN843</a:t>
                  </a:r>
                </a:p>
              </p:txBody>
            </p:sp>
            <p:sp>
              <p:nvSpPr>
                <p:cNvPr id="56" name="TextBox 55">
                  <a:extLst>
                    <a:ext uri="{FF2B5EF4-FFF2-40B4-BE49-F238E27FC236}">
                      <a16:creationId xmlns:a16="http://schemas.microsoft.com/office/drawing/2014/main" id="{C64A6812-040E-3539-B2A6-777AF520D460}"/>
                    </a:ext>
                  </a:extLst>
                </p:cNvPr>
                <p:cNvSpPr txBox="1"/>
                <p:nvPr/>
              </p:nvSpPr>
              <p:spPr>
                <a:xfrm rot="19207957">
                  <a:off x="9693233" y="2157452"/>
                  <a:ext cx="932450" cy="437726"/>
                </a:xfrm>
                <a:prstGeom prst="rect">
                  <a:avLst/>
                </a:prstGeom>
                <a:noFill/>
              </p:spPr>
              <p:txBody>
                <a:bodyPr wrap="none" rtlCol="0">
                  <a:spAutoFit/>
                </a:bodyPr>
                <a:lstStyle/>
                <a:p>
                  <a:r>
                    <a:rPr lang="en-AU" sz="1000" dirty="0"/>
                    <a:t>SN844</a:t>
                  </a:r>
                </a:p>
              </p:txBody>
            </p:sp>
            <p:sp>
              <p:nvSpPr>
                <p:cNvPr id="57" name="TextBox 56">
                  <a:extLst>
                    <a:ext uri="{FF2B5EF4-FFF2-40B4-BE49-F238E27FC236}">
                      <a16:creationId xmlns:a16="http://schemas.microsoft.com/office/drawing/2014/main" id="{D159C01D-146A-C854-E1EE-145420FBAF30}"/>
                    </a:ext>
                  </a:extLst>
                </p:cNvPr>
                <p:cNvSpPr txBox="1"/>
                <p:nvPr/>
              </p:nvSpPr>
              <p:spPr>
                <a:xfrm rot="19207957">
                  <a:off x="8908580" y="2157452"/>
                  <a:ext cx="932450" cy="437726"/>
                </a:xfrm>
                <a:prstGeom prst="rect">
                  <a:avLst/>
                </a:prstGeom>
                <a:noFill/>
              </p:spPr>
              <p:txBody>
                <a:bodyPr wrap="none" rtlCol="0">
                  <a:spAutoFit/>
                </a:bodyPr>
                <a:lstStyle/>
                <a:p>
                  <a:r>
                    <a:rPr lang="en-AU" sz="1000" dirty="0"/>
                    <a:t>SN776</a:t>
                  </a:r>
                </a:p>
              </p:txBody>
            </p:sp>
          </p:grpSp>
          <p:sp>
            <p:nvSpPr>
              <p:cNvPr id="54" name="TextBox 53">
                <a:extLst>
                  <a:ext uri="{FF2B5EF4-FFF2-40B4-BE49-F238E27FC236}">
                    <a16:creationId xmlns:a16="http://schemas.microsoft.com/office/drawing/2014/main" id="{A23458BC-F4D9-20A0-650F-0E2EA240CE29}"/>
                  </a:ext>
                </a:extLst>
              </p:cNvPr>
              <p:cNvSpPr txBox="1"/>
              <p:nvPr/>
            </p:nvSpPr>
            <p:spPr>
              <a:xfrm>
                <a:off x="5374299" y="2904493"/>
                <a:ext cx="239168" cy="246221"/>
              </a:xfrm>
              <a:prstGeom prst="rect">
                <a:avLst/>
              </a:prstGeom>
              <a:noFill/>
            </p:spPr>
            <p:txBody>
              <a:bodyPr wrap="none" rtlCol="0">
                <a:spAutoFit/>
              </a:bodyPr>
              <a:lstStyle/>
              <a:p>
                <a:r>
                  <a:rPr lang="en-AU" sz="1000" dirty="0"/>
                  <a:t>L</a:t>
                </a:r>
              </a:p>
            </p:txBody>
          </p:sp>
        </p:grpSp>
        <p:grpSp>
          <p:nvGrpSpPr>
            <p:cNvPr id="84" name="Group 83">
              <a:extLst>
                <a:ext uri="{FF2B5EF4-FFF2-40B4-BE49-F238E27FC236}">
                  <a16:creationId xmlns:a16="http://schemas.microsoft.com/office/drawing/2014/main" id="{7AB7B628-B939-66D6-EC80-3A7B3A7C057F}"/>
                </a:ext>
              </a:extLst>
            </p:cNvPr>
            <p:cNvGrpSpPr/>
            <p:nvPr/>
          </p:nvGrpSpPr>
          <p:grpSpPr>
            <a:xfrm>
              <a:off x="3607029" y="2802558"/>
              <a:ext cx="1784498" cy="2150442"/>
              <a:chOff x="3607029" y="2802558"/>
              <a:chExt cx="1784498" cy="2150442"/>
            </a:xfrm>
          </p:grpSpPr>
          <p:pic>
            <p:nvPicPr>
              <p:cNvPr id="59" name="Picture 58">
                <a:extLst>
                  <a:ext uri="{FF2B5EF4-FFF2-40B4-BE49-F238E27FC236}">
                    <a16:creationId xmlns:a16="http://schemas.microsoft.com/office/drawing/2014/main" id="{BFD4A13F-4BEB-0BE8-777E-E42F69153E33}"/>
                  </a:ext>
                </a:extLst>
              </p:cNvPr>
              <p:cNvPicPr>
                <a:picLocks noChangeAspect="1"/>
              </p:cNvPicPr>
              <p:nvPr/>
            </p:nvPicPr>
            <p:blipFill rotWithShape="1">
              <a:blip r:embed="rId3"/>
              <a:srcRect l="53495" t="3967" r="12517" b="45989"/>
              <a:stretch>
                <a:fillRect/>
              </a:stretch>
            </p:blipFill>
            <p:spPr>
              <a:xfrm flipH="1">
                <a:off x="3939564" y="3121265"/>
                <a:ext cx="904766" cy="1831735"/>
              </a:xfrm>
              <a:prstGeom prst="rect">
                <a:avLst/>
              </a:prstGeom>
              <a:ln>
                <a:solidFill>
                  <a:schemeClr val="tx1"/>
                </a:solidFill>
              </a:ln>
            </p:spPr>
          </p:pic>
          <p:grpSp>
            <p:nvGrpSpPr>
              <p:cNvPr id="60" name="Group 59">
                <a:extLst>
                  <a:ext uri="{FF2B5EF4-FFF2-40B4-BE49-F238E27FC236}">
                    <a16:creationId xmlns:a16="http://schemas.microsoft.com/office/drawing/2014/main" id="{37BB13E0-CE18-5212-840F-0654D21DE6C5}"/>
                  </a:ext>
                </a:extLst>
              </p:cNvPr>
              <p:cNvGrpSpPr/>
              <p:nvPr/>
            </p:nvGrpSpPr>
            <p:grpSpPr>
              <a:xfrm>
                <a:off x="3607029" y="3080131"/>
                <a:ext cx="383639" cy="1568127"/>
                <a:chOff x="3251762" y="2362837"/>
                <a:chExt cx="682024" cy="2787782"/>
              </a:xfrm>
            </p:grpSpPr>
            <p:sp>
              <p:nvSpPr>
                <p:cNvPr id="72" name="TextBox 71">
                  <a:extLst>
                    <a:ext uri="{FF2B5EF4-FFF2-40B4-BE49-F238E27FC236}">
                      <a16:creationId xmlns:a16="http://schemas.microsoft.com/office/drawing/2014/main" id="{11D7221C-4AAC-A9D0-593C-7265B75341D0}"/>
                    </a:ext>
                  </a:extLst>
                </p:cNvPr>
                <p:cNvSpPr txBox="1"/>
                <p:nvPr/>
              </p:nvSpPr>
              <p:spPr>
                <a:xfrm>
                  <a:off x="3254967" y="2622723"/>
                  <a:ext cx="678819" cy="437726"/>
                </a:xfrm>
                <a:prstGeom prst="rect">
                  <a:avLst/>
                </a:prstGeom>
                <a:noFill/>
              </p:spPr>
              <p:txBody>
                <a:bodyPr wrap="none" rtlCol="0">
                  <a:spAutoFit/>
                </a:bodyPr>
                <a:lstStyle/>
                <a:p>
                  <a:r>
                    <a:rPr lang="en-AU" sz="1000" dirty="0"/>
                    <a:t>170</a:t>
                  </a:r>
                </a:p>
              </p:txBody>
            </p:sp>
            <p:sp>
              <p:nvSpPr>
                <p:cNvPr id="73" name="TextBox 72">
                  <a:extLst>
                    <a:ext uri="{FF2B5EF4-FFF2-40B4-BE49-F238E27FC236}">
                      <a16:creationId xmlns:a16="http://schemas.microsoft.com/office/drawing/2014/main" id="{0D621868-C248-612C-ACE2-FDAC1CD07C07}"/>
                    </a:ext>
                  </a:extLst>
                </p:cNvPr>
                <p:cNvSpPr txBox="1"/>
                <p:nvPr/>
              </p:nvSpPr>
              <p:spPr>
                <a:xfrm>
                  <a:off x="3254967" y="2884583"/>
                  <a:ext cx="678819" cy="437726"/>
                </a:xfrm>
                <a:prstGeom prst="rect">
                  <a:avLst/>
                </a:prstGeom>
                <a:noFill/>
              </p:spPr>
              <p:txBody>
                <a:bodyPr wrap="none" rtlCol="0">
                  <a:spAutoFit/>
                </a:bodyPr>
                <a:lstStyle/>
                <a:p>
                  <a:r>
                    <a:rPr lang="en-AU" sz="1000" dirty="0"/>
                    <a:t>130</a:t>
                  </a:r>
                </a:p>
              </p:txBody>
            </p:sp>
            <p:sp>
              <p:nvSpPr>
                <p:cNvPr id="74" name="TextBox 73">
                  <a:extLst>
                    <a:ext uri="{FF2B5EF4-FFF2-40B4-BE49-F238E27FC236}">
                      <a16:creationId xmlns:a16="http://schemas.microsoft.com/office/drawing/2014/main" id="{D01D3557-2B65-A9B8-BAD3-FC33E538CFAA}"/>
                    </a:ext>
                  </a:extLst>
                </p:cNvPr>
                <p:cNvSpPr txBox="1"/>
                <p:nvPr/>
              </p:nvSpPr>
              <p:spPr>
                <a:xfrm>
                  <a:off x="3254967" y="3399166"/>
                  <a:ext cx="678819" cy="437726"/>
                </a:xfrm>
                <a:prstGeom prst="rect">
                  <a:avLst/>
                </a:prstGeom>
                <a:noFill/>
              </p:spPr>
              <p:txBody>
                <a:bodyPr wrap="none" rtlCol="0">
                  <a:spAutoFit/>
                </a:bodyPr>
                <a:lstStyle/>
                <a:p>
                  <a:r>
                    <a:rPr lang="en-AU" sz="1000" dirty="0"/>
                    <a:t>100</a:t>
                  </a:r>
                </a:p>
              </p:txBody>
            </p:sp>
            <p:sp>
              <p:nvSpPr>
                <p:cNvPr id="75" name="TextBox 74">
                  <a:extLst>
                    <a:ext uri="{FF2B5EF4-FFF2-40B4-BE49-F238E27FC236}">
                      <a16:creationId xmlns:a16="http://schemas.microsoft.com/office/drawing/2014/main" id="{37C38F68-3F9E-5232-5313-A0F81BBFDF80}"/>
                    </a:ext>
                  </a:extLst>
                </p:cNvPr>
                <p:cNvSpPr txBox="1"/>
                <p:nvPr/>
              </p:nvSpPr>
              <p:spPr>
                <a:xfrm>
                  <a:off x="3333517" y="3802805"/>
                  <a:ext cx="561976" cy="437726"/>
                </a:xfrm>
                <a:prstGeom prst="rect">
                  <a:avLst/>
                </a:prstGeom>
                <a:noFill/>
              </p:spPr>
              <p:txBody>
                <a:bodyPr wrap="none" rtlCol="0">
                  <a:spAutoFit/>
                </a:bodyPr>
                <a:lstStyle/>
                <a:p>
                  <a:r>
                    <a:rPr lang="en-AU" sz="1000" dirty="0"/>
                    <a:t>70</a:t>
                  </a:r>
                </a:p>
              </p:txBody>
            </p:sp>
            <p:sp>
              <p:nvSpPr>
                <p:cNvPr id="76" name="TextBox 75">
                  <a:extLst>
                    <a:ext uri="{FF2B5EF4-FFF2-40B4-BE49-F238E27FC236}">
                      <a16:creationId xmlns:a16="http://schemas.microsoft.com/office/drawing/2014/main" id="{F6F2A1F1-BC32-63CA-B134-8A6D8E94F596}"/>
                    </a:ext>
                  </a:extLst>
                </p:cNvPr>
                <p:cNvSpPr txBox="1"/>
                <p:nvPr/>
              </p:nvSpPr>
              <p:spPr>
                <a:xfrm>
                  <a:off x="3333517" y="4330468"/>
                  <a:ext cx="561976" cy="437726"/>
                </a:xfrm>
                <a:prstGeom prst="rect">
                  <a:avLst/>
                </a:prstGeom>
                <a:noFill/>
              </p:spPr>
              <p:txBody>
                <a:bodyPr wrap="none" rtlCol="0">
                  <a:spAutoFit/>
                </a:bodyPr>
                <a:lstStyle/>
                <a:p>
                  <a:r>
                    <a:rPr lang="en-AU" sz="1000" dirty="0"/>
                    <a:t>55</a:t>
                  </a:r>
                </a:p>
              </p:txBody>
            </p:sp>
            <p:sp>
              <p:nvSpPr>
                <p:cNvPr id="77" name="TextBox 76">
                  <a:extLst>
                    <a:ext uri="{FF2B5EF4-FFF2-40B4-BE49-F238E27FC236}">
                      <a16:creationId xmlns:a16="http://schemas.microsoft.com/office/drawing/2014/main" id="{A219CB07-8CFB-9DD4-F5B9-CFE010A8758B}"/>
                    </a:ext>
                  </a:extLst>
                </p:cNvPr>
                <p:cNvSpPr txBox="1"/>
                <p:nvPr/>
              </p:nvSpPr>
              <p:spPr>
                <a:xfrm>
                  <a:off x="3333517" y="4712893"/>
                  <a:ext cx="561976" cy="437726"/>
                </a:xfrm>
                <a:prstGeom prst="rect">
                  <a:avLst/>
                </a:prstGeom>
                <a:noFill/>
              </p:spPr>
              <p:txBody>
                <a:bodyPr wrap="none" rtlCol="0">
                  <a:spAutoFit/>
                </a:bodyPr>
                <a:lstStyle/>
                <a:p>
                  <a:r>
                    <a:rPr lang="en-AU" sz="1000" dirty="0"/>
                    <a:t>40</a:t>
                  </a:r>
                </a:p>
              </p:txBody>
            </p:sp>
            <p:sp>
              <p:nvSpPr>
                <p:cNvPr id="78" name="TextBox 77">
                  <a:extLst>
                    <a:ext uri="{FF2B5EF4-FFF2-40B4-BE49-F238E27FC236}">
                      <a16:creationId xmlns:a16="http://schemas.microsoft.com/office/drawing/2014/main" id="{EFE2816B-34E0-CC59-B999-654CB2F1DA2D}"/>
                    </a:ext>
                  </a:extLst>
                </p:cNvPr>
                <p:cNvSpPr txBox="1"/>
                <p:nvPr/>
              </p:nvSpPr>
              <p:spPr>
                <a:xfrm>
                  <a:off x="3251762" y="2362837"/>
                  <a:ext cx="678819" cy="437726"/>
                </a:xfrm>
                <a:prstGeom prst="rect">
                  <a:avLst/>
                </a:prstGeom>
                <a:noFill/>
              </p:spPr>
              <p:txBody>
                <a:bodyPr wrap="none" rtlCol="0">
                  <a:spAutoFit/>
                </a:bodyPr>
                <a:lstStyle/>
                <a:p>
                  <a:r>
                    <a:rPr lang="en-AU" sz="1000" dirty="0"/>
                    <a:t>kDa</a:t>
                  </a:r>
                </a:p>
              </p:txBody>
            </p:sp>
          </p:grpSp>
          <p:sp>
            <p:nvSpPr>
              <p:cNvPr id="61" name="Isosceles Triangle 60">
                <a:extLst>
                  <a:ext uri="{FF2B5EF4-FFF2-40B4-BE49-F238E27FC236}">
                    <a16:creationId xmlns:a16="http://schemas.microsoft.com/office/drawing/2014/main" id="{C59B81B0-FC9D-4597-8B4C-B040661C3634}"/>
                  </a:ext>
                </a:extLst>
              </p:cNvPr>
              <p:cNvSpPr/>
              <p:nvPr/>
            </p:nvSpPr>
            <p:spPr>
              <a:xfrm rot="16200000" flipH="1">
                <a:off x="4931605" y="3876712"/>
                <a:ext cx="64873" cy="143647"/>
              </a:xfrm>
              <a:prstGeom prs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000" dirty="0"/>
              </a:p>
            </p:txBody>
          </p:sp>
          <p:sp>
            <p:nvSpPr>
              <p:cNvPr id="62" name="Isosceles Triangle 61">
                <a:extLst>
                  <a:ext uri="{FF2B5EF4-FFF2-40B4-BE49-F238E27FC236}">
                    <a16:creationId xmlns:a16="http://schemas.microsoft.com/office/drawing/2014/main" id="{237150F0-EFDA-5804-52FA-BDB1BF2CD059}"/>
                  </a:ext>
                </a:extLst>
              </p:cNvPr>
              <p:cNvSpPr/>
              <p:nvPr/>
            </p:nvSpPr>
            <p:spPr>
              <a:xfrm rot="16200000" flipH="1">
                <a:off x="4931604" y="3921825"/>
                <a:ext cx="64873" cy="143647"/>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000" dirty="0"/>
              </a:p>
            </p:txBody>
          </p:sp>
          <p:sp>
            <p:nvSpPr>
              <p:cNvPr id="65" name="TextBox 64">
                <a:extLst>
                  <a:ext uri="{FF2B5EF4-FFF2-40B4-BE49-F238E27FC236}">
                    <a16:creationId xmlns:a16="http://schemas.microsoft.com/office/drawing/2014/main" id="{B3BDEC1D-98D1-9385-31AD-45CD5AE40DA2}"/>
                  </a:ext>
                </a:extLst>
              </p:cNvPr>
              <p:cNvSpPr txBox="1"/>
              <p:nvPr/>
            </p:nvSpPr>
            <p:spPr>
              <a:xfrm>
                <a:off x="4809316" y="4019700"/>
                <a:ext cx="582211" cy="246221"/>
              </a:xfrm>
              <a:prstGeom prst="rect">
                <a:avLst/>
              </a:prstGeom>
              <a:noFill/>
            </p:spPr>
            <p:txBody>
              <a:bodyPr wrap="none" rtlCol="0">
                <a:spAutoFit/>
              </a:bodyPr>
              <a:lstStyle/>
              <a:p>
                <a:r>
                  <a:rPr lang="en-AU" sz="1000" dirty="0">
                    <a:sym typeface="Symbol" panose="05050102010706020507" pitchFamily="18" charset="2"/>
                  </a:rPr>
                  <a:t>-Strep</a:t>
                </a:r>
                <a:endParaRPr lang="en-AU" sz="1000" dirty="0"/>
              </a:p>
            </p:txBody>
          </p:sp>
          <p:grpSp>
            <p:nvGrpSpPr>
              <p:cNvPr id="66" name="Group 65">
                <a:extLst>
                  <a:ext uri="{FF2B5EF4-FFF2-40B4-BE49-F238E27FC236}">
                    <a16:creationId xmlns:a16="http://schemas.microsoft.com/office/drawing/2014/main" id="{5D400A93-2658-8000-CDDC-DEDF7499D2DA}"/>
                  </a:ext>
                </a:extLst>
              </p:cNvPr>
              <p:cNvGrpSpPr/>
              <p:nvPr/>
            </p:nvGrpSpPr>
            <p:grpSpPr>
              <a:xfrm>
                <a:off x="4075448" y="2802558"/>
                <a:ext cx="965870" cy="246221"/>
                <a:chOff x="8908580" y="2157452"/>
                <a:chExt cx="1717103" cy="437726"/>
              </a:xfrm>
            </p:grpSpPr>
            <p:sp>
              <p:nvSpPr>
                <p:cNvPr id="69" name="TextBox 68">
                  <a:extLst>
                    <a:ext uri="{FF2B5EF4-FFF2-40B4-BE49-F238E27FC236}">
                      <a16:creationId xmlns:a16="http://schemas.microsoft.com/office/drawing/2014/main" id="{F0A6146E-6386-82A3-30B4-05067A8264E4}"/>
                    </a:ext>
                  </a:extLst>
                </p:cNvPr>
                <p:cNvSpPr txBox="1"/>
                <p:nvPr/>
              </p:nvSpPr>
              <p:spPr>
                <a:xfrm rot="19207957">
                  <a:off x="9305480" y="2157452"/>
                  <a:ext cx="932450" cy="437726"/>
                </a:xfrm>
                <a:prstGeom prst="rect">
                  <a:avLst/>
                </a:prstGeom>
                <a:noFill/>
              </p:spPr>
              <p:txBody>
                <a:bodyPr wrap="none" rtlCol="0">
                  <a:spAutoFit/>
                </a:bodyPr>
                <a:lstStyle/>
                <a:p>
                  <a:r>
                    <a:rPr lang="en-AU" sz="1000" dirty="0"/>
                    <a:t>SN843</a:t>
                  </a:r>
                </a:p>
              </p:txBody>
            </p:sp>
            <p:sp>
              <p:nvSpPr>
                <p:cNvPr id="70" name="TextBox 69">
                  <a:extLst>
                    <a:ext uri="{FF2B5EF4-FFF2-40B4-BE49-F238E27FC236}">
                      <a16:creationId xmlns:a16="http://schemas.microsoft.com/office/drawing/2014/main" id="{4BC5685B-5907-FF87-1B99-C47D38A849CF}"/>
                    </a:ext>
                  </a:extLst>
                </p:cNvPr>
                <p:cNvSpPr txBox="1"/>
                <p:nvPr/>
              </p:nvSpPr>
              <p:spPr>
                <a:xfrm rot="19207957">
                  <a:off x="9693233" y="2157452"/>
                  <a:ext cx="932450" cy="437726"/>
                </a:xfrm>
                <a:prstGeom prst="rect">
                  <a:avLst/>
                </a:prstGeom>
                <a:noFill/>
              </p:spPr>
              <p:txBody>
                <a:bodyPr wrap="none" rtlCol="0">
                  <a:spAutoFit/>
                </a:bodyPr>
                <a:lstStyle/>
                <a:p>
                  <a:r>
                    <a:rPr lang="en-AU" sz="1000" dirty="0"/>
                    <a:t>SN844</a:t>
                  </a:r>
                </a:p>
              </p:txBody>
            </p:sp>
            <p:sp>
              <p:nvSpPr>
                <p:cNvPr id="71" name="TextBox 70">
                  <a:extLst>
                    <a:ext uri="{FF2B5EF4-FFF2-40B4-BE49-F238E27FC236}">
                      <a16:creationId xmlns:a16="http://schemas.microsoft.com/office/drawing/2014/main" id="{AC1C7EA5-DE3C-39DA-83B9-522EB5581FE9}"/>
                    </a:ext>
                  </a:extLst>
                </p:cNvPr>
                <p:cNvSpPr txBox="1"/>
                <p:nvPr/>
              </p:nvSpPr>
              <p:spPr>
                <a:xfrm rot="19207957">
                  <a:off x="8908580" y="2157452"/>
                  <a:ext cx="932450" cy="437726"/>
                </a:xfrm>
                <a:prstGeom prst="rect">
                  <a:avLst/>
                </a:prstGeom>
                <a:noFill/>
              </p:spPr>
              <p:txBody>
                <a:bodyPr wrap="none" rtlCol="0">
                  <a:spAutoFit/>
                </a:bodyPr>
                <a:lstStyle/>
                <a:p>
                  <a:r>
                    <a:rPr lang="en-AU" sz="1000" dirty="0"/>
                    <a:t>SN776</a:t>
                  </a:r>
                </a:p>
              </p:txBody>
            </p:sp>
          </p:grpSp>
          <p:sp>
            <p:nvSpPr>
              <p:cNvPr id="67" name="TextBox 66">
                <a:extLst>
                  <a:ext uri="{FF2B5EF4-FFF2-40B4-BE49-F238E27FC236}">
                    <a16:creationId xmlns:a16="http://schemas.microsoft.com/office/drawing/2014/main" id="{417C17E1-0A35-1145-CB01-F76E9FEFA420}"/>
                  </a:ext>
                </a:extLst>
              </p:cNvPr>
              <p:cNvSpPr txBox="1"/>
              <p:nvPr/>
            </p:nvSpPr>
            <p:spPr>
              <a:xfrm>
                <a:off x="3981001" y="2918183"/>
                <a:ext cx="239168" cy="246221"/>
              </a:xfrm>
              <a:prstGeom prst="rect">
                <a:avLst/>
              </a:prstGeom>
              <a:noFill/>
            </p:spPr>
            <p:txBody>
              <a:bodyPr wrap="none" rtlCol="0">
                <a:spAutoFit/>
              </a:bodyPr>
              <a:lstStyle/>
              <a:p>
                <a:r>
                  <a:rPr lang="en-AU" sz="1000" dirty="0"/>
                  <a:t>L</a:t>
                </a:r>
              </a:p>
            </p:txBody>
          </p:sp>
          <p:sp>
            <p:nvSpPr>
              <p:cNvPr id="68" name="TextBox 67">
                <a:extLst>
                  <a:ext uri="{FF2B5EF4-FFF2-40B4-BE49-F238E27FC236}">
                    <a16:creationId xmlns:a16="http://schemas.microsoft.com/office/drawing/2014/main" id="{01004B87-8A22-6FA3-8A6E-B789F7D574B1}"/>
                  </a:ext>
                </a:extLst>
              </p:cNvPr>
              <p:cNvSpPr txBox="1"/>
              <p:nvPr/>
            </p:nvSpPr>
            <p:spPr>
              <a:xfrm>
                <a:off x="4808446" y="4202148"/>
                <a:ext cx="248786" cy="248209"/>
              </a:xfrm>
              <a:prstGeom prst="rect">
                <a:avLst/>
              </a:prstGeom>
              <a:noFill/>
            </p:spPr>
            <p:txBody>
              <a:bodyPr wrap="none" rtlCol="0">
                <a:spAutoFit/>
              </a:bodyPr>
              <a:lstStyle/>
              <a:p>
                <a:r>
                  <a:rPr lang="en-AU" sz="1000" dirty="0"/>
                  <a:t>*</a:t>
                </a:r>
              </a:p>
            </p:txBody>
          </p:sp>
          <p:sp>
            <p:nvSpPr>
              <p:cNvPr id="24" name="TextBox 23">
                <a:extLst>
                  <a:ext uri="{FF2B5EF4-FFF2-40B4-BE49-F238E27FC236}">
                    <a16:creationId xmlns:a16="http://schemas.microsoft.com/office/drawing/2014/main" id="{34521694-2679-BC8E-42BF-0B4168700D7D}"/>
                  </a:ext>
                </a:extLst>
              </p:cNvPr>
              <p:cNvSpPr txBox="1"/>
              <p:nvPr/>
            </p:nvSpPr>
            <p:spPr>
              <a:xfrm>
                <a:off x="3652114" y="4665742"/>
                <a:ext cx="316112" cy="246221"/>
              </a:xfrm>
              <a:prstGeom prst="rect">
                <a:avLst/>
              </a:prstGeom>
              <a:noFill/>
            </p:spPr>
            <p:txBody>
              <a:bodyPr wrap="none" rtlCol="0">
                <a:spAutoFit/>
              </a:bodyPr>
              <a:lstStyle/>
              <a:p>
                <a:r>
                  <a:rPr lang="en-AU" sz="1000" dirty="0"/>
                  <a:t>35</a:t>
                </a:r>
              </a:p>
            </p:txBody>
          </p:sp>
        </p:grpSp>
      </p:grpSp>
      <p:grpSp>
        <p:nvGrpSpPr>
          <p:cNvPr id="88" name="Group 87">
            <a:extLst>
              <a:ext uri="{FF2B5EF4-FFF2-40B4-BE49-F238E27FC236}">
                <a16:creationId xmlns:a16="http://schemas.microsoft.com/office/drawing/2014/main" id="{0B387E65-5946-5E5E-D359-300970E3E680}"/>
              </a:ext>
            </a:extLst>
          </p:cNvPr>
          <p:cNvGrpSpPr/>
          <p:nvPr/>
        </p:nvGrpSpPr>
        <p:grpSpPr>
          <a:xfrm>
            <a:off x="1557639" y="3220117"/>
            <a:ext cx="2976669" cy="2595665"/>
            <a:chOff x="375743" y="2536115"/>
            <a:chExt cx="2976669" cy="2595665"/>
          </a:xfrm>
        </p:grpSpPr>
        <p:sp>
          <p:nvSpPr>
            <p:cNvPr id="17" name="TextBox 16">
              <a:extLst>
                <a:ext uri="{FF2B5EF4-FFF2-40B4-BE49-F238E27FC236}">
                  <a16:creationId xmlns:a16="http://schemas.microsoft.com/office/drawing/2014/main" id="{CBD82190-4172-C35F-BC01-9F11A7930D65}"/>
                </a:ext>
              </a:extLst>
            </p:cNvPr>
            <p:cNvSpPr txBox="1"/>
            <p:nvPr/>
          </p:nvSpPr>
          <p:spPr>
            <a:xfrm>
              <a:off x="394047" y="2540452"/>
              <a:ext cx="290464" cy="246221"/>
            </a:xfrm>
            <a:prstGeom prst="rect">
              <a:avLst/>
            </a:prstGeom>
            <a:noFill/>
          </p:spPr>
          <p:txBody>
            <a:bodyPr wrap="none" rtlCol="0">
              <a:spAutoFit/>
            </a:bodyPr>
            <a:lstStyle/>
            <a:p>
              <a:r>
                <a:rPr lang="en-AU" sz="1000" dirty="0"/>
                <a:t>A.</a:t>
              </a:r>
            </a:p>
          </p:txBody>
        </p:sp>
        <p:grpSp>
          <p:nvGrpSpPr>
            <p:cNvPr id="87" name="Group 86">
              <a:extLst>
                <a:ext uri="{FF2B5EF4-FFF2-40B4-BE49-F238E27FC236}">
                  <a16:creationId xmlns:a16="http://schemas.microsoft.com/office/drawing/2014/main" id="{17EEBE5B-D653-1888-B5A1-7FD31551B901}"/>
                </a:ext>
              </a:extLst>
            </p:cNvPr>
            <p:cNvGrpSpPr/>
            <p:nvPr/>
          </p:nvGrpSpPr>
          <p:grpSpPr>
            <a:xfrm>
              <a:off x="375743" y="2536115"/>
              <a:ext cx="1931383" cy="2595665"/>
              <a:chOff x="375743" y="2536115"/>
              <a:chExt cx="1931383" cy="2595665"/>
            </a:xfrm>
          </p:grpSpPr>
          <p:grpSp>
            <p:nvGrpSpPr>
              <p:cNvPr id="3" name="Group 2">
                <a:extLst>
                  <a:ext uri="{FF2B5EF4-FFF2-40B4-BE49-F238E27FC236}">
                    <a16:creationId xmlns:a16="http://schemas.microsoft.com/office/drawing/2014/main" id="{ACA27803-05FD-F337-A219-528499F11892}"/>
                  </a:ext>
                </a:extLst>
              </p:cNvPr>
              <p:cNvGrpSpPr/>
              <p:nvPr/>
            </p:nvGrpSpPr>
            <p:grpSpPr>
              <a:xfrm>
                <a:off x="375743" y="3084531"/>
                <a:ext cx="383639" cy="2032648"/>
                <a:chOff x="2395700" y="2109037"/>
                <a:chExt cx="682026" cy="3613597"/>
              </a:xfrm>
            </p:grpSpPr>
            <p:sp>
              <p:nvSpPr>
                <p:cNvPr id="4" name="TextBox 3">
                  <a:extLst>
                    <a:ext uri="{FF2B5EF4-FFF2-40B4-BE49-F238E27FC236}">
                      <a16:creationId xmlns:a16="http://schemas.microsoft.com/office/drawing/2014/main" id="{800538E7-96A5-917E-2C3E-06406DB6FCA4}"/>
                    </a:ext>
                  </a:extLst>
                </p:cNvPr>
                <p:cNvSpPr txBox="1"/>
                <p:nvPr/>
              </p:nvSpPr>
              <p:spPr>
                <a:xfrm>
                  <a:off x="2477455" y="2889284"/>
                  <a:ext cx="561978" cy="437726"/>
                </a:xfrm>
                <a:prstGeom prst="rect">
                  <a:avLst/>
                </a:prstGeom>
                <a:noFill/>
              </p:spPr>
              <p:txBody>
                <a:bodyPr wrap="none" rtlCol="0">
                  <a:spAutoFit/>
                </a:bodyPr>
                <a:lstStyle/>
                <a:p>
                  <a:r>
                    <a:rPr lang="en-AU" sz="1000" dirty="0"/>
                    <a:t>91</a:t>
                  </a:r>
                </a:p>
              </p:txBody>
            </p:sp>
            <p:sp>
              <p:nvSpPr>
                <p:cNvPr id="5" name="TextBox 4">
                  <a:extLst>
                    <a:ext uri="{FF2B5EF4-FFF2-40B4-BE49-F238E27FC236}">
                      <a16:creationId xmlns:a16="http://schemas.microsoft.com/office/drawing/2014/main" id="{739120B7-118D-0516-C8BF-5AA7C96AE798}"/>
                    </a:ext>
                  </a:extLst>
                </p:cNvPr>
                <p:cNvSpPr txBox="1"/>
                <p:nvPr/>
              </p:nvSpPr>
              <p:spPr>
                <a:xfrm>
                  <a:off x="2477455" y="3317899"/>
                  <a:ext cx="561978" cy="437726"/>
                </a:xfrm>
                <a:prstGeom prst="rect">
                  <a:avLst/>
                </a:prstGeom>
                <a:noFill/>
              </p:spPr>
              <p:txBody>
                <a:bodyPr wrap="none" rtlCol="0">
                  <a:spAutoFit/>
                </a:bodyPr>
                <a:lstStyle/>
                <a:p>
                  <a:r>
                    <a:rPr lang="en-AU" sz="1000" dirty="0"/>
                    <a:t>63</a:t>
                  </a:r>
                </a:p>
              </p:txBody>
            </p:sp>
            <p:sp>
              <p:nvSpPr>
                <p:cNvPr id="6" name="TextBox 5">
                  <a:extLst>
                    <a:ext uri="{FF2B5EF4-FFF2-40B4-BE49-F238E27FC236}">
                      <a16:creationId xmlns:a16="http://schemas.microsoft.com/office/drawing/2014/main" id="{87F4A47A-153F-A230-01D4-C680A982D6AD}"/>
                    </a:ext>
                  </a:extLst>
                </p:cNvPr>
                <p:cNvSpPr txBox="1"/>
                <p:nvPr/>
              </p:nvSpPr>
              <p:spPr>
                <a:xfrm>
                  <a:off x="2395700" y="2109037"/>
                  <a:ext cx="678821" cy="437726"/>
                </a:xfrm>
                <a:prstGeom prst="rect">
                  <a:avLst/>
                </a:prstGeom>
                <a:noFill/>
              </p:spPr>
              <p:txBody>
                <a:bodyPr wrap="none" rtlCol="0">
                  <a:spAutoFit/>
                </a:bodyPr>
                <a:lstStyle/>
                <a:p>
                  <a:r>
                    <a:rPr lang="en-AU" sz="1000" dirty="0"/>
                    <a:t>kDa</a:t>
                  </a:r>
                </a:p>
              </p:txBody>
            </p:sp>
            <p:sp>
              <p:nvSpPr>
                <p:cNvPr id="7" name="TextBox 6">
                  <a:extLst>
                    <a:ext uri="{FF2B5EF4-FFF2-40B4-BE49-F238E27FC236}">
                      <a16:creationId xmlns:a16="http://schemas.microsoft.com/office/drawing/2014/main" id="{5A7842D3-24A0-7377-B2DD-EDE79A95B101}"/>
                    </a:ext>
                  </a:extLst>
                </p:cNvPr>
                <p:cNvSpPr txBox="1"/>
                <p:nvPr/>
              </p:nvSpPr>
              <p:spPr>
                <a:xfrm>
                  <a:off x="2398905" y="2523905"/>
                  <a:ext cx="678821" cy="437726"/>
                </a:xfrm>
                <a:prstGeom prst="rect">
                  <a:avLst/>
                </a:prstGeom>
                <a:noFill/>
              </p:spPr>
              <p:txBody>
                <a:bodyPr wrap="none" rtlCol="0">
                  <a:spAutoFit/>
                </a:bodyPr>
                <a:lstStyle/>
                <a:p>
                  <a:r>
                    <a:rPr lang="en-AU" sz="1000" dirty="0"/>
                    <a:t>146</a:t>
                  </a:r>
                </a:p>
              </p:txBody>
            </p:sp>
            <p:sp>
              <p:nvSpPr>
                <p:cNvPr id="8" name="TextBox 7">
                  <a:extLst>
                    <a:ext uri="{FF2B5EF4-FFF2-40B4-BE49-F238E27FC236}">
                      <a16:creationId xmlns:a16="http://schemas.microsoft.com/office/drawing/2014/main" id="{902A898D-E354-D478-C6BF-766B27DAFDDA}"/>
                    </a:ext>
                  </a:extLst>
                </p:cNvPr>
                <p:cNvSpPr txBox="1"/>
                <p:nvPr/>
              </p:nvSpPr>
              <p:spPr>
                <a:xfrm>
                  <a:off x="2477453" y="3738916"/>
                  <a:ext cx="561978" cy="437726"/>
                </a:xfrm>
                <a:prstGeom prst="rect">
                  <a:avLst/>
                </a:prstGeom>
                <a:noFill/>
              </p:spPr>
              <p:txBody>
                <a:bodyPr wrap="none" rtlCol="0">
                  <a:spAutoFit/>
                </a:bodyPr>
                <a:lstStyle/>
                <a:p>
                  <a:r>
                    <a:rPr lang="en-AU" sz="1000" dirty="0"/>
                    <a:t>50</a:t>
                  </a:r>
                </a:p>
              </p:txBody>
            </p:sp>
            <p:sp>
              <p:nvSpPr>
                <p:cNvPr id="9" name="TextBox 8">
                  <a:extLst>
                    <a:ext uri="{FF2B5EF4-FFF2-40B4-BE49-F238E27FC236}">
                      <a16:creationId xmlns:a16="http://schemas.microsoft.com/office/drawing/2014/main" id="{6513EF73-D994-E3FF-5DCC-AA1E1AC055C4}"/>
                    </a:ext>
                  </a:extLst>
                </p:cNvPr>
                <p:cNvSpPr txBox="1"/>
                <p:nvPr/>
              </p:nvSpPr>
              <p:spPr>
                <a:xfrm>
                  <a:off x="2477453" y="4060604"/>
                  <a:ext cx="561978" cy="437726"/>
                </a:xfrm>
                <a:prstGeom prst="rect">
                  <a:avLst/>
                </a:prstGeom>
                <a:noFill/>
              </p:spPr>
              <p:txBody>
                <a:bodyPr wrap="none" rtlCol="0">
                  <a:spAutoFit/>
                </a:bodyPr>
                <a:lstStyle/>
                <a:p>
                  <a:r>
                    <a:rPr lang="en-AU" sz="1000" dirty="0"/>
                    <a:t>40</a:t>
                  </a:r>
                </a:p>
              </p:txBody>
            </p:sp>
            <p:sp>
              <p:nvSpPr>
                <p:cNvPr id="10" name="TextBox 9">
                  <a:extLst>
                    <a:ext uri="{FF2B5EF4-FFF2-40B4-BE49-F238E27FC236}">
                      <a16:creationId xmlns:a16="http://schemas.microsoft.com/office/drawing/2014/main" id="{302D666F-16A2-F02E-C421-567E05C9BA30}"/>
                    </a:ext>
                  </a:extLst>
                </p:cNvPr>
                <p:cNvSpPr txBox="1"/>
                <p:nvPr/>
              </p:nvSpPr>
              <p:spPr>
                <a:xfrm>
                  <a:off x="2477453" y="4372760"/>
                  <a:ext cx="561978" cy="437726"/>
                </a:xfrm>
                <a:prstGeom prst="rect">
                  <a:avLst/>
                </a:prstGeom>
                <a:noFill/>
              </p:spPr>
              <p:txBody>
                <a:bodyPr wrap="none" rtlCol="0">
                  <a:spAutoFit/>
                </a:bodyPr>
                <a:lstStyle/>
                <a:p>
                  <a:r>
                    <a:rPr lang="en-AU" sz="1000" dirty="0"/>
                    <a:t>33</a:t>
                  </a:r>
                </a:p>
              </p:txBody>
            </p:sp>
            <p:sp>
              <p:nvSpPr>
                <p:cNvPr id="11" name="TextBox 10">
                  <a:extLst>
                    <a:ext uri="{FF2B5EF4-FFF2-40B4-BE49-F238E27FC236}">
                      <a16:creationId xmlns:a16="http://schemas.microsoft.com/office/drawing/2014/main" id="{58E2840A-05CD-F287-DEBD-A2034E86BC04}"/>
                    </a:ext>
                  </a:extLst>
                </p:cNvPr>
                <p:cNvSpPr txBox="1"/>
                <p:nvPr/>
              </p:nvSpPr>
              <p:spPr>
                <a:xfrm>
                  <a:off x="2477453" y="4749498"/>
                  <a:ext cx="561978" cy="437726"/>
                </a:xfrm>
                <a:prstGeom prst="rect">
                  <a:avLst/>
                </a:prstGeom>
                <a:noFill/>
              </p:spPr>
              <p:txBody>
                <a:bodyPr wrap="none" rtlCol="0">
                  <a:spAutoFit/>
                </a:bodyPr>
                <a:lstStyle/>
                <a:p>
                  <a:r>
                    <a:rPr lang="en-AU" sz="1000" dirty="0"/>
                    <a:t>22</a:t>
                  </a:r>
                </a:p>
              </p:txBody>
            </p:sp>
            <p:sp>
              <p:nvSpPr>
                <p:cNvPr id="12" name="TextBox 11">
                  <a:extLst>
                    <a:ext uri="{FF2B5EF4-FFF2-40B4-BE49-F238E27FC236}">
                      <a16:creationId xmlns:a16="http://schemas.microsoft.com/office/drawing/2014/main" id="{52F9A06B-4121-4B77-6384-452E028D919F}"/>
                    </a:ext>
                  </a:extLst>
                </p:cNvPr>
                <p:cNvSpPr txBox="1"/>
                <p:nvPr/>
              </p:nvSpPr>
              <p:spPr>
                <a:xfrm>
                  <a:off x="2477453" y="4924268"/>
                  <a:ext cx="561978" cy="437726"/>
                </a:xfrm>
                <a:prstGeom prst="rect">
                  <a:avLst/>
                </a:prstGeom>
                <a:noFill/>
              </p:spPr>
              <p:txBody>
                <a:bodyPr wrap="none" rtlCol="0">
                  <a:spAutoFit/>
                </a:bodyPr>
                <a:lstStyle/>
                <a:p>
                  <a:r>
                    <a:rPr lang="en-AU" sz="1000" dirty="0"/>
                    <a:t>17</a:t>
                  </a:r>
                </a:p>
              </p:txBody>
            </p:sp>
            <p:sp>
              <p:nvSpPr>
                <p:cNvPr id="13" name="TextBox 12">
                  <a:extLst>
                    <a:ext uri="{FF2B5EF4-FFF2-40B4-BE49-F238E27FC236}">
                      <a16:creationId xmlns:a16="http://schemas.microsoft.com/office/drawing/2014/main" id="{368FDF67-1798-D155-5146-EDFA1C6353E5}"/>
                    </a:ext>
                  </a:extLst>
                </p:cNvPr>
                <p:cNvSpPr txBox="1"/>
                <p:nvPr/>
              </p:nvSpPr>
              <p:spPr>
                <a:xfrm>
                  <a:off x="2477453" y="5079334"/>
                  <a:ext cx="561978" cy="437726"/>
                </a:xfrm>
                <a:prstGeom prst="rect">
                  <a:avLst/>
                </a:prstGeom>
                <a:noFill/>
              </p:spPr>
              <p:txBody>
                <a:bodyPr wrap="none" rtlCol="0">
                  <a:spAutoFit/>
                </a:bodyPr>
                <a:lstStyle/>
                <a:p>
                  <a:r>
                    <a:rPr lang="en-AU" sz="1000" dirty="0"/>
                    <a:t>14</a:t>
                  </a:r>
                </a:p>
              </p:txBody>
            </p:sp>
            <p:sp>
              <p:nvSpPr>
                <p:cNvPr id="14" name="TextBox 13">
                  <a:extLst>
                    <a:ext uri="{FF2B5EF4-FFF2-40B4-BE49-F238E27FC236}">
                      <a16:creationId xmlns:a16="http://schemas.microsoft.com/office/drawing/2014/main" id="{A4D01C35-DBF3-6F58-C990-5E238F1B9106}"/>
                    </a:ext>
                  </a:extLst>
                </p:cNvPr>
                <p:cNvSpPr txBox="1"/>
                <p:nvPr/>
              </p:nvSpPr>
              <p:spPr>
                <a:xfrm>
                  <a:off x="2477453" y="5284908"/>
                  <a:ext cx="561978" cy="437726"/>
                </a:xfrm>
                <a:prstGeom prst="rect">
                  <a:avLst/>
                </a:prstGeom>
                <a:noFill/>
              </p:spPr>
              <p:txBody>
                <a:bodyPr wrap="none" rtlCol="0">
                  <a:spAutoFit/>
                </a:bodyPr>
                <a:lstStyle/>
                <a:p>
                  <a:r>
                    <a:rPr lang="en-AU" sz="1000" dirty="0"/>
                    <a:t>10</a:t>
                  </a:r>
                </a:p>
              </p:txBody>
            </p:sp>
          </p:grpSp>
          <p:sp>
            <p:nvSpPr>
              <p:cNvPr id="15" name="TextBox 14">
                <a:extLst>
                  <a:ext uri="{FF2B5EF4-FFF2-40B4-BE49-F238E27FC236}">
                    <a16:creationId xmlns:a16="http://schemas.microsoft.com/office/drawing/2014/main" id="{B5DBCC09-758C-0A51-A807-DE79B8460BA0}"/>
                  </a:ext>
                </a:extLst>
              </p:cNvPr>
              <p:cNvSpPr txBox="1"/>
              <p:nvPr/>
            </p:nvSpPr>
            <p:spPr>
              <a:xfrm>
                <a:off x="963129" y="2536115"/>
                <a:ext cx="247184" cy="246221"/>
              </a:xfrm>
              <a:prstGeom prst="rect">
                <a:avLst/>
              </a:prstGeom>
              <a:noFill/>
            </p:spPr>
            <p:txBody>
              <a:bodyPr wrap="none" rtlCol="0">
                <a:spAutoFit/>
              </a:bodyPr>
              <a:lstStyle/>
              <a:p>
                <a:r>
                  <a:rPr lang="en-AU" sz="1000" dirty="0"/>
                  <a:t>T</a:t>
                </a:r>
              </a:p>
            </p:txBody>
          </p:sp>
          <p:sp>
            <p:nvSpPr>
              <p:cNvPr id="16" name="TextBox 15">
                <a:extLst>
                  <a:ext uri="{FF2B5EF4-FFF2-40B4-BE49-F238E27FC236}">
                    <a16:creationId xmlns:a16="http://schemas.microsoft.com/office/drawing/2014/main" id="{EA16BA04-FDD1-FCD5-B62B-3B58EEC62B3C}"/>
                  </a:ext>
                </a:extLst>
              </p:cNvPr>
              <p:cNvSpPr txBox="1"/>
              <p:nvPr/>
            </p:nvSpPr>
            <p:spPr>
              <a:xfrm>
                <a:off x="1460625" y="2536115"/>
                <a:ext cx="243978" cy="246221"/>
              </a:xfrm>
              <a:prstGeom prst="rect">
                <a:avLst/>
              </a:prstGeom>
              <a:noFill/>
            </p:spPr>
            <p:txBody>
              <a:bodyPr wrap="none" rtlCol="0">
                <a:spAutoFit/>
              </a:bodyPr>
              <a:lstStyle/>
              <a:p>
                <a:r>
                  <a:rPr lang="en-AU" sz="1000" dirty="0"/>
                  <a:t>S</a:t>
                </a:r>
              </a:p>
            </p:txBody>
          </p:sp>
          <p:sp>
            <p:nvSpPr>
              <p:cNvPr id="18" name="TextBox 17">
                <a:extLst>
                  <a:ext uri="{FF2B5EF4-FFF2-40B4-BE49-F238E27FC236}">
                    <a16:creationId xmlns:a16="http://schemas.microsoft.com/office/drawing/2014/main" id="{8EE504E3-8683-0A91-5D4A-DE119D8B4A47}"/>
                  </a:ext>
                </a:extLst>
              </p:cNvPr>
              <p:cNvSpPr txBox="1"/>
              <p:nvPr/>
            </p:nvSpPr>
            <p:spPr>
              <a:xfrm>
                <a:off x="1724915" y="3802662"/>
                <a:ext cx="582211" cy="246221"/>
              </a:xfrm>
              <a:prstGeom prst="rect">
                <a:avLst/>
              </a:prstGeom>
              <a:noFill/>
            </p:spPr>
            <p:txBody>
              <a:bodyPr wrap="none" rtlCol="0">
                <a:spAutoFit/>
              </a:bodyPr>
              <a:lstStyle/>
              <a:p>
                <a:r>
                  <a:rPr lang="en-AU" sz="1000" dirty="0">
                    <a:sym typeface="Symbol" panose="05050102010706020507" pitchFamily="18" charset="2"/>
                  </a:rPr>
                  <a:t>-Strep</a:t>
                </a:r>
                <a:endParaRPr lang="en-AU" sz="1000" dirty="0"/>
              </a:p>
            </p:txBody>
          </p:sp>
          <p:pic>
            <p:nvPicPr>
              <p:cNvPr id="19" name="Picture 18">
                <a:extLst>
                  <a:ext uri="{FF2B5EF4-FFF2-40B4-BE49-F238E27FC236}">
                    <a16:creationId xmlns:a16="http://schemas.microsoft.com/office/drawing/2014/main" id="{56A1BEF8-2D78-D97B-93AA-CE0D03198593}"/>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5000"/>
                        </a14:imgEffect>
                      </a14:imgLayer>
                    </a14:imgProps>
                  </a:ext>
                  <a:ext uri="{28A0092B-C50C-407E-A947-70E740481C1C}">
                    <a14:useLocalDpi xmlns:a14="http://schemas.microsoft.com/office/drawing/2010/main" val="0"/>
                  </a:ext>
                </a:extLst>
              </a:blip>
              <a:srcRect l="7207" t="15883" r="68530" b="26634"/>
              <a:stretch>
                <a:fillRect/>
              </a:stretch>
            </p:blipFill>
            <p:spPr bwMode="auto">
              <a:xfrm>
                <a:off x="694374" y="3151533"/>
                <a:ext cx="607597" cy="1980247"/>
              </a:xfrm>
              <a:prstGeom prst="rect">
                <a:avLst/>
              </a:prstGeom>
              <a:noFill/>
              <a:ln>
                <a:solidFill>
                  <a:schemeClr val="tx1"/>
                </a:solidFill>
              </a:ln>
              <a:extLst>
                <a:ext uri="{53640926-AAD7-44D8-BBD7-CCE9431645EC}">
                  <a14:shadowObscured xmlns:a14="http://schemas.microsoft.com/office/drawing/2010/main"/>
                </a:ext>
              </a:extLst>
            </p:spPr>
          </p:pic>
          <p:pic>
            <p:nvPicPr>
              <p:cNvPr id="20" name="Picture 19">
                <a:extLst>
                  <a:ext uri="{FF2B5EF4-FFF2-40B4-BE49-F238E27FC236}">
                    <a16:creationId xmlns:a16="http://schemas.microsoft.com/office/drawing/2014/main" id="{B59E5B64-E674-74AF-C98E-CC7F32D4BD8C}"/>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5000"/>
                        </a14:imgEffect>
                      </a14:imgLayer>
                    </a14:imgProps>
                  </a:ext>
                  <a:ext uri="{28A0092B-C50C-407E-A947-70E740481C1C}">
                    <a14:useLocalDpi xmlns:a14="http://schemas.microsoft.com/office/drawing/2010/main" val="0"/>
                  </a:ext>
                </a:extLst>
              </a:blip>
              <a:srcRect l="53222" t="15195" r="30255" b="27315"/>
              <a:stretch>
                <a:fillRect/>
              </a:stretch>
            </p:blipFill>
            <p:spPr bwMode="auto">
              <a:xfrm>
                <a:off x="1345570" y="3151533"/>
                <a:ext cx="413778" cy="1980247"/>
              </a:xfrm>
              <a:prstGeom prst="rect">
                <a:avLst/>
              </a:prstGeom>
              <a:noFill/>
              <a:ln>
                <a:solidFill>
                  <a:schemeClr val="tx1"/>
                </a:solidFill>
              </a:ln>
              <a:extLst>
                <a:ext uri="{53640926-AAD7-44D8-BBD7-CCE9431645EC}">
                  <a14:shadowObscured xmlns:a14="http://schemas.microsoft.com/office/drawing/2010/main"/>
                </a:ext>
              </a:extLst>
            </p:spPr>
          </p:pic>
          <p:sp>
            <p:nvSpPr>
              <p:cNvPr id="25" name="TextBox 24">
                <a:extLst>
                  <a:ext uri="{FF2B5EF4-FFF2-40B4-BE49-F238E27FC236}">
                    <a16:creationId xmlns:a16="http://schemas.microsoft.com/office/drawing/2014/main" id="{F399F561-9AB3-85F5-BCC8-B47D6AB15F94}"/>
                  </a:ext>
                </a:extLst>
              </p:cNvPr>
              <p:cNvSpPr txBox="1"/>
              <p:nvPr/>
            </p:nvSpPr>
            <p:spPr>
              <a:xfrm>
                <a:off x="667960" y="2952314"/>
                <a:ext cx="239168" cy="246221"/>
              </a:xfrm>
              <a:prstGeom prst="rect">
                <a:avLst/>
              </a:prstGeom>
              <a:noFill/>
            </p:spPr>
            <p:txBody>
              <a:bodyPr wrap="none" rtlCol="0">
                <a:spAutoFit/>
              </a:bodyPr>
              <a:lstStyle/>
              <a:p>
                <a:r>
                  <a:rPr lang="en-AU" sz="1000" dirty="0"/>
                  <a:t>L</a:t>
                </a:r>
              </a:p>
            </p:txBody>
          </p:sp>
          <p:sp>
            <p:nvSpPr>
              <p:cNvPr id="29" name="Isosceles Triangle 28">
                <a:extLst>
                  <a:ext uri="{FF2B5EF4-FFF2-40B4-BE49-F238E27FC236}">
                    <a16:creationId xmlns:a16="http://schemas.microsoft.com/office/drawing/2014/main" id="{ECD549EA-E742-25AB-7951-2F652C53C184}"/>
                  </a:ext>
                </a:extLst>
              </p:cNvPr>
              <p:cNvSpPr/>
              <p:nvPr/>
            </p:nvSpPr>
            <p:spPr>
              <a:xfrm rot="16200000">
                <a:off x="1884942" y="3730700"/>
                <a:ext cx="46015" cy="14999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000" dirty="0"/>
              </a:p>
            </p:txBody>
          </p:sp>
          <p:sp>
            <p:nvSpPr>
              <p:cNvPr id="30" name="TextBox 29">
                <a:extLst>
                  <a:ext uri="{FF2B5EF4-FFF2-40B4-BE49-F238E27FC236}">
                    <a16:creationId xmlns:a16="http://schemas.microsoft.com/office/drawing/2014/main" id="{99418C79-5B2D-8709-71A3-5F0DE1620AEC}"/>
                  </a:ext>
                </a:extLst>
              </p:cNvPr>
              <p:cNvSpPr txBox="1"/>
              <p:nvPr/>
            </p:nvSpPr>
            <p:spPr>
              <a:xfrm>
                <a:off x="1697188" y="3957940"/>
                <a:ext cx="248786" cy="248209"/>
              </a:xfrm>
              <a:prstGeom prst="rect">
                <a:avLst/>
              </a:prstGeom>
              <a:noFill/>
            </p:spPr>
            <p:txBody>
              <a:bodyPr wrap="none" rtlCol="0">
                <a:spAutoFit/>
              </a:bodyPr>
              <a:lstStyle/>
              <a:p>
                <a:r>
                  <a:rPr lang="en-AU" sz="1000" dirty="0"/>
                  <a:t>*</a:t>
                </a:r>
              </a:p>
            </p:txBody>
          </p:sp>
          <p:sp>
            <p:nvSpPr>
              <p:cNvPr id="31" name="TextBox 30">
                <a:extLst>
                  <a:ext uri="{FF2B5EF4-FFF2-40B4-BE49-F238E27FC236}">
                    <a16:creationId xmlns:a16="http://schemas.microsoft.com/office/drawing/2014/main" id="{FA0EF45B-185D-DF5E-A44A-FD8256C2FD16}"/>
                  </a:ext>
                </a:extLst>
              </p:cNvPr>
              <p:cNvSpPr txBox="1"/>
              <p:nvPr/>
            </p:nvSpPr>
            <p:spPr>
              <a:xfrm rot="16200000">
                <a:off x="751774" y="2813173"/>
                <a:ext cx="524503" cy="246221"/>
              </a:xfrm>
              <a:prstGeom prst="rect">
                <a:avLst/>
              </a:prstGeom>
              <a:noFill/>
            </p:spPr>
            <p:txBody>
              <a:bodyPr wrap="none" rtlCol="0">
                <a:spAutoFit/>
              </a:bodyPr>
              <a:lstStyle/>
              <a:p>
                <a:r>
                  <a:rPr lang="en-AU" sz="1000" dirty="0"/>
                  <a:t>SN775</a:t>
                </a:r>
              </a:p>
            </p:txBody>
          </p:sp>
          <p:sp>
            <p:nvSpPr>
              <p:cNvPr id="32" name="TextBox 31">
                <a:extLst>
                  <a:ext uri="{FF2B5EF4-FFF2-40B4-BE49-F238E27FC236}">
                    <a16:creationId xmlns:a16="http://schemas.microsoft.com/office/drawing/2014/main" id="{73A88277-BF64-35AA-BFB7-A765F0CE35A0}"/>
                  </a:ext>
                </a:extLst>
              </p:cNvPr>
              <p:cNvSpPr txBox="1"/>
              <p:nvPr/>
            </p:nvSpPr>
            <p:spPr>
              <a:xfrm rot="16200000">
                <a:off x="915394" y="2813173"/>
                <a:ext cx="524503" cy="246221"/>
              </a:xfrm>
              <a:prstGeom prst="rect">
                <a:avLst/>
              </a:prstGeom>
              <a:noFill/>
            </p:spPr>
            <p:txBody>
              <a:bodyPr wrap="none" rtlCol="0">
                <a:spAutoFit/>
              </a:bodyPr>
              <a:lstStyle/>
              <a:p>
                <a:r>
                  <a:rPr lang="en-AU" sz="1000" dirty="0"/>
                  <a:t>SN776</a:t>
                </a:r>
              </a:p>
            </p:txBody>
          </p:sp>
          <p:sp>
            <p:nvSpPr>
              <p:cNvPr id="33" name="TextBox 32">
                <a:extLst>
                  <a:ext uri="{FF2B5EF4-FFF2-40B4-BE49-F238E27FC236}">
                    <a16:creationId xmlns:a16="http://schemas.microsoft.com/office/drawing/2014/main" id="{9794DA61-2286-2E00-C191-CE2518D1204F}"/>
                  </a:ext>
                </a:extLst>
              </p:cNvPr>
              <p:cNvSpPr txBox="1"/>
              <p:nvPr/>
            </p:nvSpPr>
            <p:spPr>
              <a:xfrm rot="16200000">
                <a:off x="1207013" y="2813173"/>
                <a:ext cx="524503" cy="246221"/>
              </a:xfrm>
              <a:prstGeom prst="rect">
                <a:avLst/>
              </a:prstGeom>
              <a:noFill/>
            </p:spPr>
            <p:txBody>
              <a:bodyPr wrap="none" rtlCol="0">
                <a:spAutoFit/>
              </a:bodyPr>
              <a:lstStyle/>
              <a:p>
                <a:r>
                  <a:rPr lang="en-AU" sz="1000" dirty="0"/>
                  <a:t>SN775</a:t>
                </a:r>
              </a:p>
            </p:txBody>
          </p:sp>
          <p:sp>
            <p:nvSpPr>
              <p:cNvPr id="34" name="TextBox 33">
                <a:extLst>
                  <a:ext uri="{FF2B5EF4-FFF2-40B4-BE49-F238E27FC236}">
                    <a16:creationId xmlns:a16="http://schemas.microsoft.com/office/drawing/2014/main" id="{7F0CD353-521D-CE6B-4E60-8AD3BCCCF2B2}"/>
                  </a:ext>
                </a:extLst>
              </p:cNvPr>
              <p:cNvSpPr txBox="1"/>
              <p:nvPr/>
            </p:nvSpPr>
            <p:spPr>
              <a:xfrm rot="16200000">
                <a:off x="1370633" y="2813173"/>
                <a:ext cx="524503" cy="246221"/>
              </a:xfrm>
              <a:prstGeom prst="rect">
                <a:avLst/>
              </a:prstGeom>
              <a:noFill/>
            </p:spPr>
            <p:txBody>
              <a:bodyPr wrap="none" rtlCol="0">
                <a:spAutoFit/>
              </a:bodyPr>
              <a:lstStyle/>
              <a:p>
                <a:r>
                  <a:rPr lang="en-AU" sz="1000" dirty="0"/>
                  <a:t>SN776</a:t>
                </a:r>
              </a:p>
            </p:txBody>
          </p:sp>
          <p:cxnSp>
            <p:nvCxnSpPr>
              <p:cNvPr id="38" name="Straight Connector 37">
                <a:extLst>
                  <a:ext uri="{FF2B5EF4-FFF2-40B4-BE49-F238E27FC236}">
                    <a16:creationId xmlns:a16="http://schemas.microsoft.com/office/drawing/2014/main" id="{8A3025CE-72B7-124E-E66D-1D4E642DC711}"/>
                  </a:ext>
                </a:extLst>
              </p:cNvPr>
              <p:cNvCxnSpPr/>
              <p:nvPr/>
            </p:nvCxnSpPr>
            <p:spPr>
              <a:xfrm>
                <a:off x="898857" y="2745511"/>
                <a:ext cx="360598"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5B4CBA1-3D4F-6429-842F-0DEFCD71CABF}"/>
                  </a:ext>
                </a:extLst>
              </p:cNvPr>
              <p:cNvCxnSpPr/>
              <p:nvPr/>
            </p:nvCxnSpPr>
            <p:spPr>
              <a:xfrm>
                <a:off x="1370624" y="2739902"/>
                <a:ext cx="360598" cy="0"/>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86" name="Group 85">
              <a:extLst>
                <a:ext uri="{FF2B5EF4-FFF2-40B4-BE49-F238E27FC236}">
                  <a16:creationId xmlns:a16="http://schemas.microsoft.com/office/drawing/2014/main" id="{FC849911-71ED-781C-CDD4-0CD03EA139FB}"/>
                </a:ext>
              </a:extLst>
            </p:cNvPr>
            <p:cNvGrpSpPr/>
            <p:nvPr/>
          </p:nvGrpSpPr>
          <p:grpSpPr>
            <a:xfrm>
              <a:off x="2260251" y="2539097"/>
              <a:ext cx="1092161" cy="2592683"/>
              <a:chOff x="2260251" y="2539097"/>
              <a:chExt cx="1092161" cy="2592683"/>
            </a:xfrm>
          </p:grpSpPr>
          <p:pic>
            <p:nvPicPr>
              <p:cNvPr id="22" name="Picture 21">
                <a:extLst>
                  <a:ext uri="{FF2B5EF4-FFF2-40B4-BE49-F238E27FC236}">
                    <a16:creationId xmlns:a16="http://schemas.microsoft.com/office/drawing/2014/main" id="{7D95459F-0B51-A0E8-A2BE-0D85BC33EF7B}"/>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rightnessContrast bright="40000"/>
                        </a14:imgEffect>
                      </a14:imgLayer>
                    </a14:imgProps>
                  </a:ext>
                  <a:ext uri="{28A0092B-C50C-407E-A947-70E740481C1C}">
                    <a14:useLocalDpi xmlns:a14="http://schemas.microsoft.com/office/drawing/2010/main" val="0"/>
                  </a:ext>
                </a:extLst>
              </a:blip>
              <a:srcRect l="26085" t="46404" r="61871" b="26277"/>
              <a:stretch>
                <a:fillRect/>
              </a:stretch>
            </p:blipFill>
            <p:spPr bwMode="auto">
              <a:xfrm>
                <a:off x="2260251" y="3151532"/>
                <a:ext cx="634848" cy="1980248"/>
              </a:xfrm>
              <a:prstGeom prst="rect">
                <a:avLst/>
              </a:prstGeom>
              <a:noFill/>
              <a:ln>
                <a:solidFill>
                  <a:schemeClr val="tx1"/>
                </a:solidFill>
              </a:ln>
              <a:extLst>
                <a:ext uri="{53640926-AAD7-44D8-BBD7-CCE9431645EC}">
                  <a14:shadowObscured xmlns:a14="http://schemas.microsoft.com/office/drawing/2010/main"/>
                </a:ext>
              </a:extLst>
            </p:spPr>
          </p:pic>
          <p:pic>
            <p:nvPicPr>
              <p:cNvPr id="23" name="Picture 22">
                <a:extLst>
                  <a:ext uri="{FF2B5EF4-FFF2-40B4-BE49-F238E27FC236}">
                    <a16:creationId xmlns:a16="http://schemas.microsoft.com/office/drawing/2014/main" id="{F17C5663-3EE5-F933-0B7B-C66084D370CC}"/>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rightnessContrast bright="40000"/>
                        </a14:imgEffect>
                      </a14:imgLayer>
                    </a14:imgProps>
                  </a:ext>
                  <a:ext uri="{28A0092B-C50C-407E-A947-70E740481C1C}">
                    <a14:useLocalDpi xmlns:a14="http://schemas.microsoft.com/office/drawing/2010/main" val="0"/>
                  </a:ext>
                </a:extLst>
              </a:blip>
              <a:srcRect l="49242" t="46289" r="42923" b="25679"/>
              <a:stretch>
                <a:fillRect/>
              </a:stretch>
            </p:blipFill>
            <p:spPr bwMode="auto">
              <a:xfrm>
                <a:off x="2932767" y="3151532"/>
                <a:ext cx="402513" cy="1980248"/>
              </a:xfrm>
              <a:prstGeom prst="rect">
                <a:avLst/>
              </a:prstGeom>
              <a:noFill/>
              <a:ln>
                <a:solidFill>
                  <a:schemeClr val="tx1"/>
                </a:solidFill>
              </a:ln>
              <a:extLst>
                <a:ext uri="{53640926-AAD7-44D8-BBD7-CCE9431645EC}">
                  <a14:shadowObscured xmlns:a14="http://schemas.microsoft.com/office/drawing/2010/main"/>
                </a:ext>
              </a:extLst>
            </p:spPr>
          </p:pic>
          <p:sp>
            <p:nvSpPr>
              <p:cNvPr id="27" name="TextBox 26">
                <a:extLst>
                  <a:ext uri="{FF2B5EF4-FFF2-40B4-BE49-F238E27FC236}">
                    <a16:creationId xmlns:a16="http://schemas.microsoft.com/office/drawing/2014/main" id="{9C27F474-C6C9-517C-86F3-55C34DC71237}"/>
                  </a:ext>
                </a:extLst>
              </p:cNvPr>
              <p:cNvSpPr txBox="1"/>
              <p:nvPr/>
            </p:nvSpPr>
            <p:spPr>
              <a:xfrm>
                <a:off x="2559546" y="2539097"/>
                <a:ext cx="247184" cy="246221"/>
              </a:xfrm>
              <a:prstGeom prst="rect">
                <a:avLst/>
              </a:prstGeom>
              <a:noFill/>
            </p:spPr>
            <p:txBody>
              <a:bodyPr wrap="none" rtlCol="0">
                <a:spAutoFit/>
              </a:bodyPr>
              <a:lstStyle/>
              <a:p>
                <a:r>
                  <a:rPr lang="en-AU" sz="1000" dirty="0"/>
                  <a:t>T</a:t>
                </a:r>
              </a:p>
            </p:txBody>
          </p:sp>
          <p:sp>
            <p:nvSpPr>
              <p:cNvPr id="35" name="TextBox 34">
                <a:extLst>
                  <a:ext uri="{FF2B5EF4-FFF2-40B4-BE49-F238E27FC236}">
                    <a16:creationId xmlns:a16="http://schemas.microsoft.com/office/drawing/2014/main" id="{9B3922E8-E25F-2D9A-EE3D-153D6BB2A5D2}"/>
                  </a:ext>
                </a:extLst>
              </p:cNvPr>
              <p:cNvSpPr txBox="1"/>
              <p:nvPr/>
            </p:nvSpPr>
            <p:spPr>
              <a:xfrm>
                <a:off x="3057042" y="2539097"/>
                <a:ext cx="243978" cy="246221"/>
              </a:xfrm>
              <a:prstGeom prst="rect">
                <a:avLst/>
              </a:prstGeom>
              <a:noFill/>
            </p:spPr>
            <p:txBody>
              <a:bodyPr wrap="none" rtlCol="0">
                <a:spAutoFit/>
              </a:bodyPr>
              <a:lstStyle/>
              <a:p>
                <a:r>
                  <a:rPr lang="en-AU" sz="1000" dirty="0"/>
                  <a:t>S</a:t>
                </a:r>
              </a:p>
            </p:txBody>
          </p:sp>
          <p:sp>
            <p:nvSpPr>
              <p:cNvPr id="36" name="TextBox 35">
                <a:extLst>
                  <a:ext uri="{FF2B5EF4-FFF2-40B4-BE49-F238E27FC236}">
                    <a16:creationId xmlns:a16="http://schemas.microsoft.com/office/drawing/2014/main" id="{5356D1FA-0347-E528-C184-D54727F53185}"/>
                  </a:ext>
                </a:extLst>
              </p:cNvPr>
              <p:cNvSpPr txBox="1"/>
              <p:nvPr/>
            </p:nvSpPr>
            <p:spPr>
              <a:xfrm>
                <a:off x="2264377" y="2955296"/>
                <a:ext cx="239168" cy="246221"/>
              </a:xfrm>
              <a:prstGeom prst="rect">
                <a:avLst/>
              </a:prstGeom>
              <a:noFill/>
            </p:spPr>
            <p:txBody>
              <a:bodyPr wrap="none" rtlCol="0">
                <a:spAutoFit/>
              </a:bodyPr>
              <a:lstStyle/>
              <a:p>
                <a:r>
                  <a:rPr lang="en-AU" sz="1000" dirty="0"/>
                  <a:t>L</a:t>
                </a:r>
              </a:p>
            </p:txBody>
          </p:sp>
          <p:sp>
            <p:nvSpPr>
              <p:cNvPr id="37" name="TextBox 36">
                <a:extLst>
                  <a:ext uri="{FF2B5EF4-FFF2-40B4-BE49-F238E27FC236}">
                    <a16:creationId xmlns:a16="http://schemas.microsoft.com/office/drawing/2014/main" id="{54578B98-0CAE-9220-93BB-AFD35CE38736}"/>
                  </a:ext>
                </a:extLst>
              </p:cNvPr>
              <p:cNvSpPr txBox="1"/>
              <p:nvPr/>
            </p:nvSpPr>
            <p:spPr>
              <a:xfrm rot="16200000">
                <a:off x="2348191" y="2816155"/>
                <a:ext cx="524503" cy="246221"/>
              </a:xfrm>
              <a:prstGeom prst="rect">
                <a:avLst/>
              </a:prstGeom>
              <a:noFill/>
            </p:spPr>
            <p:txBody>
              <a:bodyPr wrap="none" rtlCol="0">
                <a:spAutoFit/>
              </a:bodyPr>
              <a:lstStyle/>
              <a:p>
                <a:r>
                  <a:rPr lang="en-AU" sz="1000" dirty="0"/>
                  <a:t>SN775</a:t>
                </a:r>
              </a:p>
            </p:txBody>
          </p:sp>
          <p:sp>
            <p:nvSpPr>
              <p:cNvPr id="49" name="TextBox 48">
                <a:extLst>
                  <a:ext uri="{FF2B5EF4-FFF2-40B4-BE49-F238E27FC236}">
                    <a16:creationId xmlns:a16="http://schemas.microsoft.com/office/drawing/2014/main" id="{0B03EEBC-A825-EB5B-1B4F-FAEB4F06C55F}"/>
                  </a:ext>
                </a:extLst>
              </p:cNvPr>
              <p:cNvSpPr txBox="1"/>
              <p:nvPr/>
            </p:nvSpPr>
            <p:spPr>
              <a:xfrm rot="16200000">
                <a:off x="2511811" y="2816155"/>
                <a:ext cx="524503" cy="246221"/>
              </a:xfrm>
              <a:prstGeom prst="rect">
                <a:avLst/>
              </a:prstGeom>
              <a:noFill/>
            </p:spPr>
            <p:txBody>
              <a:bodyPr wrap="none" rtlCol="0">
                <a:spAutoFit/>
              </a:bodyPr>
              <a:lstStyle/>
              <a:p>
                <a:r>
                  <a:rPr lang="en-AU" sz="1000" dirty="0"/>
                  <a:t>SN776</a:t>
                </a:r>
              </a:p>
            </p:txBody>
          </p:sp>
          <p:sp>
            <p:nvSpPr>
              <p:cNvPr id="79" name="TextBox 78">
                <a:extLst>
                  <a:ext uri="{FF2B5EF4-FFF2-40B4-BE49-F238E27FC236}">
                    <a16:creationId xmlns:a16="http://schemas.microsoft.com/office/drawing/2014/main" id="{65BF1662-A5E6-CBF3-9D30-696D30DB1D50}"/>
                  </a:ext>
                </a:extLst>
              </p:cNvPr>
              <p:cNvSpPr txBox="1"/>
              <p:nvPr/>
            </p:nvSpPr>
            <p:spPr>
              <a:xfrm rot="16200000">
                <a:off x="2803430" y="2816155"/>
                <a:ext cx="524503" cy="246221"/>
              </a:xfrm>
              <a:prstGeom prst="rect">
                <a:avLst/>
              </a:prstGeom>
              <a:noFill/>
            </p:spPr>
            <p:txBody>
              <a:bodyPr wrap="none" rtlCol="0">
                <a:spAutoFit/>
              </a:bodyPr>
              <a:lstStyle/>
              <a:p>
                <a:r>
                  <a:rPr lang="en-AU" sz="1000" dirty="0"/>
                  <a:t>SN775</a:t>
                </a:r>
              </a:p>
            </p:txBody>
          </p:sp>
          <p:sp>
            <p:nvSpPr>
              <p:cNvPr id="80" name="TextBox 79">
                <a:extLst>
                  <a:ext uri="{FF2B5EF4-FFF2-40B4-BE49-F238E27FC236}">
                    <a16:creationId xmlns:a16="http://schemas.microsoft.com/office/drawing/2014/main" id="{2EDF4DB5-6CB7-1EC5-4D98-8BE4CF3DF954}"/>
                  </a:ext>
                </a:extLst>
              </p:cNvPr>
              <p:cNvSpPr txBox="1"/>
              <p:nvPr/>
            </p:nvSpPr>
            <p:spPr>
              <a:xfrm rot="16200000">
                <a:off x="2967050" y="2816155"/>
                <a:ext cx="524503" cy="246221"/>
              </a:xfrm>
              <a:prstGeom prst="rect">
                <a:avLst/>
              </a:prstGeom>
              <a:noFill/>
            </p:spPr>
            <p:txBody>
              <a:bodyPr wrap="none" rtlCol="0">
                <a:spAutoFit/>
              </a:bodyPr>
              <a:lstStyle/>
              <a:p>
                <a:r>
                  <a:rPr lang="en-AU" sz="1000" dirty="0"/>
                  <a:t>SN776</a:t>
                </a:r>
              </a:p>
            </p:txBody>
          </p:sp>
          <p:cxnSp>
            <p:nvCxnSpPr>
              <p:cNvPr id="81" name="Straight Connector 80">
                <a:extLst>
                  <a:ext uri="{FF2B5EF4-FFF2-40B4-BE49-F238E27FC236}">
                    <a16:creationId xmlns:a16="http://schemas.microsoft.com/office/drawing/2014/main" id="{AB9221AA-410A-74F8-6A10-7C9206A238AF}"/>
                  </a:ext>
                </a:extLst>
              </p:cNvPr>
              <p:cNvCxnSpPr/>
              <p:nvPr/>
            </p:nvCxnSpPr>
            <p:spPr>
              <a:xfrm>
                <a:off x="2495274" y="2748493"/>
                <a:ext cx="360598"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16F115BC-9BB5-AC31-6647-1D4B1CD9FAD1}"/>
                  </a:ext>
                </a:extLst>
              </p:cNvPr>
              <p:cNvCxnSpPr/>
              <p:nvPr/>
            </p:nvCxnSpPr>
            <p:spPr>
              <a:xfrm>
                <a:off x="2967041" y="2742884"/>
                <a:ext cx="360598" cy="0"/>
              </a:xfrm>
              <a:prstGeom prst="line">
                <a:avLst/>
              </a:prstGeom>
              <a:ln w="19050"/>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169818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2639850-5908-CCC0-606B-8184B77C4F2C}"/>
              </a:ext>
            </a:extLst>
          </p:cNvPr>
          <p:cNvSpPr>
            <a:spLocks noGrp="1"/>
          </p:cNvSpPr>
          <p:nvPr>
            <p:ph type="title"/>
          </p:nvPr>
        </p:nvSpPr>
        <p:spPr>
          <a:xfrm>
            <a:off x="427037" y="764473"/>
            <a:ext cx="5915025" cy="1845478"/>
          </a:xfrm>
        </p:spPr>
        <p:txBody>
          <a:bodyPr>
            <a:noAutofit/>
          </a:bodyPr>
          <a:lstStyle/>
          <a:p>
            <a:r>
              <a:rPr lang="en-AU" sz="1200" dirty="0">
                <a:latin typeface="+mn-lt"/>
              </a:rPr>
              <a:t>Supplementary Figure 14. Typical isolation of </a:t>
            </a:r>
            <a:r>
              <a:rPr lang="en-AU" sz="1200" i="1" dirty="0">
                <a:latin typeface="+mn-lt"/>
              </a:rPr>
              <a:t>Av</a:t>
            </a:r>
            <a:r>
              <a:rPr lang="en-AU" sz="1200" dirty="0">
                <a:latin typeface="+mn-lt"/>
              </a:rPr>
              <a:t>AnfHHv6 (SN776) from </a:t>
            </a:r>
            <a:r>
              <a:rPr lang="en-AU" sz="1200" i="1" dirty="0">
                <a:latin typeface="+mn-lt"/>
              </a:rPr>
              <a:t>N. benthamiana </a:t>
            </a:r>
            <a:r>
              <a:rPr lang="en-AU" sz="1200" dirty="0">
                <a:latin typeface="+mn-lt"/>
              </a:rPr>
              <a:t>mitochondria.  Anti-strep western blot (left) and corresponding Coomassie-stained SDS-PAGE (right) of samples collected during the isolation process. T, leaf homogenate; I, supernatant post-ultracentrifugation, P, pelleted fraction post-ultracentrifugation resuspended in lysis buffer with the same volume as the supernatant; FT, flowthrough during loading of the supernatant onto the </a:t>
            </a:r>
            <a:r>
              <a:rPr lang="en-AU" sz="1200" dirty="0" err="1">
                <a:latin typeface="+mn-lt"/>
              </a:rPr>
              <a:t>streptactin</a:t>
            </a:r>
            <a:r>
              <a:rPr lang="en-AU" sz="1200" dirty="0">
                <a:latin typeface="+mn-lt"/>
              </a:rPr>
              <a:t> column; E, eluate; L, protein ladder. Black triangle points to </a:t>
            </a:r>
            <a:r>
              <a:rPr lang="en-AU" sz="1200" i="1" dirty="0">
                <a:latin typeface="+mn-lt"/>
              </a:rPr>
              <a:t>Av</a:t>
            </a:r>
            <a:r>
              <a:rPr lang="en-AU" sz="1200" dirty="0">
                <a:latin typeface="+mn-lt"/>
              </a:rPr>
              <a:t>AnfHHv6, and * is a non-specific signal. Minor protein degradation can be seen in the eluate fraction of the Western blot. Details of constructs are summarised in Table 1.</a:t>
            </a:r>
          </a:p>
        </p:txBody>
      </p:sp>
      <p:grpSp>
        <p:nvGrpSpPr>
          <p:cNvPr id="37" name="Group 36">
            <a:extLst>
              <a:ext uri="{FF2B5EF4-FFF2-40B4-BE49-F238E27FC236}">
                <a16:creationId xmlns:a16="http://schemas.microsoft.com/office/drawing/2014/main" id="{B5589264-7DA1-35F4-8EA4-3EAAA9299DFB}"/>
              </a:ext>
            </a:extLst>
          </p:cNvPr>
          <p:cNvGrpSpPr/>
          <p:nvPr/>
        </p:nvGrpSpPr>
        <p:grpSpPr>
          <a:xfrm>
            <a:off x="4697119" y="2791072"/>
            <a:ext cx="382738" cy="1836354"/>
            <a:chOff x="8040023" y="2462537"/>
            <a:chExt cx="680425" cy="3264629"/>
          </a:xfrm>
        </p:grpSpPr>
        <p:sp>
          <p:nvSpPr>
            <p:cNvPr id="38" name="TextBox 37">
              <a:extLst>
                <a:ext uri="{FF2B5EF4-FFF2-40B4-BE49-F238E27FC236}">
                  <a16:creationId xmlns:a16="http://schemas.microsoft.com/office/drawing/2014/main" id="{81DA6B24-2177-A19F-EAB8-E7577AA120AB}"/>
                </a:ext>
              </a:extLst>
            </p:cNvPr>
            <p:cNvSpPr txBox="1"/>
            <p:nvPr/>
          </p:nvSpPr>
          <p:spPr>
            <a:xfrm>
              <a:off x="8041627" y="2679161"/>
              <a:ext cx="678821" cy="437726"/>
            </a:xfrm>
            <a:prstGeom prst="rect">
              <a:avLst/>
            </a:prstGeom>
            <a:noFill/>
          </p:spPr>
          <p:txBody>
            <a:bodyPr wrap="none" rtlCol="0">
              <a:spAutoFit/>
            </a:bodyPr>
            <a:lstStyle/>
            <a:p>
              <a:r>
                <a:rPr lang="en-AU" sz="1000" dirty="0"/>
                <a:t>170</a:t>
              </a:r>
            </a:p>
          </p:txBody>
        </p:sp>
        <p:sp>
          <p:nvSpPr>
            <p:cNvPr id="39" name="TextBox 38">
              <a:extLst>
                <a:ext uri="{FF2B5EF4-FFF2-40B4-BE49-F238E27FC236}">
                  <a16:creationId xmlns:a16="http://schemas.microsoft.com/office/drawing/2014/main" id="{7AFB013B-60FB-98D7-0DB5-CE0178A93CBD}"/>
                </a:ext>
              </a:extLst>
            </p:cNvPr>
            <p:cNvSpPr txBox="1"/>
            <p:nvPr/>
          </p:nvSpPr>
          <p:spPr>
            <a:xfrm>
              <a:off x="8041627" y="2875605"/>
              <a:ext cx="678821" cy="437726"/>
            </a:xfrm>
            <a:prstGeom prst="rect">
              <a:avLst/>
            </a:prstGeom>
            <a:noFill/>
          </p:spPr>
          <p:txBody>
            <a:bodyPr wrap="none" rtlCol="0">
              <a:spAutoFit/>
            </a:bodyPr>
            <a:lstStyle/>
            <a:p>
              <a:r>
                <a:rPr lang="en-AU" sz="1000" dirty="0"/>
                <a:t>130</a:t>
              </a:r>
            </a:p>
          </p:txBody>
        </p:sp>
        <p:sp>
          <p:nvSpPr>
            <p:cNvPr id="40" name="TextBox 39">
              <a:extLst>
                <a:ext uri="{FF2B5EF4-FFF2-40B4-BE49-F238E27FC236}">
                  <a16:creationId xmlns:a16="http://schemas.microsoft.com/office/drawing/2014/main" id="{7386C388-0B14-DF2C-89A3-9C05E974EA5C}"/>
                </a:ext>
              </a:extLst>
            </p:cNvPr>
            <p:cNvSpPr txBox="1"/>
            <p:nvPr/>
          </p:nvSpPr>
          <p:spPr>
            <a:xfrm>
              <a:off x="8041627" y="3224108"/>
              <a:ext cx="678821" cy="437726"/>
            </a:xfrm>
            <a:prstGeom prst="rect">
              <a:avLst/>
            </a:prstGeom>
            <a:noFill/>
          </p:spPr>
          <p:txBody>
            <a:bodyPr wrap="none" rtlCol="0">
              <a:spAutoFit/>
            </a:bodyPr>
            <a:lstStyle/>
            <a:p>
              <a:r>
                <a:rPr lang="en-AU" sz="1000" dirty="0"/>
                <a:t>100</a:t>
              </a:r>
            </a:p>
          </p:txBody>
        </p:sp>
        <p:sp>
          <p:nvSpPr>
            <p:cNvPr id="41" name="TextBox 40">
              <a:extLst>
                <a:ext uri="{FF2B5EF4-FFF2-40B4-BE49-F238E27FC236}">
                  <a16:creationId xmlns:a16="http://schemas.microsoft.com/office/drawing/2014/main" id="{E0C2EF54-904C-23F9-831E-0222B6A0A549}"/>
                </a:ext>
              </a:extLst>
            </p:cNvPr>
            <p:cNvSpPr txBox="1"/>
            <p:nvPr/>
          </p:nvSpPr>
          <p:spPr>
            <a:xfrm>
              <a:off x="8080900" y="3493947"/>
              <a:ext cx="561978" cy="437726"/>
            </a:xfrm>
            <a:prstGeom prst="rect">
              <a:avLst/>
            </a:prstGeom>
            <a:noFill/>
          </p:spPr>
          <p:txBody>
            <a:bodyPr wrap="none" rtlCol="0">
              <a:spAutoFit/>
            </a:bodyPr>
            <a:lstStyle/>
            <a:p>
              <a:r>
                <a:rPr lang="en-AU" sz="1000" dirty="0"/>
                <a:t>70</a:t>
              </a:r>
            </a:p>
          </p:txBody>
        </p:sp>
        <p:sp>
          <p:nvSpPr>
            <p:cNvPr id="42" name="TextBox 41">
              <a:extLst>
                <a:ext uri="{FF2B5EF4-FFF2-40B4-BE49-F238E27FC236}">
                  <a16:creationId xmlns:a16="http://schemas.microsoft.com/office/drawing/2014/main" id="{3BAF0243-C67C-63BA-74C5-7FA2F2686BD4}"/>
                </a:ext>
              </a:extLst>
            </p:cNvPr>
            <p:cNvSpPr txBox="1"/>
            <p:nvPr/>
          </p:nvSpPr>
          <p:spPr>
            <a:xfrm>
              <a:off x="8080900" y="4033340"/>
              <a:ext cx="561978" cy="437726"/>
            </a:xfrm>
            <a:prstGeom prst="rect">
              <a:avLst/>
            </a:prstGeom>
            <a:noFill/>
          </p:spPr>
          <p:txBody>
            <a:bodyPr wrap="none" rtlCol="0">
              <a:spAutoFit/>
            </a:bodyPr>
            <a:lstStyle/>
            <a:p>
              <a:r>
                <a:rPr lang="en-AU" sz="1000" dirty="0"/>
                <a:t>55</a:t>
              </a:r>
            </a:p>
          </p:txBody>
        </p:sp>
        <p:sp>
          <p:nvSpPr>
            <p:cNvPr id="43" name="TextBox 42">
              <a:extLst>
                <a:ext uri="{FF2B5EF4-FFF2-40B4-BE49-F238E27FC236}">
                  <a16:creationId xmlns:a16="http://schemas.microsoft.com/office/drawing/2014/main" id="{54A9DD23-4507-8767-C264-131197882DDB}"/>
                </a:ext>
              </a:extLst>
            </p:cNvPr>
            <p:cNvSpPr txBox="1"/>
            <p:nvPr/>
          </p:nvSpPr>
          <p:spPr>
            <a:xfrm>
              <a:off x="8080900" y="4354265"/>
              <a:ext cx="561978" cy="437726"/>
            </a:xfrm>
            <a:prstGeom prst="rect">
              <a:avLst/>
            </a:prstGeom>
            <a:noFill/>
          </p:spPr>
          <p:txBody>
            <a:bodyPr wrap="none" rtlCol="0">
              <a:spAutoFit/>
            </a:bodyPr>
            <a:lstStyle/>
            <a:p>
              <a:r>
                <a:rPr lang="en-AU" sz="1000" dirty="0"/>
                <a:t>40</a:t>
              </a:r>
            </a:p>
          </p:txBody>
        </p:sp>
        <p:sp>
          <p:nvSpPr>
            <p:cNvPr id="44" name="TextBox 43">
              <a:extLst>
                <a:ext uri="{FF2B5EF4-FFF2-40B4-BE49-F238E27FC236}">
                  <a16:creationId xmlns:a16="http://schemas.microsoft.com/office/drawing/2014/main" id="{08AAD7DA-403F-A053-1AD7-B656A8DC34B4}"/>
                </a:ext>
              </a:extLst>
            </p:cNvPr>
            <p:cNvSpPr txBox="1"/>
            <p:nvPr/>
          </p:nvSpPr>
          <p:spPr>
            <a:xfrm>
              <a:off x="8080900" y="4700384"/>
              <a:ext cx="561978" cy="437726"/>
            </a:xfrm>
            <a:prstGeom prst="rect">
              <a:avLst/>
            </a:prstGeom>
            <a:noFill/>
          </p:spPr>
          <p:txBody>
            <a:bodyPr wrap="none" rtlCol="0">
              <a:spAutoFit/>
            </a:bodyPr>
            <a:lstStyle/>
            <a:p>
              <a:r>
                <a:rPr lang="en-AU" sz="1000" dirty="0"/>
                <a:t>35</a:t>
              </a:r>
            </a:p>
          </p:txBody>
        </p:sp>
        <p:sp>
          <p:nvSpPr>
            <p:cNvPr id="45" name="TextBox 44">
              <a:extLst>
                <a:ext uri="{FF2B5EF4-FFF2-40B4-BE49-F238E27FC236}">
                  <a16:creationId xmlns:a16="http://schemas.microsoft.com/office/drawing/2014/main" id="{1070A453-6639-50C7-1854-4568EE5C96BF}"/>
                </a:ext>
              </a:extLst>
            </p:cNvPr>
            <p:cNvSpPr txBox="1"/>
            <p:nvPr/>
          </p:nvSpPr>
          <p:spPr>
            <a:xfrm>
              <a:off x="8080900" y="4942853"/>
              <a:ext cx="561978" cy="437726"/>
            </a:xfrm>
            <a:prstGeom prst="rect">
              <a:avLst/>
            </a:prstGeom>
            <a:noFill/>
          </p:spPr>
          <p:txBody>
            <a:bodyPr wrap="none" rtlCol="0">
              <a:spAutoFit/>
            </a:bodyPr>
            <a:lstStyle/>
            <a:p>
              <a:r>
                <a:rPr lang="en-AU" sz="1000" dirty="0"/>
                <a:t>25</a:t>
              </a:r>
            </a:p>
          </p:txBody>
        </p:sp>
        <p:sp>
          <p:nvSpPr>
            <p:cNvPr id="46" name="TextBox 45">
              <a:extLst>
                <a:ext uri="{FF2B5EF4-FFF2-40B4-BE49-F238E27FC236}">
                  <a16:creationId xmlns:a16="http://schemas.microsoft.com/office/drawing/2014/main" id="{199A5793-BFBD-C735-85E6-A2B776340147}"/>
                </a:ext>
              </a:extLst>
            </p:cNvPr>
            <p:cNvSpPr txBox="1"/>
            <p:nvPr/>
          </p:nvSpPr>
          <p:spPr>
            <a:xfrm>
              <a:off x="8080900" y="5289440"/>
              <a:ext cx="561978" cy="437726"/>
            </a:xfrm>
            <a:prstGeom prst="rect">
              <a:avLst/>
            </a:prstGeom>
            <a:noFill/>
          </p:spPr>
          <p:txBody>
            <a:bodyPr wrap="none" rtlCol="0">
              <a:spAutoFit/>
            </a:bodyPr>
            <a:lstStyle/>
            <a:p>
              <a:r>
                <a:rPr lang="en-AU" sz="1000" dirty="0"/>
                <a:t>15</a:t>
              </a:r>
            </a:p>
          </p:txBody>
        </p:sp>
        <p:sp>
          <p:nvSpPr>
            <p:cNvPr id="47" name="TextBox 46">
              <a:extLst>
                <a:ext uri="{FF2B5EF4-FFF2-40B4-BE49-F238E27FC236}">
                  <a16:creationId xmlns:a16="http://schemas.microsoft.com/office/drawing/2014/main" id="{93E7464E-A5B2-1A5A-2A8D-F8867FA404AF}"/>
                </a:ext>
              </a:extLst>
            </p:cNvPr>
            <p:cNvSpPr txBox="1"/>
            <p:nvPr/>
          </p:nvSpPr>
          <p:spPr>
            <a:xfrm>
              <a:off x="8040023" y="2462537"/>
              <a:ext cx="678821" cy="437726"/>
            </a:xfrm>
            <a:prstGeom prst="rect">
              <a:avLst/>
            </a:prstGeom>
            <a:noFill/>
          </p:spPr>
          <p:txBody>
            <a:bodyPr wrap="none" rtlCol="0">
              <a:spAutoFit/>
            </a:bodyPr>
            <a:lstStyle/>
            <a:p>
              <a:r>
                <a:rPr lang="en-AU" sz="1000" dirty="0"/>
                <a:t>kDa</a:t>
              </a:r>
            </a:p>
          </p:txBody>
        </p:sp>
      </p:grpSp>
      <p:grpSp>
        <p:nvGrpSpPr>
          <p:cNvPr id="23" name="Group 22">
            <a:extLst>
              <a:ext uri="{FF2B5EF4-FFF2-40B4-BE49-F238E27FC236}">
                <a16:creationId xmlns:a16="http://schemas.microsoft.com/office/drawing/2014/main" id="{89B812D4-EEF6-EAF5-BD0A-F35E6A83EAAB}"/>
              </a:ext>
            </a:extLst>
          </p:cNvPr>
          <p:cNvGrpSpPr/>
          <p:nvPr/>
        </p:nvGrpSpPr>
        <p:grpSpPr>
          <a:xfrm>
            <a:off x="2742720" y="2814760"/>
            <a:ext cx="382738" cy="1836354"/>
            <a:chOff x="8040023" y="2462537"/>
            <a:chExt cx="680425" cy="3264629"/>
          </a:xfrm>
        </p:grpSpPr>
        <p:sp>
          <p:nvSpPr>
            <p:cNvPr id="24" name="TextBox 23">
              <a:extLst>
                <a:ext uri="{FF2B5EF4-FFF2-40B4-BE49-F238E27FC236}">
                  <a16:creationId xmlns:a16="http://schemas.microsoft.com/office/drawing/2014/main" id="{BEA03849-2530-DB41-8BBE-945D4ABC70D4}"/>
                </a:ext>
              </a:extLst>
            </p:cNvPr>
            <p:cNvSpPr txBox="1"/>
            <p:nvPr/>
          </p:nvSpPr>
          <p:spPr>
            <a:xfrm>
              <a:off x="8041627" y="2679161"/>
              <a:ext cx="678821" cy="437726"/>
            </a:xfrm>
            <a:prstGeom prst="rect">
              <a:avLst/>
            </a:prstGeom>
            <a:noFill/>
          </p:spPr>
          <p:txBody>
            <a:bodyPr wrap="none" rtlCol="0">
              <a:spAutoFit/>
            </a:bodyPr>
            <a:lstStyle/>
            <a:p>
              <a:r>
                <a:rPr lang="en-AU" sz="1000" dirty="0"/>
                <a:t>170</a:t>
              </a:r>
            </a:p>
          </p:txBody>
        </p:sp>
        <p:sp>
          <p:nvSpPr>
            <p:cNvPr id="25" name="TextBox 24">
              <a:extLst>
                <a:ext uri="{FF2B5EF4-FFF2-40B4-BE49-F238E27FC236}">
                  <a16:creationId xmlns:a16="http://schemas.microsoft.com/office/drawing/2014/main" id="{7E2D3D51-8DCC-279D-AEF4-EA9D32FDCCB0}"/>
                </a:ext>
              </a:extLst>
            </p:cNvPr>
            <p:cNvSpPr txBox="1"/>
            <p:nvPr/>
          </p:nvSpPr>
          <p:spPr>
            <a:xfrm>
              <a:off x="8041627" y="2875605"/>
              <a:ext cx="678821" cy="437726"/>
            </a:xfrm>
            <a:prstGeom prst="rect">
              <a:avLst/>
            </a:prstGeom>
            <a:noFill/>
          </p:spPr>
          <p:txBody>
            <a:bodyPr wrap="none" rtlCol="0">
              <a:spAutoFit/>
            </a:bodyPr>
            <a:lstStyle/>
            <a:p>
              <a:r>
                <a:rPr lang="en-AU" sz="1000" dirty="0"/>
                <a:t>130</a:t>
              </a:r>
            </a:p>
          </p:txBody>
        </p:sp>
        <p:sp>
          <p:nvSpPr>
            <p:cNvPr id="26" name="TextBox 25">
              <a:extLst>
                <a:ext uri="{FF2B5EF4-FFF2-40B4-BE49-F238E27FC236}">
                  <a16:creationId xmlns:a16="http://schemas.microsoft.com/office/drawing/2014/main" id="{9867D75C-EF2B-07A0-53B6-20ED372C3FB6}"/>
                </a:ext>
              </a:extLst>
            </p:cNvPr>
            <p:cNvSpPr txBox="1"/>
            <p:nvPr/>
          </p:nvSpPr>
          <p:spPr>
            <a:xfrm>
              <a:off x="8041627" y="3224108"/>
              <a:ext cx="678821" cy="437726"/>
            </a:xfrm>
            <a:prstGeom prst="rect">
              <a:avLst/>
            </a:prstGeom>
            <a:noFill/>
          </p:spPr>
          <p:txBody>
            <a:bodyPr wrap="none" rtlCol="0">
              <a:spAutoFit/>
            </a:bodyPr>
            <a:lstStyle/>
            <a:p>
              <a:r>
                <a:rPr lang="en-AU" sz="1000" dirty="0"/>
                <a:t>100</a:t>
              </a:r>
            </a:p>
          </p:txBody>
        </p:sp>
        <p:sp>
          <p:nvSpPr>
            <p:cNvPr id="27" name="TextBox 26">
              <a:extLst>
                <a:ext uri="{FF2B5EF4-FFF2-40B4-BE49-F238E27FC236}">
                  <a16:creationId xmlns:a16="http://schemas.microsoft.com/office/drawing/2014/main" id="{278936A1-6E11-2D9C-57EA-CB0A3A110548}"/>
                </a:ext>
              </a:extLst>
            </p:cNvPr>
            <p:cNvSpPr txBox="1"/>
            <p:nvPr/>
          </p:nvSpPr>
          <p:spPr>
            <a:xfrm>
              <a:off x="8080900" y="3493947"/>
              <a:ext cx="561978" cy="437726"/>
            </a:xfrm>
            <a:prstGeom prst="rect">
              <a:avLst/>
            </a:prstGeom>
            <a:noFill/>
          </p:spPr>
          <p:txBody>
            <a:bodyPr wrap="none" rtlCol="0">
              <a:spAutoFit/>
            </a:bodyPr>
            <a:lstStyle/>
            <a:p>
              <a:r>
                <a:rPr lang="en-AU" sz="1000" dirty="0"/>
                <a:t>70</a:t>
              </a:r>
            </a:p>
          </p:txBody>
        </p:sp>
        <p:sp>
          <p:nvSpPr>
            <p:cNvPr id="28" name="TextBox 27">
              <a:extLst>
                <a:ext uri="{FF2B5EF4-FFF2-40B4-BE49-F238E27FC236}">
                  <a16:creationId xmlns:a16="http://schemas.microsoft.com/office/drawing/2014/main" id="{1CC3A2A1-A2DF-9E84-9725-5FCEFBCC3900}"/>
                </a:ext>
              </a:extLst>
            </p:cNvPr>
            <p:cNvSpPr txBox="1"/>
            <p:nvPr/>
          </p:nvSpPr>
          <p:spPr>
            <a:xfrm>
              <a:off x="8080900" y="4033340"/>
              <a:ext cx="561978" cy="437726"/>
            </a:xfrm>
            <a:prstGeom prst="rect">
              <a:avLst/>
            </a:prstGeom>
            <a:noFill/>
          </p:spPr>
          <p:txBody>
            <a:bodyPr wrap="none" rtlCol="0">
              <a:spAutoFit/>
            </a:bodyPr>
            <a:lstStyle/>
            <a:p>
              <a:r>
                <a:rPr lang="en-AU" sz="1000" dirty="0"/>
                <a:t>55</a:t>
              </a:r>
            </a:p>
          </p:txBody>
        </p:sp>
        <p:sp>
          <p:nvSpPr>
            <p:cNvPr id="29" name="TextBox 28">
              <a:extLst>
                <a:ext uri="{FF2B5EF4-FFF2-40B4-BE49-F238E27FC236}">
                  <a16:creationId xmlns:a16="http://schemas.microsoft.com/office/drawing/2014/main" id="{95CBB7E2-8F36-F40E-92BE-E698AF223FA2}"/>
                </a:ext>
              </a:extLst>
            </p:cNvPr>
            <p:cNvSpPr txBox="1"/>
            <p:nvPr/>
          </p:nvSpPr>
          <p:spPr>
            <a:xfrm>
              <a:off x="8080900" y="4354265"/>
              <a:ext cx="561978" cy="437726"/>
            </a:xfrm>
            <a:prstGeom prst="rect">
              <a:avLst/>
            </a:prstGeom>
            <a:noFill/>
          </p:spPr>
          <p:txBody>
            <a:bodyPr wrap="none" rtlCol="0">
              <a:spAutoFit/>
            </a:bodyPr>
            <a:lstStyle/>
            <a:p>
              <a:r>
                <a:rPr lang="en-AU" sz="1000" dirty="0"/>
                <a:t>40</a:t>
              </a:r>
            </a:p>
          </p:txBody>
        </p:sp>
        <p:sp>
          <p:nvSpPr>
            <p:cNvPr id="30" name="TextBox 29">
              <a:extLst>
                <a:ext uri="{FF2B5EF4-FFF2-40B4-BE49-F238E27FC236}">
                  <a16:creationId xmlns:a16="http://schemas.microsoft.com/office/drawing/2014/main" id="{D2210908-510F-E80C-BE0C-0449674F79EC}"/>
                </a:ext>
              </a:extLst>
            </p:cNvPr>
            <p:cNvSpPr txBox="1"/>
            <p:nvPr/>
          </p:nvSpPr>
          <p:spPr>
            <a:xfrm>
              <a:off x="8080900" y="4700384"/>
              <a:ext cx="561978" cy="437726"/>
            </a:xfrm>
            <a:prstGeom prst="rect">
              <a:avLst/>
            </a:prstGeom>
            <a:noFill/>
          </p:spPr>
          <p:txBody>
            <a:bodyPr wrap="none" rtlCol="0">
              <a:spAutoFit/>
            </a:bodyPr>
            <a:lstStyle/>
            <a:p>
              <a:r>
                <a:rPr lang="en-AU" sz="1000" dirty="0"/>
                <a:t>35</a:t>
              </a:r>
            </a:p>
          </p:txBody>
        </p:sp>
        <p:sp>
          <p:nvSpPr>
            <p:cNvPr id="31" name="TextBox 30">
              <a:extLst>
                <a:ext uri="{FF2B5EF4-FFF2-40B4-BE49-F238E27FC236}">
                  <a16:creationId xmlns:a16="http://schemas.microsoft.com/office/drawing/2014/main" id="{A8B41880-FC57-A29B-9372-D88ADDCBC7EC}"/>
                </a:ext>
              </a:extLst>
            </p:cNvPr>
            <p:cNvSpPr txBox="1"/>
            <p:nvPr/>
          </p:nvSpPr>
          <p:spPr>
            <a:xfrm>
              <a:off x="8080900" y="4942853"/>
              <a:ext cx="561978" cy="437726"/>
            </a:xfrm>
            <a:prstGeom prst="rect">
              <a:avLst/>
            </a:prstGeom>
            <a:noFill/>
          </p:spPr>
          <p:txBody>
            <a:bodyPr wrap="none" rtlCol="0">
              <a:spAutoFit/>
            </a:bodyPr>
            <a:lstStyle/>
            <a:p>
              <a:r>
                <a:rPr lang="en-AU" sz="1000" dirty="0"/>
                <a:t>25</a:t>
              </a:r>
            </a:p>
          </p:txBody>
        </p:sp>
        <p:sp>
          <p:nvSpPr>
            <p:cNvPr id="32" name="TextBox 31">
              <a:extLst>
                <a:ext uri="{FF2B5EF4-FFF2-40B4-BE49-F238E27FC236}">
                  <a16:creationId xmlns:a16="http://schemas.microsoft.com/office/drawing/2014/main" id="{2FAF4870-0CAD-A7D3-22AA-C9F0541E0FE4}"/>
                </a:ext>
              </a:extLst>
            </p:cNvPr>
            <p:cNvSpPr txBox="1"/>
            <p:nvPr/>
          </p:nvSpPr>
          <p:spPr>
            <a:xfrm>
              <a:off x="8080900" y="5289440"/>
              <a:ext cx="561978" cy="437726"/>
            </a:xfrm>
            <a:prstGeom prst="rect">
              <a:avLst/>
            </a:prstGeom>
            <a:noFill/>
          </p:spPr>
          <p:txBody>
            <a:bodyPr wrap="none" rtlCol="0">
              <a:spAutoFit/>
            </a:bodyPr>
            <a:lstStyle/>
            <a:p>
              <a:r>
                <a:rPr lang="en-AU" sz="1000" dirty="0"/>
                <a:t>15</a:t>
              </a:r>
            </a:p>
          </p:txBody>
        </p:sp>
        <p:sp>
          <p:nvSpPr>
            <p:cNvPr id="33" name="TextBox 32">
              <a:extLst>
                <a:ext uri="{FF2B5EF4-FFF2-40B4-BE49-F238E27FC236}">
                  <a16:creationId xmlns:a16="http://schemas.microsoft.com/office/drawing/2014/main" id="{9E0234E4-823B-C016-5641-DF91852518DA}"/>
                </a:ext>
              </a:extLst>
            </p:cNvPr>
            <p:cNvSpPr txBox="1"/>
            <p:nvPr/>
          </p:nvSpPr>
          <p:spPr>
            <a:xfrm>
              <a:off x="8040023" y="2462537"/>
              <a:ext cx="678821" cy="437726"/>
            </a:xfrm>
            <a:prstGeom prst="rect">
              <a:avLst/>
            </a:prstGeom>
            <a:noFill/>
          </p:spPr>
          <p:txBody>
            <a:bodyPr wrap="none" rtlCol="0">
              <a:spAutoFit/>
            </a:bodyPr>
            <a:lstStyle/>
            <a:p>
              <a:r>
                <a:rPr lang="en-AU" sz="1000" dirty="0"/>
                <a:t>kDa</a:t>
              </a:r>
            </a:p>
          </p:txBody>
        </p:sp>
      </p:grpSp>
      <p:sp>
        <p:nvSpPr>
          <p:cNvPr id="2" name="TextBox 1">
            <a:extLst>
              <a:ext uri="{FF2B5EF4-FFF2-40B4-BE49-F238E27FC236}">
                <a16:creationId xmlns:a16="http://schemas.microsoft.com/office/drawing/2014/main" id="{713F5DF2-8838-5D7F-A1A9-3C5A87C9A686}"/>
              </a:ext>
            </a:extLst>
          </p:cNvPr>
          <p:cNvSpPr txBox="1"/>
          <p:nvPr/>
        </p:nvSpPr>
        <p:spPr>
          <a:xfrm>
            <a:off x="862876" y="3544881"/>
            <a:ext cx="582211" cy="246221"/>
          </a:xfrm>
          <a:prstGeom prst="rect">
            <a:avLst/>
          </a:prstGeom>
          <a:noFill/>
        </p:spPr>
        <p:txBody>
          <a:bodyPr wrap="none" rtlCol="0">
            <a:spAutoFit/>
          </a:bodyPr>
          <a:lstStyle/>
          <a:p>
            <a:r>
              <a:rPr lang="en-AU" sz="1000" dirty="0">
                <a:sym typeface="Symbol" panose="05050102010706020507" pitchFamily="18" charset="2"/>
              </a:rPr>
              <a:t>-Strep</a:t>
            </a:r>
            <a:endParaRPr lang="en-AU" sz="1000" dirty="0"/>
          </a:p>
        </p:txBody>
      </p:sp>
      <p:pic>
        <p:nvPicPr>
          <p:cNvPr id="34" name="Picture 33" descr="A close-up of a white paper&#10;&#10;AI-generated content may be incorrect.">
            <a:extLst>
              <a:ext uri="{FF2B5EF4-FFF2-40B4-BE49-F238E27FC236}">
                <a16:creationId xmlns:a16="http://schemas.microsoft.com/office/drawing/2014/main" id="{592B2644-2106-7871-6369-46C30DAD167E}"/>
              </a:ext>
            </a:extLst>
          </p:cNvPr>
          <p:cNvPicPr>
            <a:picLocks noChangeAspect="1"/>
          </p:cNvPicPr>
          <p:nvPr/>
        </p:nvPicPr>
        <p:blipFill>
          <a:blip r:embed="rId2">
            <a:extLst>
              <a:ext uri="{28A0092B-C50C-407E-A947-70E740481C1C}">
                <a14:useLocalDpi xmlns:a14="http://schemas.microsoft.com/office/drawing/2010/main" val="0"/>
              </a:ext>
            </a:extLst>
          </a:blip>
          <a:srcRect l="18802" t="25717" r="31893" b="29956"/>
          <a:stretch/>
        </p:blipFill>
        <p:spPr>
          <a:xfrm flipH="1">
            <a:off x="1399224" y="2951140"/>
            <a:ext cx="1392361" cy="1721192"/>
          </a:xfrm>
          <a:prstGeom prst="rect">
            <a:avLst/>
          </a:prstGeom>
          <a:ln>
            <a:solidFill>
              <a:schemeClr val="tx1"/>
            </a:solidFill>
          </a:ln>
        </p:spPr>
      </p:pic>
      <p:pic>
        <p:nvPicPr>
          <p:cNvPr id="36" name="Picture 35" descr="A close-up of a blue and white rectangular object&#10;&#10;AI-generated content may be incorrect.">
            <a:extLst>
              <a:ext uri="{FF2B5EF4-FFF2-40B4-BE49-F238E27FC236}">
                <a16:creationId xmlns:a16="http://schemas.microsoft.com/office/drawing/2014/main" id="{BD7C4ECB-C40E-C5A2-7576-D452D48FB0CF}"/>
              </a:ext>
            </a:extLst>
          </p:cNvPr>
          <p:cNvPicPr>
            <a:picLocks noChangeAspect="1"/>
          </p:cNvPicPr>
          <p:nvPr/>
        </p:nvPicPr>
        <p:blipFill>
          <a:blip r:embed="rId3">
            <a:extLst>
              <a:ext uri="{28A0092B-C50C-407E-A947-70E740481C1C}">
                <a14:useLocalDpi xmlns:a14="http://schemas.microsoft.com/office/drawing/2010/main" val="0"/>
              </a:ext>
            </a:extLst>
          </a:blip>
          <a:srcRect l="22423" t="37482" r="53122" b="39494"/>
          <a:stretch/>
        </p:blipFill>
        <p:spPr>
          <a:xfrm>
            <a:off x="3396232" y="2951147"/>
            <a:ext cx="1329571" cy="1721191"/>
          </a:xfrm>
          <a:prstGeom prst="rect">
            <a:avLst/>
          </a:prstGeom>
          <a:ln>
            <a:solidFill>
              <a:schemeClr val="tx1"/>
            </a:solidFill>
          </a:ln>
        </p:spPr>
      </p:pic>
      <p:sp>
        <p:nvSpPr>
          <p:cNvPr id="3" name="TextBox 2">
            <a:extLst>
              <a:ext uri="{FF2B5EF4-FFF2-40B4-BE49-F238E27FC236}">
                <a16:creationId xmlns:a16="http://schemas.microsoft.com/office/drawing/2014/main" id="{E225C901-4868-7962-60E2-8D65AE5B2305}"/>
              </a:ext>
            </a:extLst>
          </p:cNvPr>
          <p:cNvSpPr txBox="1"/>
          <p:nvPr/>
        </p:nvSpPr>
        <p:spPr>
          <a:xfrm>
            <a:off x="2520192" y="2734986"/>
            <a:ext cx="239168" cy="246221"/>
          </a:xfrm>
          <a:prstGeom prst="rect">
            <a:avLst/>
          </a:prstGeom>
          <a:noFill/>
        </p:spPr>
        <p:txBody>
          <a:bodyPr wrap="none" rtlCol="0">
            <a:spAutoFit/>
          </a:bodyPr>
          <a:lstStyle/>
          <a:p>
            <a:r>
              <a:rPr lang="en-AU" sz="1000" dirty="0"/>
              <a:t>L</a:t>
            </a:r>
          </a:p>
        </p:txBody>
      </p:sp>
      <p:sp>
        <p:nvSpPr>
          <p:cNvPr id="4" name="TextBox 3">
            <a:extLst>
              <a:ext uri="{FF2B5EF4-FFF2-40B4-BE49-F238E27FC236}">
                <a16:creationId xmlns:a16="http://schemas.microsoft.com/office/drawing/2014/main" id="{DA0D76E9-746B-C15C-2CDC-82DB6B707996}"/>
              </a:ext>
            </a:extLst>
          </p:cNvPr>
          <p:cNvSpPr txBox="1"/>
          <p:nvPr/>
        </p:nvSpPr>
        <p:spPr>
          <a:xfrm>
            <a:off x="4507981" y="2734986"/>
            <a:ext cx="239168" cy="246221"/>
          </a:xfrm>
          <a:prstGeom prst="rect">
            <a:avLst/>
          </a:prstGeom>
          <a:noFill/>
        </p:spPr>
        <p:txBody>
          <a:bodyPr wrap="none" rtlCol="0">
            <a:spAutoFit/>
          </a:bodyPr>
          <a:lstStyle/>
          <a:p>
            <a:r>
              <a:rPr lang="en-AU" sz="1000" dirty="0"/>
              <a:t>L</a:t>
            </a:r>
          </a:p>
        </p:txBody>
      </p:sp>
      <p:sp>
        <p:nvSpPr>
          <p:cNvPr id="5" name="Isosceles Triangle 4">
            <a:extLst>
              <a:ext uri="{FF2B5EF4-FFF2-40B4-BE49-F238E27FC236}">
                <a16:creationId xmlns:a16="http://schemas.microsoft.com/office/drawing/2014/main" id="{D3AD1AF8-F79C-3B28-A47C-9EB01826E349}"/>
              </a:ext>
            </a:extLst>
          </p:cNvPr>
          <p:cNvSpPr/>
          <p:nvPr/>
        </p:nvSpPr>
        <p:spPr>
          <a:xfrm rot="5400000" flipH="1">
            <a:off x="1212486" y="3435740"/>
            <a:ext cx="46015" cy="14999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000" dirty="0"/>
          </a:p>
        </p:txBody>
      </p:sp>
      <p:sp>
        <p:nvSpPr>
          <p:cNvPr id="6" name="TextBox 5">
            <a:extLst>
              <a:ext uri="{FF2B5EF4-FFF2-40B4-BE49-F238E27FC236}">
                <a16:creationId xmlns:a16="http://schemas.microsoft.com/office/drawing/2014/main" id="{440A5EEF-0A2E-3575-271F-39991431B336}"/>
              </a:ext>
            </a:extLst>
          </p:cNvPr>
          <p:cNvSpPr txBox="1"/>
          <p:nvPr/>
        </p:nvSpPr>
        <p:spPr>
          <a:xfrm>
            <a:off x="1192852" y="3726765"/>
            <a:ext cx="248786" cy="248209"/>
          </a:xfrm>
          <a:prstGeom prst="rect">
            <a:avLst/>
          </a:prstGeom>
          <a:noFill/>
        </p:spPr>
        <p:txBody>
          <a:bodyPr wrap="none" rtlCol="0">
            <a:spAutoFit/>
          </a:bodyPr>
          <a:lstStyle/>
          <a:p>
            <a:r>
              <a:rPr lang="en-AU" sz="1000" dirty="0"/>
              <a:t>*</a:t>
            </a:r>
          </a:p>
        </p:txBody>
      </p:sp>
      <p:sp>
        <p:nvSpPr>
          <p:cNvPr id="21" name="TextBox 20">
            <a:extLst>
              <a:ext uri="{FF2B5EF4-FFF2-40B4-BE49-F238E27FC236}">
                <a16:creationId xmlns:a16="http://schemas.microsoft.com/office/drawing/2014/main" id="{6C58A089-C915-FC54-1C22-0F1DB55FE202}"/>
              </a:ext>
            </a:extLst>
          </p:cNvPr>
          <p:cNvSpPr txBox="1"/>
          <p:nvPr/>
        </p:nvSpPr>
        <p:spPr>
          <a:xfrm>
            <a:off x="1420784" y="2734986"/>
            <a:ext cx="1192955" cy="246221"/>
          </a:xfrm>
          <a:prstGeom prst="rect">
            <a:avLst/>
          </a:prstGeom>
          <a:noFill/>
        </p:spPr>
        <p:txBody>
          <a:bodyPr wrap="none" rtlCol="0">
            <a:spAutoFit/>
          </a:bodyPr>
          <a:lstStyle/>
          <a:p>
            <a:r>
              <a:rPr lang="en-AU" sz="1000" dirty="0"/>
              <a:t>T     P      I      FT    E </a:t>
            </a:r>
          </a:p>
        </p:txBody>
      </p:sp>
      <p:sp>
        <p:nvSpPr>
          <p:cNvPr id="10" name="TextBox 9">
            <a:extLst>
              <a:ext uri="{FF2B5EF4-FFF2-40B4-BE49-F238E27FC236}">
                <a16:creationId xmlns:a16="http://schemas.microsoft.com/office/drawing/2014/main" id="{2C66A07F-8F16-BCD4-9C6C-FE502C41573A}"/>
              </a:ext>
            </a:extLst>
          </p:cNvPr>
          <p:cNvSpPr txBox="1"/>
          <p:nvPr/>
        </p:nvSpPr>
        <p:spPr>
          <a:xfrm>
            <a:off x="3452847" y="2734986"/>
            <a:ext cx="1192955" cy="246221"/>
          </a:xfrm>
          <a:prstGeom prst="rect">
            <a:avLst/>
          </a:prstGeom>
          <a:noFill/>
        </p:spPr>
        <p:txBody>
          <a:bodyPr wrap="none" rtlCol="0">
            <a:spAutoFit/>
          </a:bodyPr>
          <a:lstStyle/>
          <a:p>
            <a:r>
              <a:rPr lang="en-AU" sz="1000" dirty="0"/>
              <a:t>T     P      I      FT    E </a:t>
            </a:r>
          </a:p>
        </p:txBody>
      </p:sp>
    </p:spTree>
    <p:extLst>
      <p:ext uri="{BB962C8B-B14F-4D97-AF65-F5344CB8AC3E}">
        <p14:creationId xmlns:p14="http://schemas.microsoft.com/office/powerpoint/2010/main" val="3210832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4480BF50-1C7E-E0DC-71E7-94F5305B4406}"/>
              </a:ext>
            </a:extLst>
          </p:cNvPr>
          <p:cNvSpPr txBox="1">
            <a:spLocks/>
          </p:cNvSpPr>
          <p:nvPr/>
        </p:nvSpPr>
        <p:spPr>
          <a:xfrm>
            <a:off x="471487" y="1197432"/>
            <a:ext cx="5915025" cy="1468258"/>
          </a:xfrm>
          <a:prstGeom prst="rect">
            <a:avLst/>
          </a:prstGeom>
        </p:spPr>
        <p:txBody>
          <a:bodyPr vert="horz" lIns="51435" tIns="25718" rIns="51435" bIns="25718"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sz="1100" dirty="0">
                <a:latin typeface="+mn-lt"/>
              </a:rPr>
              <a:t>Supplementary Figure 1. Assessing solubility of monomeric </a:t>
            </a:r>
            <a:r>
              <a:rPr lang="en-AU" sz="1100" i="1" dirty="0">
                <a:latin typeface="+mn-lt"/>
              </a:rPr>
              <a:t>Ko</a:t>
            </a:r>
            <a:r>
              <a:rPr lang="en-AU" sz="1100" dirty="0">
                <a:latin typeface="+mn-lt"/>
              </a:rPr>
              <a:t>NifH when coexpressed with </a:t>
            </a:r>
            <a:r>
              <a:rPr lang="en-AU" sz="1100" i="1" dirty="0" err="1">
                <a:latin typeface="+mn-lt"/>
              </a:rPr>
              <a:t>Ko</a:t>
            </a:r>
            <a:r>
              <a:rPr lang="en-AU" sz="1100" dirty="0" err="1">
                <a:latin typeface="+mn-lt"/>
              </a:rPr>
              <a:t>NifM</a:t>
            </a:r>
            <a:r>
              <a:rPr lang="en-AU" sz="1100" dirty="0">
                <a:latin typeface="+mn-lt"/>
              </a:rPr>
              <a:t> and targeted to </a:t>
            </a:r>
            <a:r>
              <a:rPr lang="en-AU" sz="1100" i="1" dirty="0">
                <a:latin typeface="+mn-lt"/>
              </a:rPr>
              <a:t>N. benthamiana </a:t>
            </a:r>
            <a:r>
              <a:rPr lang="en-AU" sz="1100" dirty="0">
                <a:latin typeface="+mn-lt"/>
              </a:rPr>
              <a:t>mitochondria. Full-length anti-HA western blot (left) and corresponding post-blotted Coomassie-stained sodium dodecyl sulfate–polyacrylamide gel electrophoresis (SDS-PAGE, right) of </a:t>
            </a:r>
            <a:r>
              <a:rPr lang="en-AU" sz="1100" i="1" dirty="0">
                <a:latin typeface="+mn-lt"/>
                <a:ea typeface="Yu Mincho" panose="02020400000000000000" pitchFamily="18" charset="-128"/>
              </a:rPr>
              <a:t>Ko</a:t>
            </a:r>
            <a:r>
              <a:rPr lang="en-AU" sz="1100" dirty="0">
                <a:latin typeface="+mn-lt"/>
                <a:ea typeface="Yu Mincho" panose="02020400000000000000" pitchFamily="18" charset="-128"/>
              </a:rPr>
              <a:t>NifH (SN18)</a:t>
            </a:r>
            <a:r>
              <a:rPr lang="en-AU" sz="1100" dirty="0">
                <a:latin typeface="+mn-lt"/>
              </a:rPr>
              <a:t> transiently expressed in </a:t>
            </a:r>
            <a:r>
              <a:rPr lang="en-AU" sz="1100" i="1" dirty="0">
                <a:latin typeface="+mn-lt"/>
              </a:rPr>
              <a:t>N. benthamiana </a:t>
            </a:r>
            <a:r>
              <a:rPr lang="en-AU" sz="1100" dirty="0">
                <a:latin typeface="+mn-lt"/>
              </a:rPr>
              <a:t>leaf, with or without green fluorescent protein (GFP, pRA01) or </a:t>
            </a:r>
            <a:r>
              <a:rPr lang="en-AU" sz="1100" i="1" dirty="0" err="1">
                <a:latin typeface="+mn-lt"/>
              </a:rPr>
              <a:t>Ko</a:t>
            </a:r>
            <a:r>
              <a:rPr lang="en-AU" sz="1100" dirty="0" err="1">
                <a:latin typeface="+mn-lt"/>
              </a:rPr>
              <a:t>NifM</a:t>
            </a:r>
            <a:r>
              <a:rPr lang="en-AU" sz="1100" dirty="0">
                <a:latin typeface="+mn-lt"/>
              </a:rPr>
              <a:t> (SN360)</a:t>
            </a:r>
            <a:r>
              <a:rPr lang="en-AU" sz="1100" i="1" dirty="0">
                <a:latin typeface="+mn-lt"/>
              </a:rPr>
              <a:t>.</a:t>
            </a:r>
            <a:r>
              <a:rPr lang="en-AU" sz="1100" dirty="0">
                <a:latin typeface="+mn-lt"/>
              </a:rPr>
              <a:t> Black triangle points to </a:t>
            </a:r>
            <a:r>
              <a:rPr lang="en-AU" sz="1100" i="1" dirty="0">
                <a:latin typeface="+mn-lt"/>
              </a:rPr>
              <a:t>Ko</a:t>
            </a:r>
            <a:r>
              <a:rPr lang="en-AU" sz="1100" dirty="0">
                <a:latin typeface="+mn-lt"/>
              </a:rPr>
              <a:t>NifH. T, total fraction; S, soluble fraction; I, insoluble fraction; L, protein ladder. The protein ladder in the Coomassie stained gel is not visible due to the efficient blotting of the ladder proteins onto the PVDF membrane. Details of constructs are summarised in Table 1.</a:t>
            </a:r>
          </a:p>
        </p:txBody>
      </p:sp>
      <p:grpSp>
        <p:nvGrpSpPr>
          <p:cNvPr id="16" name="Group 15">
            <a:extLst>
              <a:ext uri="{FF2B5EF4-FFF2-40B4-BE49-F238E27FC236}">
                <a16:creationId xmlns:a16="http://schemas.microsoft.com/office/drawing/2014/main" id="{97B547FD-66BA-933A-2EF1-24F54AF6C22D}"/>
              </a:ext>
            </a:extLst>
          </p:cNvPr>
          <p:cNvGrpSpPr/>
          <p:nvPr/>
        </p:nvGrpSpPr>
        <p:grpSpPr>
          <a:xfrm>
            <a:off x="350117" y="2715818"/>
            <a:ext cx="5314862" cy="2508826"/>
            <a:chOff x="350117" y="2715818"/>
            <a:chExt cx="5314862" cy="2508826"/>
          </a:xfrm>
        </p:grpSpPr>
        <p:grpSp>
          <p:nvGrpSpPr>
            <p:cNvPr id="41" name="Group 40">
              <a:extLst>
                <a:ext uri="{FF2B5EF4-FFF2-40B4-BE49-F238E27FC236}">
                  <a16:creationId xmlns:a16="http://schemas.microsoft.com/office/drawing/2014/main" id="{D2D0951A-E52E-3EC7-B26F-9B944F2B3721}"/>
                </a:ext>
              </a:extLst>
            </p:cNvPr>
            <p:cNvGrpSpPr/>
            <p:nvPr/>
          </p:nvGrpSpPr>
          <p:grpSpPr>
            <a:xfrm>
              <a:off x="350117" y="2715818"/>
              <a:ext cx="2830826" cy="2508826"/>
              <a:chOff x="1152627" y="2173749"/>
              <a:chExt cx="5032578" cy="4460135"/>
            </a:xfrm>
          </p:grpSpPr>
          <p:sp>
            <p:nvSpPr>
              <p:cNvPr id="26" name="TextBox 25">
                <a:extLst>
                  <a:ext uri="{FF2B5EF4-FFF2-40B4-BE49-F238E27FC236}">
                    <a16:creationId xmlns:a16="http://schemas.microsoft.com/office/drawing/2014/main" id="{12158A76-F534-7A9F-BF79-13B5B9F7A58E}"/>
                  </a:ext>
                </a:extLst>
              </p:cNvPr>
              <p:cNvSpPr txBox="1"/>
              <p:nvPr/>
            </p:nvSpPr>
            <p:spPr>
              <a:xfrm>
                <a:off x="1894195" y="2894508"/>
                <a:ext cx="3605544" cy="437726"/>
              </a:xfrm>
              <a:prstGeom prst="rect">
                <a:avLst/>
              </a:prstGeom>
              <a:noFill/>
            </p:spPr>
            <p:txBody>
              <a:bodyPr wrap="none" rtlCol="0">
                <a:spAutoFit/>
              </a:bodyPr>
              <a:lstStyle/>
              <a:p>
                <a:r>
                  <a:rPr lang="en-AU" sz="1000" dirty="0"/>
                  <a:t>T    S     I     T     S     I      T      S     I     L</a:t>
                </a:r>
              </a:p>
            </p:txBody>
          </p:sp>
          <p:cxnSp>
            <p:nvCxnSpPr>
              <p:cNvPr id="28" name="Straight Connector 27">
                <a:extLst>
                  <a:ext uri="{FF2B5EF4-FFF2-40B4-BE49-F238E27FC236}">
                    <a16:creationId xmlns:a16="http://schemas.microsoft.com/office/drawing/2014/main" id="{31DF58F4-5BD2-A252-D667-49D62F8114CD}"/>
                  </a:ext>
                </a:extLst>
              </p:cNvPr>
              <p:cNvCxnSpPr>
                <a:cxnSpLocks/>
              </p:cNvCxnSpPr>
              <p:nvPr/>
            </p:nvCxnSpPr>
            <p:spPr>
              <a:xfrm>
                <a:off x="1912595" y="2891813"/>
                <a:ext cx="98107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59B5739-1B11-1C8A-77C5-C38FB7D5E800}"/>
                  </a:ext>
                </a:extLst>
              </p:cNvPr>
              <p:cNvCxnSpPr>
                <a:cxnSpLocks/>
              </p:cNvCxnSpPr>
              <p:nvPr/>
            </p:nvCxnSpPr>
            <p:spPr>
              <a:xfrm>
                <a:off x="2987645" y="2891813"/>
                <a:ext cx="98107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34C17A3-1CDE-3E59-22F7-03DCBB0E83BE}"/>
                  </a:ext>
                </a:extLst>
              </p:cNvPr>
              <p:cNvCxnSpPr>
                <a:cxnSpLocks/>
              </p:cNvCxnSpPr>
              <p:nvPr/>
            </p:nvCxnSpPr>
            <p:spPr>
              <a:xfrm>
                <a:off x="4062693" y="2891813"/>
                <a:ext cx="981075" cy="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A9233270-9990-5BF2-EDAD-DF5D57EC93BF}"/>
                  </a:ext>
                </a:extLst>
              </p:cNvPr>
              <p:cNvGrpSpPr/>
              <p:nvPr/>
            </p:nvGrpSpPr>
            <p:grpSpPr>
              <a:xfrm>
                <a:off x="5495965" y="3132290"/>
                <a:ext cx="689240" cy="3501594"/>
                <a:chOff x="5495965" y="3132290"/>
                <a:chExt cx="689240" cy="3501594"/>
              </a:xfrm>
            </p:grpSpPr>
            <p:sp>
              <p:nvSpPr>
                <p:cNvPr id="3" name="TextBox 2">
                  <a:extLst>
                    <a:ext uri="{FF2B5EF4-FFF2-40B4-BE49-F238E27FC236}">
                      <a16:creationId xmlns:a16="http://schemas.microsoft.com/office/drawing/2014/main" id="{2B8207F7-0179-80C2-33A5-45F1624A215A}"/>
                    </a:ext>
                  </a:extLst>
                </p:cNvPr>
                <p:cNvSpPr txBox="1"/>
                <p:nvPr/>
              </p:nvSpPr>
              <p:spPr>
                <a:xfrm>
                  <a:off x="5495965" y="3437699"/>
                  <a:ext cx="678819" cy="437726"/>
                </a:xfrm>
                <a:prstGeom prst="rect">
                  <a:avLst/>
                </a:prstGeom>
                <a:noFill/>
              </p:spPr>
              <p:txBody>
                <a:bodyPr wrap="none" rtlCol="0">
                  <a:spAutoFit/>
                </a:bodyPr>
                <a:lstStyle/>
                <a:p>
                  <a:r>
                    <a:rPr lang="en-AU" sz="1000" dirty="0"/>
                    <a:t>170</a:t>
                  </a:r>
                </a:p>
              </p:txBody>
            </p:sp>
            <p:sp>
              <p:nvSpPr>
                <p:cNvPr id="4" name="TextBox 3">
                  <a:extLst>
                    <a:ext uri="{FF2B5EF4-FFF2-40B4-BE49-F238E27FC236}">
                      <a16:creationId xmlns:a16="http://schemas.microsoft.com/office/drawing/2014/main" id="{16F8604E-95AB-77F1-D2DC-1FDF032B8130}"/>
                    </a:ext>
                  </a:extLst>
                </p:cNvPr>
                <p:cNvSpPr txBox="1"/>
                <p:nvPr/>
              </p:nvSpPr>
              <p:spPr>
                <a:xfrm>
                  <a:off x="5495965" y="3649515"/>
                  <a:ext cx="678819" cy="437726"/>
                </a:xfrm>
                <a:prstGeom prst="rect">
                  <a:avLst/>
                </a:prstGeom>
                <a:noFill/>
              </p:spPr>
              <p:txBody>
                <a:bodyPr wrap="none" rtlCol="0">
                  <a:spAutoFit/>
                </a:bodyPr>
                <a:lstStyle/>
                <a:p>
                  <a:r>
                    <a:rPr lang="en-AU" sz="1000" dirty="0"/>
                    <a:t>130</a:t>
                  </a:r>
                </a:p>
              </p:txBody>
            </p:sp>
            <p:sp>
              <p:nvSpPr>
                <p:cNvPr id="5" name="TextBox 4">
                  <a:extLst>
                    <a:ext uri="{FF2B5EF4-FFF2-40B4-BE49-F238E27FC236}">
                      <a16:creationId xmlns:a16="http://schemas.microsoft.com/office/drawing/2014/main" id="{15B338A8-D1D2-130A-53CA-06CADA4F282A}"/>
                    </a:ext>
                  </a:extLst>
                </p:cNvPr>
                <p:cNvSpPr txBox="1"/>
                <p:nvPr/>
              </p:nvSpPr>
              <p:spPr>
                <a:xfrm>
                  <a:off x="5495965" y="3921533"/>
                  <a:ext cx="678819" cy="437726"/>
                </a:xfrm>
                <a:prstGeom prst="rect">
                  <a:avLst/>
                </a:prstGeom>
                <a:noFill/>
              </p:spPr>
              <p:txBody>
                <a:bodyPr wrap="none" rtlCol="0">
                  <a:spAutoFit/>
                </a:bodyPr>
                <a:lstStyle/>
                <a:p>
                  <a:r>
                    <a:rPr lang="en-AU" sz="1000" dirty="0"/>
                    <a:t>100</a:t>
                  </a:r>
                </a:p>
              </p:txBody>
            </p:sp>
            <p:sp>
              <p:nvSpPr>
                <p:cNvPr id="6" name="TextBox 5">
                  <a:extLst>
                    <a:ext uri="{FF2B5EF4-FFF2-40B4-BE49-F238E27FC236}">
                      <a16:creationId xmlns:a16="http://schemas.microsoft.com/office/drawing/2014/main" id="{75344EDE-D7CB-2645-4627-AF6896A8C58B}"/>
                    </a:ext>
                  </a:extLst>
                </p:cNvPr>
                <p:cNvSpPr txBox="1"/>
                <p:nvPr/>
              </p:nvSpPr>
              <p:spPr>
                <a:xfrm>
                  <a:off x="5535240" y="4233734"/>
                  <a:ext cx="561976" cy="437726"/>
                </a:xfrm>
                <a:prstGeom prst="rect">
                  <a:avLst/>
                </a:prstGeom>
                <a:noFill/>
              </p:spPr>
              <p:txBody>
                <a:bodyPr wrap="none" rtlCol="0">
                  <a:spAutoFit/>
                </a:bodyPr>
                <a:lstStyle/>
                <a:p>
                  <a:r>
                    <a:rPr lang="en-AU" sz="1000" dirty="0"/>
                    <a:t>70</a:t>
                  </a:r>
                </a:p>
              </p:txBody>
            </p:sp>
            <p:sp>
              <p:nvSpPr>
                <p:cNvPr id="7" name="TextBox 6">
                  <a:extLst>
                    <a:ext uri="{FF2B5EF4-FFF2-40B4-BE49-F238E27FC236}">
                      <a16:creationId xmlns:a16="http://schemas.microsoft.com/office/drawing/2014/main" id="{20D840F7-D2C6-DD57-DA7B-AF767CC21665}"/>
                    </a:ext>
                  </a:extLst>
                </p:cNvPr>
                <p:cNvSpPr txBox="1"/>
                <p:nvPr/>
              </p:nvSpPr>
              <p:spPr>
                <a:xfrm>
                  <a:off x="5535240" y="4723489"/>
                  <a:ext cx="561976" cy="437726"/>
                </a:xfrm>
                <a:prstGeom prst="rect">
                  <a:avLst/>
                </a:prstGeom>
                <a:noFill/>
              </p:spPr>
              <p:txBody>
                <a:bodyPr wrap="none" rtlCol="0">
                  <a:spAutoFit/>
                </a:bodyPr>
                <a:lstStyle/>
                <a:p>
                  <a:r>
                    <a:rPr lang="en-AU" sz="1000" dirty="0"/>
                    <a:t>55</a:t>
                  </a:r>
                </a:p>
              </p:txBody>
            </p:sp>
            <p:sp>
              <p:nvSpPr>
                <p:cNvPr id="8" name="TextBox 7">
                  <a:extLst>
                    <a:ext uri="{FF2B5EF4-FFF2-40B4-BE49-F238E27FC236}">
                      <a16:creationId xmlns:a16="http://schemas.microsoft.com/office/drawing/2014/main" id="{C4184E6D-DD5E-EE26-DF80-D7B809B62C96}"/>
                    </a:ext>
                  </a:extLst>
                </p:cNvPr>
                <p:cNvSpPr txBox="1"/>
                <p:nvPr/>
              </p:nvSpPr>
              <p:spPr>
                <a:xfrm>
                  <a:off x="5535240" y="5088958"/>
                  <a:ext cx="561976" cy="437726"/>
                </a:xfrm>
                <a:prstGeom prst="rect">
                  <a:avLst/>
                </a:prstGeom>
                <a:noFill/>
              </p:spPr>
              <p:txBody>
                <a:bodyPr wrap="none" rtlCol="0">
                  <a:spAutoFit/>
                </a:bodyPr>
                <a:lstStyle/>
                <a:p>
                  <a:r>
                    <a:rPr lang="en-AU" sz="1000" dirty="0"/>
                    <a:t>40</a:t>
                  </a:r>
                </a:p>
              </p:txBody>
            </p:sp>
            <p:sp>
              <p:nvSpPr>
                <p:cNvPr id="9" name="TextBox 8">
                  <a:extLst>
                    <a:ext uri="{FF2B5EF4-FFF2-40B4-BE49-F238E27FC236}">
                      <a16:creationId xmlns:a16="http://schemas.microsoft.com/office/drawing/2014/main" id="{AE8B27CA-43D7-C4ED-6187-9F1C7806E240}"/>
                    </a:ext>
                  </a:extLst>
                </p:cNvPr>
                <p:cNvSpPr txBox="1"/>
                <p:nvPr/>
              </p:nvSpPr>
              <p:spPr>
                <a:xfrm>
                  <a:off x="5535240" y="5472490"/>
                  <a:ext cx="561976" cy="437726"/>
                </a:xfrm>
                <a:prstGeom prst="rect">
                  <a:avLst/>
                </a:prstGeom>
                <a:noFill/>
              </p:spPr>
              <p:txBody>
                <a:bodyPr wrap="none" rtlCol="0">
                  <a:spAutoFit/>
                </a:bodyPr>
                <a:lstStyle/>
                <a:p>
                  <a:r>
                    <a:rPr lang="en-AU" sz="1000" dirty="0"/>
                    <a:t>35</a:t>
                  </a:r>
                </a:p>
              </p:txBody>
            </p:sp>
            <p:sp>
              <p:nvSpPr>
                <p:cNvPr id="10" name="TextBox 9">
                  <a:extLst>
                    <a:ext uri="{FF2B5EF4-FFF2-40B4-BE49-F238E27FC236}">
                      <a16:creationId xmlns:a16="http://schemas.microsoft.com/office/drawing/2014/main" id="{3EC60D36-C1DC-F10A-5E0A-6DF0D9751E37}"/>
                    </a:ext>
                  </a:extLst>
                </p:cNvPr>
                <p:cNvSpPr txBox="1"/>
                <p:nvPr/>
              </p:nvSpPr>
              <p:spPr>
                <a:xfrm>
                  <a:off x="5535240" y="5822382"/>
                  <a:ext cx="561976" cy="437726"/>
                </a:xfrm>
                <a:prstGeom prst="rect">
                  <a:avLst/>
                </a:prstGeom>
                <a:noFill/>
              </p:spPr>
              <p:txBody>
                <a:bodyPr wrap="none" rtlCol="0">
                  <a:spAutoFit/>
                </a:bodyPr>
                <a:lstStyle/>
                <a:p>
                  <a:r>
                    <a:rPr lang="en-AU" sz="1000" dirty="0"/>
                    <a:t>25</a:t>
                  </a:r>
                </a:p>
              </p:txBody>
            </p:sp>
            <p:sp>
              <p:nvSpPr>
                <p:cNvPr id="11" name="TextBox 10">
                  <a:extLst>
                    <a:ext uri="{FF2B5EF4-FFF2-40B4-BE49-F238E27FC236}">
                      <a16:creationId xmlns:a16="http://schemas.microsoft.com/office/drawing/2014/main" id="{00DCC364-DB71-2DAE-B622-98B04FD05F20}"/>
                    </a:ext>
                  </a:extLst>
                </p:cNvPr>
                <p:cNvSpPr txBox="1"/>
                <p:nvPr/>
              </p:nvSpPr>
              <p:spPr>
                <a:xfrm>
                  <a:off x="5535240" y="6196158"/>
                  <a:ext cx="561976" cy="437726"/>
                </a:xfrm>
                <a:prstGeom prst="rect">
                  <a:avLst/>
                </a:prstGeom>
                <a:noFill/>
              </p:spPr>
              <p:txBody>
                <a:bodyPr wrap="none" rtlCol="0">
                  <a:spAutoFit/>
                </a:bodyPr>
                <a:lstStyle/>
                <a:p>
                  <a:r>
                    <a:rPr lang="en-AU" sz="1000" dirty="0"/>
                    <a:t>15</a:t>
                  </a:r>
                </a:p>
              </p:txBody>
            </p:sp>
            <p:sp>
              <p:nvSpPr>
                <p:cNvPr id="13" name="TextBox 12">
                  <a:extLst>
                    <a:ext uri="{FF2B5EF4-FFF2-40B4-BE49-F238E27FC236}">
                      <a16:creationId xmlns:a16="http://schemas.microsoft.com/office/drawing/2014/main" id="{3A8FA9CF-BFE3-A6E0-813B-EE5A319EACF5}"/>
                    </a:ext>
                  </a:extLst>
                </p:cNvPr>
                <p:cNvSpPr txBox="1"/>
                <p:nvPr/>
              </p:nvSpPr>
              <p:spPr>
                <a:xfrm>
                  <a:off x="5506386" y="3132290"/>
                  <a:ext cx="678819" cy="437726"/>
                </a:xfrm>
                <a:prstGeom prst="rect">
                  <a:avLst/>
                </a:prstGeom>
                <a:noFill/>
              </p:spPr>
              <p:txBody>
                <a:bodyPr wrap="none" rtlCol="0">
                  <a:spAutoFit/>
                </a:bodyPr>
                <a:lstStyle/>
                <a:p>
                  <a:r>
                    <a:rPr lang="en-AU" sz="1000" dirty="0"/>
                    <a:t>kDa</a:t>
                  </a:r>
                </a:p>
              </p:txBody>
            </p:sp>
          </p:grpSp>
          <p:sp>
            <p:nvSpPr>
              <p:cNvPr id="15" name="TextBox 14">
                <a:extLst>
                  <a:ext uri="{FF2B5EF4-FFF2-40B4-BE49-F238E27FC236}">
                    <a16:creationId xmlns:a16="http://schemas.microsoft.com/office/drawing/2014/main" id="{8187E5A1-A916-AB2C-5465-C09E6D1F7604}"/>
                  </a:ext>
                </a:extLst>
              </p:cNvPr>
              <p:cNvSpPr txBox="1"/>
              <p:nvPr/>
            </p:nvSpPr>
            <p:spPr>
              <a:xfrm>
                <a:off x="1152627" y="5609355"/>
                <a:ext cx="812757" cy="437726"/>
              </a:xfrm>
              <a:prstGeom prst="rect">
                <a:avLst/>
              </a:prstGeom>
              <a:noFill/>
            </p:spPr>
            <p:txBody>
              <a:bodyPr wrap="none" rtlCol="0">
                <a:spAutoFit/>
              </a:bodyPr>
              <a:lstStyle/>
              <a:p>
                <a:r>
                  <a:rPr lang="en-AU" sz="1000" dirty="0">
                    <a:sym typeface="Symbol" panose="05050102010706020507" pitchFamily="18" charset="2"/>
                  </a:rPr>
                  <a:t>-HA</a:t>
                </a:r>
                <a:endParaRPr lang="en-AU" sz="1000" dirty="0"/>
              </a:p>
            </p:txBody>
          </p:sp>
          <p:sp>
            <p:nvSpPr>
              <p:cNvPr id="2" name="TextBox 1">
                <a:extLst>
                  <a:ext uri="{FF2B5EF4-FFF2-40B4-BE49-F238E27FC236}">
                    <a16:creationId xmlns:a16="http://schemas.microsoft.com/office/drawing/2014/main" id="{FFBABD28-FA91-E4AB-3E60-6627A6134DC7}"/>
                  </a:ext>
                </a:extLst>
              </p:cNvPr>
              <p:cNvSpPr txBox="1"/>
              <p:nvPr/>
            </p:nvSpPr>
            <p:spPr>
              <a:xfrm>
                <a:off x="1820335" y="2310540"/>
                <a:ext cx="975196" cy="437726"/>
              </a:xfrm>
              <a:prstGeom prst="rect">
                <a:avLst/>
              </a:prstGeom>
              <a:noFill/>
            </p:spPr>
            <p:txBody>
              <a:bodyPr wrap="none" rtlCol="0">
                <a:spAutoFit/>
              </a:bodyPr>
              <a:lstStyle/>
              <a:p>
                <a:pPr algn="ctr"/>
                <a:r>
                  <a:rPr lang="en-AU" sz="1000" i="1" dirty="0"/>
                  <a:t>Ko</a:t>
                </a:r>
                <a:r>
                  <a:rPr lang="en-AU" sz="1000" dirty="0"/>
                  <a:t>NifH</a:t>
                </a:r>
              </a:p>
            </p:txBody>
          </p:sp>
          <p:sp>
            <p:nvSpPr>
              <p:cNvPr id="12" name="TextBox 11">
                <a:extLst>
                  <a:ext uri="{FF2B5EF4-FFF2-40B4-BE49-F238E27FC236}">
                    <a16:creationId xmlns:a16="http://schemas.microsoft.com/office/drawing/2014/main" id="{AFB98AA7-CB45-C4DF-59F5-49F286B7926F}"/>
                  </a:ext>
                </a:extLst>
              </p:cNvPr>
              <p:cNvSpPr txBox="1"/>
              <p:nvPr/>
            </p:nvSpPr>
            <p:spPr>
              <a:xfrm>
                <a:off x="2947247" y="2173749"/>
                <a:ext cx="975196" cy="711307"/>
              </a:xfrm>
              <a:prstGeom prst="rect">
                <a:avLst/>
              </a:prstGeom>
              <a:noFill/>
            </p:spPr>
            <p:txBody>
              <a:bodyPr wrap="none" rtlCol="0">
                <a:spAutoFit/>
              </a:bodyPr>
              <a:lstStyle/>
              <a:p>
                <a:pPr algn="ctr"/>
                <a:r>
                  <a:rPr lang="en-AU" sz="1000" i="1" dirty="0"/>
                  <a:t>Ko</a:t>
                </a:r>
                <a:r>
                  <a:rPr lang="en-AU" sz="1000" dirty="0"/>
                  <a:t>NifH</a:t>
                </a:r>
              </a:p>
              <a:p>
                <a:pPr algn="ctr"/>
                <a:r>
                  <a:rPr lang="en-AU" sz="1000" dirty="0"/>
                  <a:t>GFP</a:t>
                </a:r>
              </a:p>
            </p:txBody>
          </p:sp>
          <p:sp>
            <p:nvSpPr>
              <p:cNvPr id="14" name="TextBox 13">
                <a:extLst>
                  <a:ext uri="{FF2B5EF4-FFF2-40B4-BE49-F238E27FC236}">
                    <a16:creationId xmlns:a16="http://schemas.microsoft.com/office/drawing/2014/main" id="{BB61751E-6B72-AB03-A3C3-4CFE06E2784A}"/>
                  </a:ext>
                </a:extLst>
              </p:cNvPr>
              <p:cNvSpPr txBox="1"/>
              <p:nvPr/>
            </p:nvSpPr>
            <p:spPr>
              <a:xfrm>
                <a:off x="4050758" y="2173749"/>
                <a:ext cx="1026492" cy="711307"/>
              </a:xfrm>
              <a:prstGeom prst="rect">
                <a:avLst/>
              </a:prstGeom>
              <a:noFill/>
            </p:spPr>
            <p:txBody>
              <a:bodyPr wrap="none" rtlCol="0">
                <a:spAutoFit/>
              </a:bodyPr>
              <a:lstStyle/>
              <a:p>
                <a:pPr algn="ctr"/>
                <a:r>
                  <a:rPr lang="en-AU" sz="1000" i="1" dirty="0"/>
                  <a:t>Ko</a:t>
                </a:r>
                <a:r>
                  <a:rPr lang="en-AU" sz="1000" dirty="0"/>
                  <a:t>NifH</a:t>
                </a:r>
              </a:p>
              <a:p>
                <a:pPr algn="ctr"/>
                <a:r>
                  <a:rPr lang="en-AU" sz="1000" i="1" dirty="0" err="1"/>
                  <a:t>Ko</a:t>
                </a:r>
                <a:r>
                  <a:rPr lang="en-AU" sz="1000" dirty="0" err="1"/>
                  <a:t>NifM</a:t>
                </a:r>
                <a:endParaRPr lang="en-AU" sz="1000" dirty="0"/>
              </a:p>
            </p:txBody>
          </p:sp>
          <p:sp>
            <p:nvSpPr>
              <p:cNvPr id="32" name="Isosceles Triangle 31">
                <a:extLst>
                  <a:ext uri="{FF2B5EF4-FFF2-40B4-BE49-F238E27FC236}">
                    <a16:creationId xmlns:a16="http://schemas.microsoft.com/office/drawing/2014/main" id="{D4C3C394-2B78-1B4A-0DB2-DA830B62C577}"/>
                  </a:ext>
                </a:extLst>
              </p:cNvPr>
              <p:cNvSpPr/>
              <p:nvPr/>
            </p:nvSpPr>
            <p:spPr>
              <a:xfrm rot="5400000" flipH="1">
                <a:off x="1474233" y="5380062"/>
                <a:ext cx="81804" cy="26666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000" dirty="0"/>
              </a:p>
            </p:txBody>
          </p:sp>
        </p:grpSp>
        <p:grpSp>
          <p:nvGrpSpPr>
            <p:cNvPr id="40" name="Group 39">
              <a:extLst>
                <a:ext uri="{FF2B5EF4-FFF2-40B4-BE49-F238E27FC236}">
                  <a16:creationId xmlns:a16="http://schemas.microsoft.com/office/drawing/2014/main" id="{7C3F58E4-B2BD-F15D-5014-F62D77398DB8}"/>
                </a:ext>
              </a:extLst>
            </p:cNvPr>
            <p:cNvGrpSpPr/>
            <p:nvPr/>
          </p:nvGrpSpPr>
          <p:grpSpPr>
            <a:xfrm>
              <a:off x="3419436" y="2715818"/>
              <a:ext cx="2245543" cy="2385241"/>
              <a:chOff x="6705599" y="2173752"/>
              <a:chExt cx="3992077" cy="4240423"/>
            </a:xfrm>
          </p:grpSpPr>
          <p:pic>
            <p:nvPicPr>
              <p:cNvPr id="42" name="Picture 41" descr="A picture containing text, display&#10;&#10;Description automatically generated">
                <a:extLst>
                  <a:ext uri="{FF2B5EF4-FFF2-40B4-BE49-F238E27FC236}">
                    <a16:creationId xmlns:a16="http://schemas.microsoft.com/office/drawing/2014/main" id="{6BBFB855-BF84-5D26-275D-717F97C2D802}"/>
                  </a:ext>
                </a:extLst>
              </p:cNvPr>
              <p:cNvPicPr>
                <a:picLocks noChangeAspect="1"/>
              </p:cNvPicPr>
              <p:nvPr/>
            </p:nvPicPr>
            <p:blipFill rotWithShape="1">
              <a:blip r:embed="rId3">
                <a:extLst>
                  <a:ext uri="{28A0092B-C50C-407E-A947-70E740481C1C}">
                    <a14:useLocalDpi xmlns:a14="http://schemas.microsoft.com/office/drawing/2010/main" val="0"/>
                  </a:ext>
                </a:extLst>
              </a:blip>
              <a:srcRect l="54718" t="3924" r="3880" b="72121"/>
              <a:stretch/>
            </p:blipFill>
            <p:spPr>
              <a:xfrm>
                <a:off x="6705599" y="3271039"/>
                <a:ext cx="3950678" cy="3143136"/>
              </a:xfrm>
              <a:prstGeom prst="rect">
                <a:avLst/>
              </a:prstGeom>
              <a:ln>
                <a:solidFill>
                  <a:schemeClr val="tx1"/>
                </a:solidFill>
              </a:ln>
            </p:spPr>
          </p:pic>
          <p:sp>
            <p:nvSpPr>
              <p:cNvPr id="33" name="TextBox 32">
                <a:extLst>
                  <a:ext uri="{FF2B5EF4-FFF2-40B4-BE49-F238E27FC236}">
                    <a16:creationId xmlns:a16="http://schemas.microsoft.com/office/drawing/2014/main" id="{0747BFE9-3EC9-80B8-8E83-C5FD3B5B75CA}"/>
                  </a:ext>
                </a:extLst>
              </p:cNvPr>
              <p:cNvSpPr txBox="1"/>
              <p:nvPr/>
            </p:nvSpPr>
            <p:spPr>
              <a:xfrm>
                <a:off x="6835649" y="2894509"/>
                <a:ext cx="3862027" cy="437726"/>
              </a:xfrm>
              <a:prstGeom prst="rect">
                <a:avLst/>
              </a:prstGeom>
              <a:noFill/>
            </p:spPr>
            <p:txBody>
              <a:bodyPr wrap="none" rtlCol="0">
                <a:spAutoFit/>
              </a:bodyPr>
              <a:lstStyle/>
              <a:p>
                <a:r>
                  <a:rPr lang="en-AU" sz="1000" dirty="0"/>
                  <a:t>T     S      I     T     S      I      T      S     I      L</a:t>
                </a:r>
              </a:p>
            </p:txBody>
          </p:sp>
          <p:cxnSp>
            <p:nvCxnSpPr>
              <p:cNvPr id="34" name="Straight Connector 33">
                <a:extLst>
                  <a:ext uri="{FF2B5EF4-FFF2-40B4-BE49-F238E27FC236}">
                    <a16:creationId xmlns:a16="http://schemas.microsoft.com/office/drawing/2014/main" id="{A6C5E056-E668-DFF1-7804-2A6D69AB62D2}"/>
                  </a:ext>
                </a:extLst>
              </p:cNvPr>
              <p:cNvCxnSpPr>
                <a:cxnSpLocks/>
              </p:cNvCxnSpPr>
              <p:nvPr/>
            </p:nvCxnSpPr>
            <p:spPr>
              <a:xfrm>
                <a:off x="6927743" y="2891813"/>
                <a:ext cx="98107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9AD9BDD-FA92-9937-0041-0DE460D5FD24}"/>
                  </a:ext>
                </a:extLst>
              </p:cNvPr>
              <p:cNvCxnSpPr>
                <a:cxnSpLocks/>
              </p:cNvCxnSpPr>
              <p:nvPr/>
            </p:nvCxnSpPr>
            <p:spPr>
              <a:xfrm>
                <a:off x="8024908" y="2891812"/>
                <a:ext cx="981076"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B87FC10D-3094-A003-75AF-15652DB2976E}"/>
                  </a:ext>
                </a:extLst>
              </p:cNvPr>
              <p:cNvCxnSpPr>
                <a:cxnSpLocks/>
              </p:cNvCxnSpPr>
              <p:nvPr/>
            </p:nvCxnSpPr>
            <p:spPr>
              <a:xfrm>
                <a:off x="9122072" y="2891813"/>
                <a:ext cx="981075"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B2974DAF-04A4-8AFE-3A5D-819D78915C53}"/>
                  </a:ext>
                </a:extLst>
              </p:cNvPr>
              <p:cNvSpPr txBox="1"/>
              <p:nvPr/>
            </p:nvSpPr>
            <p:spPr>
              <a:xfrm>
                <a:off x="6879715" y="2310543"/>
                <a:ext cx="975197" cy="437726"/>
              </a:xfrm>
              <a:prstGeom prst="rect">
                <a:avLst/>
              </a:prstGeom>
              <a:noFill/>
            </p:spPr>
            <p:txBody>
              <a:bodyPr wrap="none" rtlCol="0">
                <a:spAutoFit/>
              </a:bodyPr>
              <a:lstStyle/>
              <a:p>
                <a:pPr algn="ctr"/>
                <a:r>
                  <a:rPr lang="en-AU" sz="1000" i="1" dirty="0"/>
                  <a:t>Ko</a:t>
                </a:r>
                <a:r>
                  <a:rPr lang="en-AU" sz="1000" dirty="0"/>
                  <a:t>NifH</a:t>
                </a:r>
              </a:p>
            </p:txBody>
          </p:sp>
          <p:sp>
            <p:nvSpPr>
              <p:cNvPr id="38" name="TextBox 37">
                <a:extLst>
                  <a:ext uri="{FF2B5EF4-FFF2-40B4-BE49-F238E27FC236}">
                    <a16:creationId xmlns:a16="http://schemas.microsoft.com/office/drawing/2014/main" id="{F243CB0F-9771-1777-E651-C9A7966BC583}"/>
                  </a:ext>
                </a:extLst>
              </p:cNvPr>
              <p:cNvSpPr txBox="1"/>
              <p:nvPr/>
            </p:nvSpPr>
            <p:spPr>
              <a:xfrm>
                <a:off x="8006625" y="2173752"/>
                <a:ext cx="975197" cy="711306"/>
              </a:xfrm>
              <a:prstGeom prst="rect">
                <a:avLst/>
              </a:prstGeom>
              <a:noFill/>
            </p:spPr>
            <p:txBody>
              <a:bodyPr wrap="none" rtlCol="0">
                <a:spAutoFit/>
              </a:bodyPr>
              <a:lstStyle/>
              <a:p>
                <a:pPr algn="ctr"/>
                <a:r>
                  <a:rPr lang="en-AU" sz="1000" i="1" dirty="0"/>
                  <a:t>Ko</a:t>
                </a:r>
                <a:r>
                  <a:rPr lang="en-AU" sz="1000" dirty="0"/>
                  <a:t>NifH</a:t>
                </a:r>
              </a:p>
              <a:p>
                <a:pPr algn="ctr"/>
                <a:r>
                  <a:rPr lang="en-AU" sz="1000" dirty="0"/>
                  <a:t>GFP</a:t>
                </a:r>
              </a:p>
            </p:txBody>
          </p:sp>
          <p:sp>
            <p:nvSpPr>
              <p:cNvPr id="39" name="TextBox 38">
                <a:extLst>
                  <a:ext uri="{FF2B5EF4-FFF2-40B4-BE49-F238E27FC236}">
                    <a16:creationId xmlns:a16="http://schemas.microsoft.com/office/drawing/2014/main" id="{0C6E224F-C3C8-7023-CDE4-BD7319C0506B}"/>
                  </a:ext>
                </a:extLst>
              </p:cNvPr>
              <p:cNvSpPr txBox="1"/>
              <p:nvPr/>
            </p:nvSpPr>
            <p:spPr>
              <a:xfrm>
                <a:off x="9110136" y="2173752"/>
                <a:ext cx="1026493" cy="711306"/>
              </a:xfrm>
              <a:prstGeom prst="rect">
                <a:avLst/>
              </a:prstGeom>
              <a:noFill/>
            </p:spPr>
            <p:txBody>
              <a:bodyPr wrap="none" rtlCol="0">
                <a:spAutoFit/>
              </a:bodyPr>
              <a:lstStyle/>
              <a:p>
                <a:pPr algn="ctr"/>
                <a:r>
                  <a:rPr lang="en-AU" sz="1000" i="1" dirty="0"/>
                  <a:t>Ko</a:t>
                </a:r>
                <a:r>
                  <a:rPr lang="en-AU" sz="1000" dirty="0"/>
                  <a:t>NifH</a:t>
                </a:r>
              </a:p>
              <a:p>
                <a:pPr algn="ctr"/>
                <a:r>
                  <a:rPr lang="en-AU" sz="1000" i="1" dirty="0" err="1"/>
                  <a:t>Ko</a:t>
                </a:r>
                <a:r>
                  <a:rPr lang="en-AU" sz="1000" dirty="0" err="1"/>
                  <a:t>NifM</a:t>
                </a:r>
                <a:endParaRPr lang="en-AU" sz="1000" dirty="0"/>
              </a:p>
            </p:txBody>
          </p:sp>
        </p:grpSp>
      </p:grpSp>
      <p:pic>
        <p:nvPicPr>
          <p:cNvPr id="19" name="Picture 18" descr="A close-up of a test tube&#10;&#10;AI-generated content may be incorrect.">
            <a:extLst>
              <a:ext uri="{FF2B5EF4-FFF2-40B4-BE49-F238E27FC236}">
                <a16:creationId xmlns:a16="http://schemas.microsoft.com/office/drawing/2014/main" id="{F4703414-E707-DAD5-4A28-C0721EB153A9}"/>
              </a:ext>
            </a:extLst>
          </p:cNvPr>
          <p:cNvPicPr>
            <a:picLocks noChangeAspect="1"/>
          </p:cNvPicPr>
          <p:nvPr/>
        </p:nvPicPr>
        <p:blipFill>
          <a:blip r:embed="rId4">
            <a:extLst>
              <a:ext uri="{28A0092B-C50C-407E-A947-70E740481C1C}">
                <a14:useLocalDpi xmlns:a14="http://schemas.microsoft.com/office/drawing/2010/main" val="0"/>
              </a:ext>
            </a:extLst>
          </a:blip>
          <a:srcRect l="7139" t="13198" r="13495" b="37002"/>
          <a:stretch>
            <a:fillRect/>
          </a:stretch>
        </p:blipFill>
        <p:spPr>
          <a:xfrm>
            <a:off x="752720" y="3326614"/>
            <a:ext cx="2100000" cy="1811819"/>
          </a:xfrm>
          <a:prstGeom prst="rect">
            <a:avLst/>
          </a:prstGeom>
          <a:ln>
            <a:solidFill>
              <a:schemeClr val="tx1"/>
            </a:solidFill>
          </a:ln>
        </p:spPr>
      </p:pic>
    </p:spTree>
    <p:extLst>
      <p:ext uri="{BB962C8B-B14F-4D97-AF65-F5344CB8AC3E}">
        <p14:creationId xmlns:p14="http://schemas.microsoft.com/office/powerpoint/2010/main" val="154201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5F0D1-931B-2260-004F-11FBD6DAD819}"/>
              </a:ext>
            </a:extLst>
          </p:cNvPr>
          <p:cNvSpPr>
            <a:spLocks noGrp="1"/>
          </p:cNvSpPr>
          <p:nvPr>
            <p:ph type="title"/>
          </p:nvPr>
        </p:nvSpPr>
        <p:spPr>
          <a:xfrm>
            <a:off x="420688" y="1537360"/>
            <a:ext cx="5915025" cy="1229283"/>
          </a:xfrm>
        </p:spPr>
        <p:txBody>
          <a:bodyPr>
            <a:noAutofit/>
          </a:bodyPr>
          <a:lstStyle/>
          <a:p>
            <a:r>
              <a:rPr lang="en-AU" sz="1100" dirty="0">
                <a:latin typeface="+mn-lt"/>
              </a:rPr>
              <a:t>Supplementary Figure 2. Assessing solubility of </a:t>
            </a:r>
            <a:r>
              <a:rPr lang="en-AU" sz="1100" i="1" dirty="0">
                <a:latin typeface="+mn-lt"/>
              </a:rPr>
              <a:t>Ko</a:t>
            </a:r>
            <a:r>
              <a:rPr lang="en-AU" sz="1100" dirty="0">
                <a:latin typeface="+mn-lt"/>
              </a:rPr>
              <a:t>NifH monomer or two </a:t>
            </a:r>
            <a:r>
              <a:rPr lang="en-AU" sz="1100" i="1" dirty="0">
                <a:latin typeface="+mn-lt"/>
              </a:rPr>
              <a:t>Ko</a:t>
            </a:r>
            <a:r>
              <a:rPr lang="en-AU" sz="1100" dirty="0">
                <a:latin typeface="+mn-lt"/>
              </a:rPr>
              <a:t>NifH translationally fused (</a:t>
            </a:r>
            <a:r>
              <a:rPr lang="en-AU" sz="1100" i="1" dirty="0">
                <a:latin typeface="+mn-lt"/>
              </a:rPr>
              <a:t>Ko</a:t>
            </a:r>
            <a:r>
              <a:rPr lang="en-AU" sz="1100" dirty="0">
                <a:latin typeface="+mn-lt"/>
              </a:rPr>
              <a:t>NifHHv1) and targeted to </a:t>
            </a:r>
            <a:r>
              <a:rPr lang="en-AU" sz="1100" i="1" dirty="0">
                <a:latin typeface="+mn-lt"/>
              </a:rPr>
              <a:t>N. benthamiana </a:t>
            </a:r>
            <a:r>
              <a:rPr lang="en-AU" sz="1100" dirty="0">
                <a:latin typeface="+mn-lt"/>
              </a:rPr>
              <a:t>mitochondria. Full-length anti-HA western blot (left) and corresponding post-blotted Coomassie-stained SDS-PAGE (right) of </a:t>
            </a:r>
            <a:r>
              <a:rPr lang="en-AU" sz="1100" i="1" dirty="0">
                <a:latin typeface="+mn-lt"/>
                <a:ea typeface="Yu Mincho" panose="02020400000000000000" pitchFamily="18" charset="-128"/>
              </a:rPr>
              <a:t>Ko</a:t>
            </a:r>
            <a:r>
              <a:rPr lang="en-AU" sz="1100" dirty="0">
                <a:latin typeface="+mn-lt"/>
                <a:ea typeface="Yu Mincho" panose="02020400000000000000" pitchFamily="18" charset="-128"/>
              </a:rPr>
              <a:t>NifH (SN18)</a:t>
            </a:r>
            <a:r>
              <a:rPr lang="en-AU" sz="1100" dirty="0">
                <a:latin typeface="+mn-lt"/>
              </a:rPr>
              <a:t> or </a:t>
            </a:r>
            <a:r>
              <a:rPr lang="en-AU" sz="1100" i="1" dirty="0">
                <a:latin typeface="+mn-lt"/>
              </a:rPr>
              <a:t>Ko</a:t>
            </a:r>
            <a:r>
              <a:rPr lang="en-AU" sz="1100" dirty="0">
                <a:latin typeface="+mn-lt"/>
              </a:rPr>
              <a:t>NifHHv1 (SN283) transiently expressed in </a:t>
            </a:r>
            <a:r>
              <a:rPr lang="en-AU" sz="1100" i="1" dirty="0">
                <a:latin typeface="+mn-lt"/>
              </a:rPr>
              <a:t>N. benthamiana </a:t>
            </a:r>
            <a:r>
              <a:rPr lang="en-AU" sz="1100" dirty="0">
                <a:latin typeface="+mn-lt"/>
              </a:rPr>
              <a:t>leaf, with </a:t>
            </a:r>
            <a:r>
              <a:rPr lang="en-AU" sz="1100" i="1" dirty="0" err="1">
                <a:latin typeface="+mn-lt"/>
              </a:rPr>
              <a:t>Ko</a:t>
            </a:r>
            <a:r>
              <a:rPr lang="en-AU" sz="1100" dirty="0" err="1">
                <a:latin typeface="+mn-lt"/>
              </a:rPr>
              <a:t>NifM</a:t>
            </a:r>
            <a:r>
              <a:rPr lang="en-AU" sz="1100" dirty="0">
                <a:latin typeface="+mn-lt"/>
              </a:rPr>
              <a:t> (SN360), </a:t>
            </a:r>
            <a:r>
              <a:rPr lang="en-AU" sz="1100" i="1" dirty="0" err="1">
                <a:latin typeface="+mn-lt"/>
              </a:rPr>
              <a:t>Av</a:t>
            </a:r>
            <a:r>
              <a:rPr lang="en-AU" sz="1100" dirty="0" err="1">
                <a:latin typeface="+mn-lt"/>
              </a:rPr>
              <a:t>NifS</a:t>
            </a:r>
            <a:r>
              <a:rPr lang="en-AU" sz="1100" dirty="0">
                <a:latin typeface="+mn-lt"/>
              </a:rPr>
              <a:t> and </a:t>
            </a:r>
            <a:r>
              <a:rPr lang="en-AU" sz="1100" i="1" dirty="0" err="1">
                <a:latin typeface="+mn-lt"/>
              </a:rPr>
              <a:t>Av</a:t>
            </a:r>
            <a:r>
              <a:rPr lang="en-AU" sz="1100" dirty="0" err="1">
                <a:latin typeface="+mn-lt"/>
              </a:rPr>
              <a:t>NifU</a:t>
            </a:r>
            <a:r>
              <a:rPr lang="en-AU" sz="1100" dirty="0">
                <a:latin typeface="+mn-lt"/>
              </a:rPr>
              <a:t> (SL133)</a:t>
            </a:r>
            <a:r>
              <a:rPr lang="en-AU" sz="1100" i="1" dirty="0">
                <a:latin typeface="+mn-lt"/>
              </a:rPr>
              <a:t>.</a:t>
            </a:r>
            <a:r>
              <a:rPr lang="en-AU" sz="1100" dirty="0">
                <a:latin typeface="+mn-lt"/>
              </a:rPr>
              <a:t> Black triangle points to </a:t>
            </a:r>
            <a:r>
              <a:rPr lang="en-AU" sz="1100" i="1" dirty="0">
                <a:latin typeface="+mn-lt"/>
              </a:rPr>
              <a:t>Ko</a:t>
            </a:r>
            <a:r>
              <a:rPr lang="en-AU" sz="1100" dirty="0">
                <a:latin typeface="+mn-lt"/>
              </a:rPr>
              <a:t>NifH or KoNifHHv1. T, total fraction; S, soluble fraction; I, insoluble fraction; L, protein ladder. </a:t>
            </a:r>
            <a:r>
              <a:rPr lang="en-AU" sz="1100" dirty="0"/>
              <a:t>The protein ladder in the Coomassie stained gel is not visible due to the efficient blotting of the ladder proteins onto the PVDF membrane. </a:t>
            </a:r>
            <a:r>
              <a:rPr lang="en-AU" sz="1100" dirty="0">
                <a:latin typeface="+mn-lt"/>
              </a:rPr>
              <a:t>Details of constructs are summarised in Table 1.</a:t>
            </a:r>
          </a:p>
        </p:txBody>
      </p:sp>
      <p:grpSp>
        <p:nvGrpSpPr>
          <p:cNvPr id="46" name="Group 45">
            <a:extLst>
              <a:ext uri="{FF2B5EF4-FFF2-40B4-BE49-F238E27FC236}">
                <a16:creationId xmlns:a16="http://schemas.microsoft.com/office/drawing/2014/main" id="{5D481E5E-6BB3-72D0-9EC1-9E27BE17B59D}"/>
              </a:ext>
            </a:extLst>
          </p:cNvPr>
          <p:cNvGrpSpPr/>
          <p:nvPr/>
        </p:nvGrpSpPr>
        <p:grpSpPr>
          <a:xfrm>
            <a:off x="1451514" y="3131636"/>
            <a:ext cx="2015095" cy="2422972"/>
            <a:chOff x="1451514" y="3131636"/>
            <a:chExt cx="2015095" cy="2422972"/>
          </a:xfrm>
        </p:grpSpPr>
        <p:pic>
          <p:nvPicPr>
            <p:cNvPr id="3" name="Picture 2" descr="Graphical user interface&#10;&#10;Description automatically generated with low confidence">
              <a:extLst>
                <a:ext uri="{FF2B5EF4-FFF2-40B4-BE49-F238E27FC236}">
                  <a16:creationId xmlns:a16="http://schemas.microsoft.com/office/drawing/2014/main" id="{3A9E6C63-9CA6-8A24-0CE7-94C8D0F837B8}"/>
                </a:ext>
              </a:extLst>
            </p:cNvPr>
            <p:cNvPicPr>
              <a:picLocks noChangeAspect="1"/>
            </p:cNvPicPr>
            <p:nvPr/>
          </p:nvPicPr>
          <p:blipFill rotWithShape="1">
            <a:blip r:embed="rId2">
              <a:extLst>
                <a:ext uri="{28A0092B-C50C-407E-A947-70E740481C1C}">
                  <a14:useLocalDpi xmlns:a14="http://schemas.microsoft.com/office/drawing/2010/main" val="0"/>
                </a:ext>
              </a:extLst>
            </a:blip>
            <a:srcRect l="39930" r="2943" b="46283"/>
            <a:stretch>
              <a:fillRect/>
            </a:stretch>
          </p:blipFill>
          <p:spPr>
            <a:xfrm flipH="1">
              <a:off x="1782557" y="3823953"/>
              <a:ext cx="1270665" cy="1642875"/>
            </a:xfrm>
            <a:prstGeom prst="rect">
              <a:avLst/>
            </a:prstGeom>
            <a:ln>
              <a:solidFill>
                <a:schemeClr val="tx1"/>
              </a:solidFill>
            </a:ln>
          </p:spPr>
        </p:pic>
        <p:sp>
          <p:nvSpPr>
            <p:cNvPr id="4" name="TextBox 3">
              <a:extLst>
                <a:ext uri="{FF2B5EF4-FFF2-40B4-BE49-F238E27FC236}">
                  <a16:creationId xmlns:a16="http://schemas.microsoft.com/office/drawing/2014/main" id="{2FE85CD8-A90F-01D5-01CA-D46AC3A31475}"/>
                </a:ext>
              </a:extLst>
            </p:cNvPr>
            <p:cNvSpPr txBox="1"/>
            <p:nvPr/>
          </p:nvSpPr>
          <p:spPr>
            <a:xfrm>
              <a:off x="1833350" y="3622168"/>
              <a:ext cx="1210588" cy="246221"/>
            </a:xfrm>
            <a:prstGeom prst="rect">
              <a:avLst/>
            </a:prstGeom>
            <a:noFill/>
          </p:spPr>
          <p:txBody>
            <a:bodyPr wrap="none" rtlCol="0">
              <a:spAutoFit/>
            </a:bodyPr>
            <a:lstStyle/>
            <a:p>
              <a:r>
                <a:rPr lang="en-AU" sz="1000" dirty="0"/>
                <a:t>L  T    S    I     T    S    I</a:t>
              </a:r>
            </a:p>
          </p:txBody>
        </p:sp>
        <p:sp>
          <p:nvSpPr>
            <p:cNvPr id="7" name="TextBox 6">
              <a:extLst>
                <a:ext uri="{FF2B5EF4-FFF2-40B4-BE49-F238E27FC236}">
                  <a16:creationId xmlns:a16="http://schemas.microsoft.com/office/drawing/2014/main" id="{9A23B11E-6A4F-A2A3-89DC-6DCF9054C461}"/>
                </a:ext>
              </a:extLst>
            </p:cNvPr>
            <p:cNvSpPr txBox="1"/>
            <p:nvPr/>
          </p:nvSpPr>
          <p:spPr>
            <a:xfrm>
              <a:off x="1911145" y="3131636"/>
              <a:ext cx="639534" cy="553998"/>
            </a:xfrm>
            <a:prstGeom prst="rect">
              <a:avLst/>
            </a:prstGeom>
            <a:noFill/>
          </p:spPr>
          <p:txBody>
            <a:bodyPr wrap="square" rtlCol="0">
              <a:spAutoFit/>
            </a:bodyPr>
            <a:lstStyle/>
            <a:p>
              <a:r>
                <a:rPr lang="en-AU" sz="1000" i="1" dirty="0"/>
                <a:t>Ko</a:t>
              </a:r>
              <a:r>
                <a:rPr lang="en-AU" sz="1000" dirty="0"/>
                <a:t>NifH</a:t>
              </a:r>
            </a:p>
            <a:p>
              <a:r>
                <a:rPr lang="en-AU" sz="1000" i="1" dirty="0" err="1"/>
                <a:t>Ko</a:t>
              </a:r>
              <a:r>
                <a:rPr lang="en-AU" sz="1000" dirty="0" err="1"/>
                <a:t>NifM</a:t>
              </a:r>
              <a:endParaRPr lang="en-AU" sz="1000" dirty="0"/>
            </a:p>
            <a:p>
              <a:r>
                <a:rPr lang="en-AU" sz="1000" i="1" dirty="0" err="1"/>
                <a:t>Av</a:t>
              </a:r>
              <a:r>
                <a:rPr lang="en-AU" sz="1000" dirty="0" err="1"/>
                <a:t>NifSU</a:t>
              </a:r>
              <a:endParaRPr lang="en-AU" sz="1000" dirty="0"/>
            </a:p>
          </p:txBody>
        </p:sp>
        <p:sp>
          <p:nvSpPr>
            <p:cNvPr id="8" name="TextBox 7">
              <a:extLst>
                <a:ext uri="{FF2B5EF4-FFF2-40B4-BE49-F238E27FC236}">
                  <a16:creationId xmlns:a16="http://schemas.microsoft.com/office/drawing/2014/main" id="{42D3D864-2406-0445-336E-69CAAE9F868C}"/>
                </a:ext>
              </a:extLst>
            </p:cNvPr>
            <p:cNvSpPr txBox="1"/>
            <p:nvPr/>
          </p:nvSpPr>
          <p:spPr>
            <a:xfrm>
              <a:off x="2460466" y="3131636"/>
              <a:ext cx="793989" cy="553998"/>
            </a:xfrm>
            <a:prstGeom prst="rect">
              <a:avLst/>
            </a:prstGeom>
            <a:noFill/>
          </p:spPr>
          <p:txBody>
            <a:bodyPr wrap="square" rtlCol="0">
              <a:spAutoFit/>
            </a:bodyPr>
            <a:lstStyle/>
            <a:p>
              <a:r>
                <a:rPr lang="en-AU" sz="1000" i="1" dirty="0"/>
                <a:t>Ko</a:t>
              </a:r>
              <a:r>
                <a:rPr lang="en-AU" sz="1000" dirty="0"/>
                <a:t>NifHHv1</a:t>
              </a:r>
            </a:p>
            <a:p>
              <a:r>
                <a:rPr lang="en-AU" sz="1000" i="1" dirty="0" err="1"/>
                <a:t>Ko</a:t>
              </a:r>
              <a:r>
                <a:rPr lang="en-AU" sz="1000" dirty="0" err="1"/>
                <a:t>NifM</a:t>
              </a:r>
              <a:endParaRPr lang="en-AU" sz="1000" dirty="0"/>
            </a:p>
            <a:p>
              <a:r>
                <a:rPr lang="en-AU" sz="1000" i="1" dirty="0" err="1"/>
                <a:t>Av</a:t>
              </a:r>
              <a:r>
                <a:rPr lang="en-AU" sz="1000" dirty="0" err="1"/>
                <a:t>NifSU</a:t>
              </a:r>
              <a:endParaRPr lang="en-AU" sz="1000" dirty="0"/>
            </a:p>
          </p:txBody>
        </p:sp>
        <p:grpSp>
          <p:nvGrpSpPr>
            <p:cNvPr id="13" name="Group 12">
              <a:extLst>
                <a:ext uri="{FF2B5EF4-FFF2-40B4-BE49-F238E27FC236}">
                  <a16:creationId xmlns:a16="http://schemas.microsoft.com/office/drawing/2014/main" id="{9CFA957C-9761-4701-85BB-FAFBA0E8D0AD}"/>
                </a:ext>
              </a:extLst>
            </p:cNvPr>
            <p:cNvGrpSpPr/>
            <p:nvPr/>
          </p:nvGrpSpPr>
          <p:grpSpPr>
            <a:xfrm>
              <a:off x="1451514" y="3640327"/>
              <a:ext cx="381836" cy="1914281"/>
              <a:chOff x="1451514" y="3640327"/>
              <a:chExt cx="381836" cy="1914281"/>
            </a:xfrm>
          </p:grpSpPr>
          <p:sp>
            <p:nvSpPr>
              <p:cNvPr id="20" name="TextBox 19">
                <a:extLst>
                  <a:ext uri="{FF2B5EF4-FFF2-40B4-BE49-F238E27FC236}">
                    <a16:creationId xmlns:a16="http://schemas.microsoft.com/office/drawing/2014/main" id="{0CD59AEB-8777-F874-02F3-6C460624AEFC}"/>
                  </a:ext>
                </a:extLst>
              </p:cNvPr>
              <p:cNvSpPr txBox="1"/>
              <p:nvPr/>
            </p:nvSpPr>
            <p:spPr>
              <a:xfrm>
                <a:off x="1517239" y="4123501"/>
                <a:ext cx="316111" cy="246221"/>
              </a:xfrm>
              <a:prstGeom prst="rect">
                <a:avLst/>
              </a:prstGeom>
              <a:noFill/>
            </p:spPr>
            <p:txBody>
              <a:bodyPr wrap="none" rtlCol="0">
                <a:spAutoFit/>
              </a:bodyPr>
              <a:lstStyle/>
              <a:p>
                <a:r>
                  <a:rPr lang="en-AU" sz="1000" dirty="0"/>
                  <a:t>91</a:t>
                </a:r>
              </a:p>
            </p:txBody>
          </p:sp>
          <p:sp>
            <p:nvSpPr>
              <p:cNvPr id="21" name="TextBox 20">
                <a:extLst>
                  <a:ext uri="{FF2B5EF4-FFF2-40B4-BE49-F238E27FC236}">
                    <a16:creationId xmlns:a16="http://schemas.microsoft.com/office/drawing/2014/main" id="{02C6FFFE-EB9A-A1FF-77E8-3ED9F612AC0E}"/>
                  </a:ext>
                </a:extLst>
              </p:cNvPr>
              <p:cNvSpPr txBox="1"/>
              <p:nvPr/>
            </p:nvSpPr>
            <p:spPr>
              <a:xfrm>
                <a:off x="1517239" y="4335330"/>
                <a:ext cx="316111" cy="246221"/>
              </a:xfrm>
              <a:prstGeom prst="rect">
                <a:avLst/>
              </a:prstGeom>
              <a:noFill/>
            </p:spPr>
            <p:txBody>
              <a:bodyPr wrap="none" rtlCol="0">
                <a:spAutoFit/>
              </a:bodyPr>
              <a:lstStyle/>
              <a:p>
                <a:r>
                  <a:rPr lang="en-AU" sz="1000" dirty="0"/>
                  <a:t>63</a:t>
                </a:r>
              </a:p>
            </p:txBody>
          </p:sp>
          <p:sp>
            <p:nvSpPr>
              <p:cNvPr id="22" name="TextBox 21">
                <a:extLst>
                  <a:ext uri="{FF2B5EF4-FFF2-40B4-BE49-F238E27FC236}">
                    <a16:creationId xmlns:a16="http://schemas.microsoft.com/office/drawing/2014/main" id="{A50F392B-B451-A5BE-7E30-8CC831475065}"/>
                  </a:ext>
                </a:extLst>
              </p:cNvPr>
              <p:cNvSpPr txBox="1"/>
              <p:nvPr/>
            </p:nvSpPr>
            <p:spPr>
              <a:xfrm>
                <a:off x="1451515" y="3640327"/>
                <a:ext cx="381835" cy="246221"/>
              </a:xfrm>
              <a:prstGeom prst="rect">
                <a:avLst/>
              </a:prstGeom>
              <a:noFill/>
            </p:spPr>
            <p:txBody>
              <a:bodyPr wrap="none" rtlCol="0">
                <a:spAutoFit/>
              </a:bodyPr>
              <a:lstStyle/>
              <a:p>
                <a:r>
                  <a:rPr lang="en-AU" sz="1000" dirty="0"/>
                  <a:t>kDa</a:t>
                </a:r>
              </a:p>
            </p:txBody>
          </p:sp>
          <p:sp>
            <p:nvSpPr>
              <p:cNvPr id="23" name="TextBox 22">
                <a:extLst>
                  <a:ext uri="{FF2B5EF4-FFF2-40B4-BE49-F238E27FC236}">
                    <a16:creationId xmlns:a16="http://schemas.microsoft.com/office/drawing/2014/main" id="{16E81A01-5D8E-3DCF-A38F-602DC58C35A1}"/>
                  </a:ext>
                </a:extLst>
              </p:cNvPr>
              <p:cNvSpPr txBox="1"/>
              <p:nvPr/>
            </p:nvSpPr>
            <p:spPr>
              <a:xfrm>
                <a:off x="1451514" y="3894954"/>
                <a:ext cx="381836" cy="246221"/>
              </a:xfrm>
              <a:prstGeom prst="rect">
                <a:avLst/>
              </a:prstGeom>
              <a:noFill/>
            </p:spPr>
            <p:txBody>
              <a:bodyPr wrap="none" rtlCol="0">
                <a:spAutoFit/>
              </a:bodyPr>
              <a:lstStyle/>
              <a:p>
                <a:r>
                  <a:rPr lang="en-AU" sz="1000" dirty="0"/>
                  <a:t>146</a:t>
                </a:r>
              </a:p>
            </p:txBody>
          </p:sp>
          <p:sp>
            <p:nvSpPr>
              <p:cNvPr id="24" name="TextBox 23">
                <a:extLst>
                  <a:ext uri="{FF2B5EF4-FFF2-40B4-BE49-F238E27FC236}">
                    <a16:creationId xmlns:a16="http://schemas.microsoft.com/office/drawing/2014/main" id="{84BA4439-0281-67CD-CB22-A344C624A206}"/>
                  </a:ext>
                </a:extLst>
              </p:cNvPr>
              <p:cNvSpPr txBox="1"/>
              <p:nvPr/>
            </p:nvSpPr>
            <p:spPr>
              <a:xfrm>
                <a:off x="1517239" y="4557953"/>
                <a:ext cx="316111" cy="246221"/>
              </a:xfrm>
              <a:prstGeom prst="rect">
                <a:avLst/>
              </a:prstGeom>
              <a:noFill/>
            </p:spPr>
            <p:txBody>
              <a:bodyPr wrap="none" rtlCol="0">
                <a:spAutoFit/>
              </a:bodyPr>
              <a:lstStyle/>
              <a:p>
                <a:r>
                  <a:rPr lang="en-AU" sz="1000" dirty="0"/>
                  <a:t>50</a:t>
                </a:r>
              </a:p>
            </p:txBody>
          </p:sp>
          <p:sp>
            <p:nvSpPr>
              <p:cNvPr id="25" name="TextBox 24">
                <a:extLst>
                  <a:ext uri="{FF2B5EF4-FFF2-40B4-BE49-F238E27FC236}">
                    <a16:creationId xmlns:a16="http://schemas.microsoft.com/office/drawing/2014/main" id="{AAA7B9F8-CFE9-B26A-B8AD-71962CD2396B}"/>
                  </a:ext>
                </a:extLst>
              </p:cNvPr>
              <p:cNvSpPr txBox="1"/>
              <p:nvPr/>
            </p:nvSpPr>
            <p:spPr>
              <a:xfrm>
                <a:off x="1517239" y="4693977"/>
                <a:ext cx="316111" cy="246221"/>
              </a:xfrm>
              <a:prstGeom prst="rect">
                <a:avLst/>
              </a:prstGeom>
              <a:noFill/>
            </p:spPr>
            <p:txBody>
              <a:bodyPr wrap="none" rtlCol="0">
                <a:spAutoFit/>
              </a:bodyPr>
              <a:lstStyle/>
              <a:p>
                <a:r>
                  <a:rPr lang="en-AU" sz="1000" dirty="0"/>
                  <a:t>40</a:t>
                </a:r>
              </a:p>
            </p:txBody>
          </p:sp>
          <p:sp>
            <p:nvSpPr>
              <p:cNvPr id="26" name="TextBox 25">
                <a:extLst>
                  <a:ext uri="{FF2B5EF4-FFF2-40B4-BE49-F238E27FC236}">
                    <a16:creationId xmlns:a16="http://schemas.microsoft.com/office/drawing/2014/main" id="{873EDB93-DFD6-31E2-2814-C51A961AFDFA}"/>
                  </a:ext>
                </a:extLst>
              </p:cNvPr>
              <p:cNvSpPr txBox="1"/>
              <p:nvPr/>
            </p:nvSpPr>
            <p:spPr>
              <a:xfrm>
                <a:off x="1517239" y="4856830"/>
                <a:ext cx="316111" cy="246221"/>
              </a:xfrm>
              <a:prstGeom prst="rect">
                <a:avLst/>
              </a:prstGeom>
              <a:noFill/>
            </p:spPr>
            <p:txBody>
              <a:bodyPr wrap="none" rtlCol="0">
                <a:spAutoFit/>
              </a:bodyPr>
              <a:lstStyle/>
              <a:p>
                <a:r>
                  <a:rPr lang="en-AU" sz="1000" dirty="0"/>
                  <a:t>33</a:t>
                </a:r>
              </a:p>
            </p:txBody>
          </p:sp>
          <p:sp>
            <p:nvSpPr>
              <p:cNvPr id="27" name="TextBox 26">
                <a:extLst>
                  <a:ext uri="{FF2B5EF4-FFF2-40B4-BE49-F238E27FC236}">
                    <a16:creationId xmlns:a16="http://schemas.microsoft.com/office/drawing/2014/main" id="{83949241-ABEC-CED9-0A8A-0542EB3B57D2}"/>
                  </a:ext>
                </a:extLst>
              </p:cNvPr>
              <p:cNvSpPr txBox="1"/>
              <p:nvPr/>
            </p:nvSpPr>
            <p:spPr>
              <a:xfrm>
                <a:off x="1517239" y="5022940"/>
                <a:ext cx="316111" cy="246221"/>
              </a:xfrm>
              <a:prstGeom prst="rect">
                <a:avLst/>
              </a:prstGeom>
              <a:noFill/>
            </p:spPr>
            <p:txBody>
              <a:bodyPr wrap="none" rtlCol="0">
                <a:spAutoFit/>
              </a:bodyPr>
              <a:lstStyle/>
              <a:p>
                <a:r>
                  <a:rPr lang="en-AU" sz="1000" dirty="0"/>
                  <a:t>22</a:t>
                </a:r>
              </a:p>
            </p:txBody>
          </p:sp>
          <p:sp>
            <p:nvSpPr>
              <p:cNvPr id="28" name="TextBox 27">
                <a:extLst>
                  <a:ext uri="{FF2B5EF4-FFF2-40B4-BE49-F238E27FC236}">
                    <a16:creationId xmlns:a16="http://schemas.microsoft.com/office/drawing/2014/main" id="{1EC5034B-A334-1B2F-DB57-59784C5BDC4A}"/>
                  </a:ext>
                </a:extLst>
              </p:cNvPr>
              <p:cNvSpPr txBox="1"/>
              <p:nvPr/>
            </p:nvSpPr>
            <p:spPr>
              <a:xfrm>
                <a:off x="1517239" y="5127731"/>
                <a:ext cx="316111" cy="246221"/>
              </a:xfrm>
              <a:prstGeom prst="rect">
                <a:avLst/>
              </a:prstGeom>
              <a:noFill/>
            </p:spPr>
            <p:txBody>
              <a:bodyPr wrap="none" rtlCol="0">
                <a:spAutoFit/>
              </a:bodyPr>
              <a:lstStyle/>
              <a:p>
                <a:r>
                  <a:rPr lang="en-AU" sz="1000" dirty="0"/>
                  <a:t>17</a:t>
                </a:r>
              </a:p>
            </p:txBody>
          </p:sp>
          <p:sp>
            <p:nvSpPr>
              <p:cNvPr id="29" name="TextBox 28">
                <a:extLst>
                  <a:ext uri="{FF2B5EF4-FFF2-40B4-BE49-F238E27FC236}">
                    <a16:creationId xmlns:a16="http://schemas.microsoft.com/office/drawing/2014/main" id="{B055B003-20BB-21AD-1127-F374B218370A}"/>
                  </a:ext>
                </a:extLst>
              </p:cNvPr>
              <p:cNvSpPr txBox="1"/>
              <p:nvPr/>
            </p:nvSpPr>
            <p:spPr>
              <a:xfrm>
                <a:off x="1517239" y="5216117"/>
                <a:ext cx="316111" cy="246221"/>
              </a:xfrm>
              <a:prstGeom prst="rect">
                <a:avLst/>
              </a:prstGeom>
              <a:noFill/>
            </p:spPr>
            <p:txBody>
              <a:bodyPr wrap="none" rtlCol="0">
                <a:spAutoFit/>
              </a:bodyPr>
              <a:lstStyle/>
              <a:p>
                <a:r>
                  <a:rPr lang="en-AU" sz="1000" dirty="0"/>
                  <a:t>14</a:t>
                </a:r>
              </a:p>
            </p:txBody>
          </p:sp>
          <p:sp>
            <p:nvSpPr>
              <p:cNvPr id="30" name="TextBox 29">
                <a:extLst>
                  <a:ext uri="{FF2B5EF4-FFF2-40B4-BE49-F238E27FC236}">
                    <a16:creationId xmlns:a16="http://schemas.microsoft.com/office/drawing/2014/main" id="{7140D08E-3608-6871-DCF8-5C59CE54F9F5}"/>
                  </a:ext>
                </a:extLst>
              </p:cNvPr>
              <p:cNvSpPr txBox="1"/>
              <p:nvPr/>
            </p:nvSpPr>
            <p:spPr>
              <a:xfrm>
                <a:off x="1517239" y="5308387"/>
                <a:ext cx="316111" cy="246221"/>
              </a:xfrm>
              <a:prstGeom prst="rect">
                <a:avLst/>
              </a:prstGeom>
              <a:noFill/>
            </p:spPr>
            <p:txBody>
              <a:bodyPr wrap="none" rtlCol="0">
                <a:spAutoFit/>
              </a:bodyPr>
              <a:lstStyle/>
              <a:p>
                <a:r>
                  <a:rPr lang="en-AU" sz="1000" dirty="0"/>
                  <a:t>10</a:t>
                </a:r>
              </a:p>
            </p:txBody>
          </p:sp>
        </p:grpSp>
        <p:sp>
          <p:nvSpPr>
            <p:cNvPr id="5" name="TextBox 4">
              <a:extLst>
                <a:ext uri="{FF2B5EF4-FFF2-40B4-BE49-F238E27FC236}">
                  <a16:creationId xmlns:a16="http://schemas.microsoft.com/office/drawing/2014/main" id="{522E2842-2E95-5FB1-3571-D27D709DDE7B}"/>
                </a:ext>
              </a:extLst>
            </p:cNvPr>
            <p:cNvSpPr txBox="1"/>
            <p:nvPr/>
          </p:nvSpPr>
          <p:spPr>
            <a:xfrm>
              <a:off x="3009433" y="4560590"/>
              <a:ext cx="457176" cy="246221"/>
            </a:xfrm>
            <a:prstGeom prst="rect">
              <a:avLst/>
            </a:prstGeom>
            <a:noFill/>
          </p:spPr>
          <p:txBody>
            <a:bodyPr wrap="none" rtlCol="0">
              <a:spAutoFit/>
            </a:bodyPr>
            <a:lstStyle/>
            <a:p>
              <a:r>
                <a:rPr lang="en-AU" sz="1000" dirty="0">
                  <a:sym typeface="Symbol" panose="05050102010706020507" pitchFamily="18" charset="2"/>
                </a:rPr>
                <a:t>-HA</a:t>
              </a:r>
              <a:endParaRPr lang="en-AU" sz="1000" dirty="0"/>
            </a:p>
          </p:txBody>
        </p:sp>
        <p:sp>
          <p:nvSpPr>
            <p:cNvPr id="6" name="Isosceles Triangle 5">
              <a:extLst>
                <a:ext uri="{FF2B5EF4-FFF2-40B4-BE49-F238E27FC236}">
                  <a16:creationId xmlns:a16="http://schemas.microsoft.com/office/drawing/2014/main" id="{B3E9852F-B7F3-0F6E-6527-BB14D1192326}"/>
                </a:ext>
              </a:extLst>
            </p:cNvPr>
            <p:cNvSpPr/>
            <p:nvPr/>
          </p:nvSpPr>
          <p:spPr>
            <a:xfrm rot="16200000">
              <a:off x="3185947" y="4385457"/>
              <a:ext cx="46015" cy="14999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000" dirty="0"/>
            </a:p>
          </p:txBody>
        </p:sp>
        <p:sp>
          <p:nvSpPr>
            <p:cNvPr id="11" name="Isosceles Triangle 10">
              <a:extLst>
                <a:ext uri="{FF2B5EF4-FFF2-40B4-BE49-F238E27FC236}">
                  <a16:creationId xmlns:a16="http://schemas.microsoft.com/office/drawing/2014/main" id="{7A8A3C6A-2D55-D9ED-1443-3D50B82C5AEF}"/>
                </a:ext>
              </a:extLst>
            </p:cNvPr>
            <p:cNvSpPr/>
            <p:nvPr/>
          </p:nvSpPr>
          <p:spPr>
            <a:xfrm rot="16200000">
              <a:off x="3185947" y="4850864"/>
              <a:ext cx="46015" cy="14999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000" dirty="0"/>
            </a:p>
          </p:txBody>
        </p:sp>
        <p:cxnSp>
          <p:nvCxnSpPr>
            <p:cNvPr id="42" name="Straight Connector 41">
              <a:extLst>
                <a:ext uri="{FF2B5EF4-FFF2-40B4-BE49-F238E27FC236}">
                  <a16:creationId xmlns:a16="http://schemas.microsoft.com/office/drawing/2014/main" id="{FEE60443-0531-D56F-1E98-46A2911D02C6}"/>
                </a:ext>
              </a:extLst>
            </p:cNvPr>
            <p:cNvCxnSpPr>
              <a:cxnSpLocks/>
            </p:cNvCxnSpPr>
            <p:nvPr/>
          </p:nvCxnSpPr>
          <p:spPr>
            <a:xfrm>
              <a:off x="2001712" y="3651342"/>
              <a:ext cx="458754"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30D18D37-1495-343B-811B-ED830ADEBE5A}"/>
                </a:ext>
              </a:extLst>
            </p:cNvPr>
            <p:cNvCxnSpPr>
              <a:cxnSpLocks/>
            </p:cNvCxnSpPr>
            <p:nvPr/>
          </p:nvCxnSpPr>
          <p:spPr>
            <a:xfrm>
              <a:off x="2534731" y="3651342"/>
              <a:ext cx="458754"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47" name="Group 46">
            <a:extLst>
              <a:ext uri="{FF2B5EF4-FFF2-40B4-BE49-F238E27FC236}">
                <a16:creationId xmlns:a16="http://schemas.microsoft.com/office/drawing/2014/main" id="{13040B1B-2EE3-08D6-5098-79CFFBF1E7F4}"/>
              </a:ext>
            </a:extLst>
          </p:cNvPr>
          <p:cNvGrpSpPr/>
          <p:nvPr/>
        </p:nvGrpSpPr>
        <p:grpSpPr>
          <a:xfrm>
            <a:off x="3804778" y="3131636"/>
            <a:ext cx="1389225" cy="2329876"/>
            <a:chOff x="3804778" y="3131636"/>
            <a:chExt cx="1389225" cy="2329876"/>
          </a:xfrm>
        </p:grpSpPr>
        <p:pic>
          <p:nvPicPr>
            <p:cNvPr id="31" name="Picture 30" descr="A close-up of a blue square&#10;&#10;AI-generated content may be incorrect.">
              <a:extLst>
                <a:ext uri="{FF2B5EF4-FFF2-40B4-BE49-F238E27FC236}">
                  <a16:creationId xmlns:a16="http://schemas.microsoft.com/office/drawing/2014/main" id="{B9E46120-3C33-CDEB-812E-B2786D9E837D}"/>
                </a:ext>
              </a:extLst>
            </p:cNvPr>
            <p:cNvPicPr>
              <a:picLocks noChangeAspect="1"/>
            </p:cNvPicPr>
            <p:nvPr/>
          </p:nvPicPr>
          <p:blipFill>
            <a:blip r:embed="rId3">
              <a:extLst>
                <a:ext uri="{28A0092B-C50C-407E-A947-70E740481C1C}">
                  <a14:useLocalDpi xmlns:a14="http://schemas.microsoft.com/office/drawing/2010/main" val="0"/>
                </a:ext>
              </a:extLst>
            </a:blip>
            <a:srcRect l="26466" t="17589" r="44570" b="53475"/>
            <a:stretch>
              <a:fillRect/>
            </a:stretch>
          </p:blipFill>
          <p:spPr>
            <a:xfrm>
              <a:off x="3804778" y="3823443"/>
              <a:ext cx="1192482" cy="1638069"/>
            </a:xfrm>
            <a:prstGeom prst="rect">
              <a:avLst/>
            </a:prstGeom>
            <a:ln>
              <a:solidFill>
                <a:schemeClr val="tx1"/>
              </a:solidFill>
            </a:ln>
          </p:spPr>
        </p:pic>
        <p:sp>
          <p:nvSpPr>
            <p:cNvPr id="33" name="TextBox 32">
              <a:extLst>
                <a:ext uri="{FF2B5EF4-FFF2-40B4-BE49-F238E27FC236}">
                  <a16:creationId xmlns:a16="http://schemas.microsoft.com/office/drawing/2014/main" id="{D522A95D-318C-F00B-D2E3-09A63E7E3B71}"/>
                </a:ext>
              </a:extLst>
            </p:cNvPr>
            <p:cNvSpPr txBox="1"/>
            <p:nvPr/>
          </p:nvSpPr>
          <p:spPr>
            <a:xfrm>
              <a:off x="3951981" y="3131636"/>
              <a:ext cx="619514" cy="553998"/>
            </a:xfrm>
            <a:prstGeom prst="rect">
              <a:avLst/>
            </a:prstGeom>
            <a:noFill/>
          </p:spPr>
          <p:txBody>
            <a:bodyPr wrap="square" rtlCol="0">
              <a:spAutoFit/>
            </a:bodyPr>
            <a:lstStyle/>
            <a:p>
              <a:r>
                <a:rPr lang="en-AU" sz="1000" i="1" dirty="0"/>
                <a:t>Ko</a:t>
              </a:r>
              <a:r>
                <a:rPr lang="en-AU" sz="1000" dirty="0"/>
                <a:t>NifH</a:t>
              </a:r>
            </a:p>
            <a:p>
              <a:r>
                <a:rPr lang="en-AU" sz="1000" i="1" dirty="0" err="1"/>
                <a:t>Ko</a:t>
              </a:r>
              <a:r>
                <a:rPr lang="en-AU" sz="1000" dirty="0" err="1"/>
                <a:t>NifM</a:t>
              </a:r>
              <a:endParaRPr lang="en-AU" sz="1000" dirty="0"/>
            </a:p>
            <a:p>
              <a:r>
                <a:rPr lang="en-AU" sz="1000" i="1" dirty="0" err="1"/>
                <a:t>Av</a:t>
              </a:r>
              <a:r>
                <a:rPr lang="en-AU" sz="1000" dirty="0" err="1"/>
                <a:t>NifSU</a:t>
              </a:r>
              <a:endParaRPr lang="en-AU" sz="1000" dirty="0"/>
            </a:p>
          </p:txBody>
        </p:sp>
        <p:sp>
          <p:nvSpPr>
            <p:cNvPr id="34" name="TextBox 33">
              <a:extLst>
                <a:ext uri="{FF2B5EF4-FFF2-40B4-BE49-F238E27FC236}">
                  <a16:creationId xmlns:a16="http://schemas.microsoft.com/office/drawing/2014/main" id="{B89E331C-D126-372A-4F9E-940A529A6550}"/>
                </a:ext>
              </a:extLst>
            </p:cNvPr>
            <p:cNvSpPr txBox="1"/>
            <p:nvPr/>
          </p:nvSpPr>
          <p:spPr>
            <a:xfrm>
              <a:off x="4437509" y="3131636"/>
              <a:ext cx="756494" cy="553998"/>
            </a:xfrm>
            <a:prstGeom prst="rect">
              <a:avLst/>
            </a:prstGeom>
            <a:noFill/>
          </p:spPr>
          <p:txBody>
            <a:bodyPr wrap="square" rtlCol="0">
              <a:spAutoFit/>
            </a:bodyPr>
            <a:lstStyle/>
            <a:p>
              <a:r>
                <a:rPr lang="en-AU" sz="1000" i="1" dirty="0"/>
                <a:t>Ko</a:t>
              </a:r>
              <a:r>
                <a:rPr lang="en-AU" sz="1000" dirty="0"/>
                <a:t>NifHHv1</a:t>
              </a:r>
            </a:p>
            <a:p>
              <a:r>
                <a:rPr lang="en-AU" sz="1000" i="1" dirty="0" err="1"/>
                <a:t>Ko</a:t>
              </a:r>
              <a:r>
                <a:rPr lang="en-AU" sz="1000" dirty="0" err="1"/>
                <a:t>NifM</a:t>
              </a:r>
              <a:endParaRPr lang="en-AU" sz="1000" dirty="0"/>
            </a:p>
            <a:p>
              <a:r>
                <a:rPr lang="en-AU" sz="1000" i="1" dirty="0" err="1"/>
                <a:t>Av</a:t>
              </a:r>
              <a:r>
                <a:rPr lang="en-AU" sz="1000" dirty="0" err="1"/>
                <a:t>NifSU</a:t>
              </a:r>
              <a:endParaRPr lang="en-AU" sz="1000" dirty="0"/>
            </a:p>
          </p:txBody>
        </p:sp>
        <p:sp>
          <p:nvSpPr>
            <p:cNvPr id="12" name="TextBox 11">
              <a:extLst>
                <a:ext uri="{FF2B5EF4-FFF2-40B4-BE49-F238E27FC236}">
                  <a16:creationId xmlns:a16="http://schemas.microsoft.com/office/drawing/2014/main" id="{55F77ABA-9C9E-EB4F-C7D0-3C386819DA5E}"/>
                </a:ext>
              </a:extLst>
            </p:cNvPr>
            <p:cNvSpPr txBox="1"/>
            <p:nvPr/>
          </p:nvSpPr>
          <p:spPr>
            <a:xfrm>
              <a:off x="3814064" y="3621120"/>
              <a:ext cx="1210588" cy="246221"/>
            </a:xfrm>
            <a:prstGeom prst="rect">
              <a:avLst/>
            </a:prstGeom>
            <a:noFill/>
          </p:spPr>
          <p:txBody>
            <a:bodyPr wrap="none" rtlCol="0">
              <a:spAutoFit/>
            </a:bodyPr>
            <a:lstStyle/>
            <a:p>
              <a:r>
                <a:rPr lang="en-AU" sz="1000" dirty="0"/>
                <a:t>L  T    S    I     T    S    I</a:t>
              </a:r>
            </a:p>
          </p:txBody>
        </p:sp>
        <p:cxnSp>
          <p:nvCxnSpPr>
            <p:cNvPr id="44" name="Straight Connector 43">
              <a:extLst>
                <a:ext uri="{FF2B5EF4-FFF2-40B4-BE49-F238E27FC236}">
                  <a16:creationId xmlns:a16="http://schemas.microsoft.com/office/drawing/2014/main" id="{323D78A4-A09F-218F-6181-3123D9329CCA}"/>
                </a:ext>
              </a:extLst>
            </p:cNvPr>
            <p:cNvCxnSpPr>
              <a:cxnSpLocks/>
            </p:cNvCxnSpPr>
            <p:nvPr/>
          </p:nvCxnSpPr>
          <p:spPr>
            <a:xfrm>
              <a:off x="4000019" y="3651342"/>
              <a:ext cx="458754"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ECDE719-72A7-E730-6E7F-460165FC0E97}"/>
                </a:ext>
              </a:extLst>
            </p:cNvPr>
            <p:cNvCxnSpPr>
              <a:cxnSpLocks/>
            </p:cNvCxnSpPr>
            <p:nvPr/>
          </p:nvCxnSpPr>
          <p:spPr>
            <a:xfrm>
              <a:off x="4517242" y="3651342"/>
              <a:ext cx="458754"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74410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A452E-E16D-9A42-8F0A-0375CFF481DD}"/>
              </a:ext>
            </a:extLst>
          </p:cNvPr>
          <p:cNvSpPr>
            <a:spLocks noGrp="1"/>
          </p:cNvSpPr>
          <p:nvPr>
            <p:ph type="title"/>
          </p:nvPr>
        </p:nvSpPr>
        <p:spPr>
          <a:xfrm>
            <a:off x="492950" y="1331748"/>
            <a:ext cx="5915025" cy="1298935"/>
          </a:xfrm>
        </p:spPr>
        <p:txBody>
          <a:bodyPr>
            <a:noAutofit/>
          </a:bodyPr>
          <a:lstStyle/>
          <a:p>
            <a:r>
              <a:rPr lang="en-AU" sz="1100" dirty="0">
                <a:latin typeface="+mn-lt"/>
              </a:rPr>
              <a:t>Supplementary Figure 3. Assessing solubility of </a:t>
            </a:r>
            <a:r>
              <a:rPr lang="en-AU" sz="1100" i="1" dirty="0">
                <a:latin typeface="+mn-lt"/>
              </a:rPr>
              <a:t>Ko</a:t>
            </a:r>
            <a:r>
              <a:rPr lang="en-AU" sz="1100" dirty="0">
                <a:latin typeface="+mn-lt"/>
              </a:rPr>
              <a:t>NifHHv1 when coexpressed with </a:t>
            </a:r>
            <a:r>
              <a:rPr lang="en-AU" sz="1100" i="1" dirty="0" err="1">
                <a:latin typeface="+mn-lt"/>
              </a:rPr>
              <a:t>Ko</a:t>
            </a:r>
            <a:r>
              <a:rPr lang="en-AU" sz="1100" dirty="0" err="1">
                <a:latin typeface="+mn-lt"/>
              </a:rPr>
              <a:t>NifM</a:t>
            </a:r>
            <a:r>
              <a:rPr lang="en-AU" sz="1100" dirty="0">
                <a:latin typeface="+mn-lt"/>
              </a:rPr>
              <a:t> and targeted to </a:t>
            </a:r>
            <a:r>
              <a:rPr lang="en-AU" sz="1100" i="1" dirty="0">
                <a:latin typeface="+mn-lt"/>
              </a:rPr>
              <a:t>N. benthamiana </a:t>
            </a:r>
            <a:r>
              <a:rPr lang="en-AU" sz="1100" dirty="0">
                <a:latin typeface="+mn-lt"/>
              </a:rPr>
              <a:t>mitochondria. Full-length anti-HA western blot (left) and corresponding post-blotted Coomassie-stained SDS-PAGE (right) of </a:t>
            </a:r>
            <a:r>
              <a:rPr lang="en-AU" sz="1100" i="1" dirty="0">
                <a:latin typeface="+mn-lt"/>
                <a:ea typeface="Yu Mincho" panose="02020400000000000000" pitchFamily="18" charset="-128"/>
              </a:rPr>
              <a:t>Ko</a:t>
            </a:r>
            <a:r>
              <a:rPr lang="en-AU" sz="1100" dirty="0">
                <a:latin typeface="+mn-lt"/>
                <a:ea typeface="Yu Mincho" panose="02020400000000000000" pitchFamily="18" charset="-128"/>
              </a:rPr>
              <a:t>NifHHv1</a:t>
            </a:r>
            <a:r>
              <a:rPr lang="en-AU" sz="1100" dirty="0">
                <a:latin typeface="+mn-lt"/>
              </a:rPr>
              <a:t> (SN283) transiently expressed in </a:t>
            </a:r>
            <a:r>
              <a:rPr lang="en-AU" sz="1100" i="1" dirty="0">
                <a:latin typeface="+mn-lt"/>
              </a:rPr>
              <a:t>N. benthamiana </a:t>
            </a:r>
            <a:r>
              <a:rPr lang="en-AU" sz="1100" dirty="0">
                <a:latin typeface="+mn-lt"/>
              </a:rPr>
              <a:t>leaf mitochondria, coexpressed with or without green fluorescent protein (GFP, pRA01) or </a:t>
            </a:r>
            <a:r>
              <a:rPr lang="en-AU" sz="1100" i="1" dirty="0" err="1">
                <a:latin typeface="+mn-lt"/>
              </a:rPr>
              <a:t>Ko</a:t>
            </a:r>
            <a:r>
              <a:rPr lang="en-AU" sz="1100" dirty="0" err="1">
                <a:latin typeface="+mn-lt"/>
              </a:rPr>
              <a:t>NifM</a:t>
            </a:r>
            <a:r>
              <a:rPr lang="en-AU" sz="1100" dirty="0">
                <a:latin typeface="+mn-lt"/>
              </a:rPr>
              <a:t> (SN360). Black triangle points to </a:t>
            </a:r>
            <a:r>
              <a:rPr lang="en-AU" sz="1100" i="1" dirty="0">
                <a:latin typeface="+mn-lt"/>
              </a:rPr>
              <a:t>Ko</a:t>
            </a:r>
            <a:r>
              <a:rPr lang="en-AU" sz="1100" dirty="0">
                <a:latin typeface="+mn-lt"/>
              </a:rPr>
              <a:t>NifHHv1. T, total fraction; S, soluble fraction; I, insoluble fraction; L, protein ladder. </a:t>
            </a:r>
            <a:r>
              <a:rPr lang="en-AU" sz="1100" dirty="0"/>
              <a:t>The protein ladder in the Coomassie stained gel is not visible due to the efficient blotting of the ladder proteins onto the PVDF membrane. </a:t>
            </a:r>
            <a:r>
              <a:rPr lang="en-AU" sz="1100" dirty="0">
                <a:latin typeface="+mn-lt"/>
              </a:rPr>
              <a:t>Details of constructs are summarised in Table 1.</a:t>
            </a:r>
          </a:p>
        </p:txBody>
      </p:sp>
      <p:grpSp>
        <p:nvGrpSpPr>
          <p:cNvPr id="49" name="Group 48">
            <a:extLst>
              <a:ext uri="{FF2B5EF4-FFF2-40B4-BE49-F238E27FC236}">
                <a16:creationId xmlns:a16="http://schemas.microsoft.com/office/drawing/2014/main" id="{DF2314EA-8A99-5990-FC93-AB88D2855AEA}"/>
              </a:ext>
            </a:extLst>
          </p:cNvPr>
          <p:cNvGrpSpPr/>
          <p:nvPr/>
        </p:nvGrpSpPr>
        <p:grpSpPr>
          <a:xfrm>
            <a:off x="233731" y="2649503"/>
            <a:ext cx="3132431" cy="2547072"/>
            <a:chOff x="233731" y="2649503"/>
            <a:chExt cx="3132431" cy="2547072"/>
          </a:xfrm>
        </p:grpSpPr>
        <p:pic>
          <p:nvPicPr>
            <p:cNvPr id="3" name="Picture 2" descr="A picture containing text&#10;&#10;Description automatically generated">
              <a:extLst>
                <a:ext uri="{FF2B5EF4-FFF2-40B4-BE49-F238E27FC236}">
                  <a16:creationId xmlns:a16="http://schemas.microsoft.com/office/drawing/2014/main" id="{73E8BB02-18CF-1D76-2362-17510E549FDC}"/>
                </a:ext>
              </a:extLst>
            </p:cNvPr>
            <p:cNvPicPr>
              <a:picLocks noChangeAspect="1"/>
            </p:cNvPicPr>
            <p:nvPr/>
          </p:nvPicPr>
          <p:blipFill rotWithShape="1">
            <a:blip r:embed="rId2">
              <a:extLst>
                <a:ext uri="{28A0092B-C50C-407E-A947-70E740481C1C}">
                  <a14:useLocalDpi xmlns:a14="http://schemas.microsoft.com/office/drawing/2010/main" val="0"/>
                </a:ext>
              </a:extLst>
            </a:blip>
            <a:srcRect l="2368" t="14690" r="9718" b="31416"/>
            <a:stretch/>
          </p:blipFill>
          <p:spPr>
            <a:xfrm>
              <a:off x="672210" y="3207770"/>
              <a:ext cx="2359420" cy="1988805"/>
            </a:xfrm>
            <a:prstGeom prst="rect">
              <a:avLst/>
            </a:prstGeom>
            <a:ln>
              <a:solidFill>
                <a:schemeClr val="tx1"/>
              </a:solidFill>
            </a:ln>
          </p:spPr>
        </p:pic>
        <p:sp>
          <p:nvSpPr>
            <p:cNvPr id="5" name="TextBox 4">
              <a:extLst>
                <a:ext uri="{FF2B5EF4-FFF2-40B4-BE49-F238E27FC236}">
                  <a16:creationId xmlns:a16="http://schemas.microsoft.com/office/drawing/2014/main" id="{D9759875-13F6-7982-D8C0-513A37AF3787}"/>
                </a:ext>
              </a:extLst>
            </p:cNvPr>
            <p:cNvSpPr txBox="1"/>
            <p:nvPr/>
          </p:nvSpPr>
          <p:spPr>
            <a:xfrm>
              <a:off x="748081" y="3012667"/>
              <a:ext cx="2342308" cy="246221"/>
            </a:xfrm>
            <a:prstGeom prst="rect">
              <a:avLst/>
            </a:prstGeom>
            <a:noFill/>
          </p:spPr>
          <p:txBody>
            <a:bodyPr wrap="none" rtlCol="0">
              <a:spAutoFit/>
            </a:bodyPr>
            <a:lstStyle/>
            <a:p>
              <a:r>
                <a:rPr lang="en-AU" sz="1000" dirty="0"/>
                <a:t>T     S      I     T      S     I     L     T     S      I      L</a:t>
              </a:r>
            </a:p>
          </p:txBody>
        </p:sp>
        <p:grpSp>
          <p:nvGrpSpPr>
            <p:cNvPr id="15" name="Group 14">
              <a:extLst>
                <a:ext uri="{FF2B5EF4-FFF2-40B4-BE49-F238E27FC236}">
                  <a16:creationId xmlns:a16="http://schemas.microsoft.com/office/drawing/2014/main" id="{71B8AD70-9054-9B2B-846D-732991C22990}"/>
                </a:ext>
              </a:extLst>
            </p:cNvPr>
            <p:cNvGrpSpPr/>
            <p:nvPr/>
          </p:nvGrpSpPr>
          <p:grpSpPr>
            <a:xfrm>
              <a:off x="2982523" y="3244743"/>
              <a:ext cx="383639" cy="1942850"/>
              <a:chOff x="3092687" y="4733003"/>
              <a:chExt cx="383639" cy="1942850"/>
            </a:xfrm>
          </p:grpSpPr>
          <p:sp>
            <p:nvSpPr>
              <p:cNvPr id="4" name="TextBox 3">
                <a:extLst>
                  <a:ext uri="{FF2B5EF4-FFF2-40B4-BE49-F238E27FC236}">
                    <a16:creationId xmlns:a16="http://schemas.microsoft.com/office/drawing/2014/main" id="{FCEBC302-0659-ABA7-0EB3-B29372FC3EF4}"/>
                  </a:ext>
                </a:extLst>
              </p:cNvPr>
              <p:cNvSpPr txBox="1"/>
              <p:nvPr/>
            </p:nvSpPr>
            <p:spPr>
              <a:xfrm>
                <a:off x="3094490" y="4858023"/>
                <a:ext cx="381836" cy="246221"/>
              </a:xfrm>
              <a:prstGeom prst="rect">
                <a:avLst/>
              </a:prstGeom>
              <a:noFill/>
            </p:spPr>
            <p:txBody>
              <a:bodyPr wrap="none" rtlCol="0">
                <a:spAutoFit/>
              </a:bodyPr>
              <a:lstStyle/>
              <a:p>
                <a:r>
                  <a:rPr lang="en-AU" sz="1000" dirty="0"/>
                  <a:t>170</a:t>
                </a:r>
              </a:p>
            </p:txBody>
          </p:sp>
          <p:sp>
            <p:nvSpPr>
              <p:cNvPr id="6" name="TextBox 5">
                <a:extLst>
                  <a:ext uri="{FF2B5EF4-FFF2-40B4-BE49-F238E27FC236}">
                    <a16:creationId xmlns:a16="http://schemas.microsoft.com/office/drawing/2014/main" id="{8BBFCF1F-C721-7CF1-A2C6-0C99253D2D3E}"/>
                  </a:ext>
                </a:extLst>
              </p:cNvPr>
              <p:cNvSpPr txBox="1"/>
              <p:nvPr/>
            </p:nvSpPr>
            <p:spPr>
              <a:xfrm>
                <a:off x="3094490" y="4948741"/>
                <a:ext cx="381836" cy="246221"/>
              </a:xfrm>
              <a:prstGeom prst="rect">
                <a:avLst/>
              </a:prstGeom>
              <a:noFill/>
            </p:spPr>
            <p:txBody>
              <a:bodyPr wrap="none" rtlCol="0">
                <a:spAutoFit/>
              </a:bodyPr>
              <a:lstStyle/>
              <a:p>
                <a:r>
                  <a:rPr lang="en-AU" sz="1000" dirty="0"/>
                  <a:t>130</a:t>
                </a:r>
              </a:p>
            </p:txBody>
          </p:sp>
          <p:sp>
            <p:nvSpPr>
              <p:cNvPr id="10" name="TextBox 9">
                <a:extLst>
                  <a:ext uri="{FF2B5EF4-FFF2-40B4-BE49-F238E27FC236}">
                    <a16:creationId xmlns:a16="http://schemas.microsoft.com/office/drawing/2014/main" id="{112FE6F9-FDC2-9A3A-1236-273D864DC3BC}"/>
                  </a:ext>
                </a:extLst>
              </p:cNvPr>
              <p:cNvSpPr txBox="1"/>
              <p:nvPr/>
            </p:nvSpPr>
            <p:spPr>
              <a:xfrm>
                <a:off x="3094490" y="5130180"/>
                <a:ext cx="381836" cy="246221"/>
              </a:xfrm>
              <a:prstGeom prst="rect">
                <a:avLst/>
              </a:prstGeom>
              <a:noFill/>
            </p:spPr>
            <p:txBody>
              <a:bodyPr wrap="none" rtlCol="0">
                <a:spAutoFit/>
              </a:bodyPr>
              <a:lstStyle/>
              <a:p>
                <a:r>
                  <a:rPr lang="en-AU" sz="1000" dirty="0"/>
                  <a:t>100</a:t>
                </a:r>
              </a:p>
            </p:txBody>
          </p:sp>
          <p:sp>
            <p:nvSpPr>
              <p:cNvPr id="11" name="TextBox 10">
                <a:extLst>
                  <a:ext uri="{FF2B5EF4-FFF2-40B4-BE49-F238E27FC236}">
                    <a16:creationId xmlns:a16="http://schemas.microsoft.com/office/drawing/2014/main" id="{4C7D31EF-CCBE-1C5A-B6CA-0CCD20DBE2CB}"/>
                  </a:ext>
                </a:extLst>
              </p:cNvPr>
              <p:cNvSpPr txBox="1"/>
              <p:nvPr/>
            </p:nvSpPr>
            <p:spPr>
              <a:xfrm>
                <a:off x="3116582" y="5305793"/>
                <a:ext cx="316112" cy="246221"/>
              </a:xfrm>
              <a:prstGeom prst="rect">
                <a:avLst/>
              </a:prstGeom>
              <a:noFill/>
            </p:spPr>
            <p:txBody>
              <a:bodyPr wrap="none" rtlCol="0">
                <a:spAutoFit/>
              </a:bodyPr>
              <a:lstStyle/>
              <a:p>
                <a:r>
                  <a:rPr lang="en-AU" sz="1000" dirty="0"/>
                  <a:t>70</a:t>
                </a:r>
              </a:p>
            </p:txBody>
          </p:sp>
          <p:sp>
            <p:nvSpPr>
              <p:cNvPr id="12" name="TextBox 11">
                <a:extLst>
                  <a:ext uri="{FF2B5EF4-FFF2-40B4-BE49-F238E27FC236}">
                    <a16:creationId xmlns:a16="http://schemas.microsoft.com/office/drawing/2014/main" id="{E10B49C7-6802-A862-7422-FDC823BFBB35}"/>
                  </a:ext>
                </a:extLst>
              </p:cNvPr>
              <p:cNvSpPr txBox="1"/>
              <p:nvPr/>
            </p:nvSpPr>
            <p:spPr>
              <a:xfrm>
                <a:off x="3116582" y="5581280"/>
                <a:ext cx="316112" cy="246221"/>
              </a:xfrm>
              <a:prstGeom prst="rect">
                <a:avLst/>
              </a:prstGeom>
              <a:noFill/>
            </p:spPr>
            <p:txBody>
              <a:bodyPr wrap="none" rtlCol="0">
                <a:spAutoFit/>
              </a:bodyPr>
              <a:lstStyle/>
              <a:p>
                <a:r>
                  <a:rPr lang="en-AU" sz="1000" dirty="0"/>
                  <a:t>55</a:t>
                </a:r>
              </a:p>
            </p:txBody>
          </p:sp>
          <p:sp>
            <p:nvSpPr>
              <p:cNvPr id="16" name="TextBox 15">
                <a:extLst>
                  <a:ext uri="{FF2B5EF4-FFF2-40B4-BE49-F238E27FC236}">
                    <a16:creationId xmlns:a16="http://schemas.microsoft.com/office/drawing/2014/main" id="{B72DD03E-5DAF-30FA-ADC5-6CEDBF6F2B74}"/>
                  </a:ext>
                </a:extLst>
              </p:cNvPr>
              <p:cNvSpPr txBox="1"/>
              <p:nvPr/>
            </p:nvSpPr>
            <p:spPr>
              <a:xfrm>
                <a:off x="3116582" y="5786856"/>
                <a:ext cx="316112" cy="246221"/>
              </a:xfrm>
              <a:prstGeom prst="rect">
                <a:avLst/>
              </a:prstGeom>
              <a:noFill/>
            </p:spPr>
            <p:txBody>
              <a:bodyPr wrap="none" rtlCol="0">
                <a:spAutoFit/>
              </a:bodyPr>
              <a:lstStyle/>
              <a:p>
                <a:r>
                  <a:rPr lang="en-AU" sz="1000" dirty="0"/>
                  <a:t>40</a:t>
                </a:r>
              </a:p>
            </p:txBody>
          </p:sp>
          <p:sp>
            <p:nvSpPr>
              <p:cNvPr id="17" name="TextBox 16">
                <a:extLst>
                  <a:ext uri="{FF2B5EF4-FFF2-40B4-BE49-F238E27FC236}">
                    <a16:creationId xmlns:a16="http://schemas.microsoft.com/office/drawing/2014/main" id="{28D39C94-E9B5-941A-AA67-4A2A435EDA70}"/>
                  </a:ext>
                </a:extLst>
              </p:cNvPr>
              <p:cNvSpPr txBox="1"/>
              <p:nvPr/>
            </p:nvSpPr>
            <p:spPr>
              <a:xfrm>
                <a:off x="3116582" y="6002594"/>
                <a:ext cx="316112" cy="246221"/>
              </a:xfrm>
              <a:prstGeom prst="rect">
                <a:avLst/>
              </a:prstGeom>
              <a:noFill/>
            </p:spPr>
            <p:txBody>
              <a:bodyPr wrap="none" rtlCol="0">
                <a:spAutoFit/>
              </a:bodyPr>
              <a:lstStyle/>
              <a:p>
                <a:r>
                  <a:rPr lang="en-AU" sz="1000" dirty="0"/>
                  <a:t>35</a:t>
                </a:r>
              </a:p>
            </p:txBody>
          </p:sp>
          <p:sp>
            <p:nvSpPr>
              <p:cNvPr id="18" name="TextBox 17">
                <a:extLst>
                  <a:ext uri="{FF2B5EF4-FFF2-40B4-BE49-F238E27FC236}">
                    <a16:creationId xmlns:a16="http://schemas.microsoft.com/office/drawing/2014/main" id="{9BB63FC7-ACC6-5CAD-F876-A938C3358CF7}"/>
                  </a:ext>
                </a:extLst>
              </p:cNvPr>
              <p:cNvSpPr txBox="1"/>
              <p:nvPr/>
            </p:nvSpPr>
            <p:spPr>
              <a:xfrm>
                <a:off x="3116582" y="6199407"/>
                <a:ext cx="316112" cy="246221"/>
              </a:xfrm>
              <a:prstGeom prst="rect">
                <a:avLst/>
              </a:prstGeom>
              <a:noFill/>
            </p:spPr>
            <p:txBody>
              <a:bodyPr wrap="none" rtlCol="0">
                <a:spAutoFit/>
              </a:bodyPr>
              <a:lstStyle/>
              <a:p>
                <a:r>
                  <a:rPr lang="en-AU" sz="1000" dirty="0"/>
                  <a:t>25</a:t>
                </a:r>
              </a:p>
            </p:txBody>
          </p:sp>
          <p:sp>
            <p:nvSpPr>
              <p:cNvPr id="20" name="TextBox 19">
                <a:extLst>
                  <a:ext uri="{FF2B5EF4-FFF2-40B4-BE49-F238E27FC236}">
                    <a16:creationId xmlns:a16="http://schemas.microsoft.com/office/drawing/2014/main" id="{9C7F729D-AD0A-EF3D-4A39-6BC3AC5985E8}"/>
                  </a:ext>
                </a:extLst>
              </p:cNvPr>
              <p:cNvSpPr txBox="1"/>
              <p:nvPr/>
            </p:nvSpPr>
            <p:spPr>
              <a:xfrm>
                <a:off x="3116582" y="6429632"/>
                <a:ext cx="316112" cy="246221"/>
              </a:xfrm>
              <a:prstGeom prst="rect">
                <a:avLst/>
              </a:prstGeom>
              <a:noFill/>
            </p:spPr>
            <p:txBody>
              <a:bodyPr wrap="none" rtlCol="0">
                <a:spAutoFit/>
              </a:bodyPr>
              <a:lstStyle/>
              <a:p>
                <a:r>
                  <a:rPr lang="en-AU" sz="1000" dirty="0"/>
                  <a:t>15</a:t>
                </a:r>
              </a:p>
            </p:txBody>
          </p:sp>
          <p:sp>
            <p:nvSpPr>
              <p:cNvPr id="19" name="TextBox 18">
                <a:extLst>
                  <a:ext uri="{FF2B5EF4-FFF2-40B4-BE49-F238E27FC236}">
                    <a16:creationId xmlns:a16="http://schemas.microsoft.com/office/drawing/2014/main" id="{6EDFD006-8A69-0F4C-25B8-9538684027EA}"/>
                  </a:ext>
                </a:extLst>
              </p:cNvPr>
              <p:cNvSpPr txBox="1"/>
              <p:nvPr/>
            </p:nvSpPr>
            <p:spPr>
              <a:xfrm>
                <a:off x="3092687" y="4733003"/>
                <a:ext cx="381836" cy="246221"/>
              </a:xfrm>
              <a:prstGeom prst="rect">
                <a:avLst/>
              </a:prstGeom>
              <a:noFill/>
            </p:spPr>
            <p:txBody>
              <a:bodyPr wrap="none" rtlCol="0">
                <a:spAutoFit/>
              </a:bodyPr>
              <a:lstStyle/>
              <a:p>
                <a:r>
                  <a:rPr lang="en-AU" sz="1000" dirty="0"/>
                  <a:t>kDa</a:t>
                </a:r>
              </a:p>
            </p:txBody>
          </p:sp>
        </p:grpSp>
        <p:sp>
          <p:nvSpPr>
            <p:cNvPr id="23" name="TextBox 22">
              <a:extLst>
                <a:ext uri="{FF2B5EF4-FFF2-40B4-BE49-F238E27FC236}">
                  <a16:creationId xmlns:a16="http://schemas.microsoft.com/office/drawing/2014/main" id="{2F137665-DE47-2C51-5B50-34F681D193DE}"/>
                </a:ext>
              </a:extLst>
            </p:cNvPr>
            <p:cNvSpPr txBox="1"/>
            <p:nvPr/>
          </p:nvSpPr>
          <p:spPr>
            <a:xfrm>
              <a:off x="233731" y="3985012"/>
              <a:ext cx="457176" cy="246221"/>
            </a:xfrm>
            <a:prstGeom prst="rect">
              <a:avLst/>
            </a:prstGeom>
            <a:noFill/>
          </p:spPr>
          <p:txBody>
            <a:bodyPr wrap="none" rtlCol="0">
              <a:spAutoFit/>
            </a:bodyPr>
            <a:lstStyle/>
            <a:p>
              <a:r>
                <a:rPr lang="en-AU" sz="1000" dirty="0">
                  <a:sym typeface="Symbol" panose="05050102010706020507" pitchFamily="18" charset="2"/>
                </a:rPr>
                <a:t>-HA</a:t>
              </a:r>
              <a:endParaRPr lang="en-AU" sz="1000" dirty="0"/>
            </a:p>
          </p:txBody>
        </p:sp>
        <p:sp>
          <p:nvSpPr>
            <p:cNvPr id="24" name="TextBox 23">
              <a:extLst>
                <a:ext uri="{FF2B5EF4-FFF2-40B4-BE49-F238E27FC236}">
                  <a16:creationId xmlns:a16="http://schemas.microsoft.com/office/drawing/2014/main" id="{0316568F-01AB-E719-AEDC-3A077055B195}"/>
                </a:ext>
              </a:extLst>
            </p:cNvPr>
            <p:cNvSpPr txBox="1"/>
            <p:nvPr/>
          </p:nvSpPr>
          <p:spPr>
            <a:xfrm>
              <a:off x="698967" y="2649503"/>
              <a:ext cx="752129" cy="246221"/>
            </a:xfrm>
            <a:prstGeom prst="rect">
              <a:avLst/>
            </a:prstGeom>
            <a:noFill/>
          </p:spPr>
          <p:txBody>
            <a:bodyPr wrap="none" rtlCol="0">
              <a:spAutoFit/>
            </a:bodyPr>
            <a:lstStyle/>
            <a:p>
              <a:pPr algn="ctr"/>
              <a:r>
                <a:rPr lang="en-AU" sz="1000" i="1" dirty="0"/>
                <a:t>Ko</a:t>
              </a:r>
              <a:r>
                <a:rPr lang="en-AU" sz="1000" dirty="0"/>
                <a:t>NifHHv1</a:t>
              </a:r>
            </a:p>
          </p:txBody>
        </p:sp>
        <p:sp>
          <p:nvSpPr>
            <p:cNvPr id="25" name="TextBox 24">
              <a:extLst>
                <a:ext uri="{FF2B5EF4-FFF2-40B4-BE49-F238E27FC236}">
                  <a16:creationId xmlns:a16="http://schemas.microsoft.com/office/drawing/2014/main" id="{4B7FDB7B-6FFA-1F4C-0942-7AE8E1BD7911}"/>
                </a:ext>
              </a:extLst>
            </p:cNvPr>
            <p:cNvSpPr txBox="1"/>
            <p:nvPr/>
          </p:nvSpPr>
          <p:spPr>
            <a:xfrm>
              <a:off x="1341456" y="2649503"/>
              <a:ext cx="752129" cy="400110"/>
            </a:xfrm>
            <a:prstGeom prst="rect">
              <a:avLst/>
            </a:prstGeom>
            <a:noFill/>
          </p:spPr>
          <p:txBody>
            <a:bodyPr wrap="none" rtlCol="0">
              <a:spAutoFit/>
            </a:bodyPr>
            <a:lstStyle/>
            <a:p>
              <a:pPr algn="ctr"/>
              <a:r>
                <a:rPr lang="en-AU" sz="1000" i="1" dirty="0"/>
                <a:t>Ko</a:t>
              </a:r>
              <a:r>
                <a:rPr lang="en-AU" sz="1000" dirty="0"/>
                <a:t>NifHHv1</a:t>
              </a:r>
            </a:p>
            <a:p>
              <a:pPr algn="ctr"/>
              <a:r>
                <a:rPr lang="en-AU" sz="1000" dirty="0"/>
                <a:t>GFP</a:t>
              </a:r>
            </a:p>
          </p:txBody>
        </p:sp>
        <p:sp>
          <p:nvSpPr>
            <p:cNvPr id="26" name="TextBox 25">
              <a:extLst>
                <a:ext uri="{FF2B5EF4-FFF2-40B4-BE49-F238E27FC236}">
                  <a16:creationId xmlns:a16="http://schemas.microsoft.com/office/drawing/2014/main" id="{544BE11B-2D66-AC15-8239-F1FA9C4FAA4D}"/>
                </a:ext>
              </a:extLst>
            </p:cNvPr>
            <p:cNvSpPr txBox="1"/>
            <p:nvPr/>
          </p:nvSpPr>
          <p:spPr>
            <a:xfrm>
              <a:off x="2113128" y="2649503"/>
              <a:ext cx="752129" cy="400110"/>
            </a:xfrm>
            <a:prstGeom prst="rect">
              <a:avLst/>
            </a:prstGeom>
            <a:noFill/>
          </p:spPr>
          <p:txBody>
            <a:bodyPr wrap="none" rtlCol="0">
              <a:spAutoFit/>
            </a:bodyPr>
            <a:lstStyle/>
            <a:p>
              <a:pPr algn="ctr"/>
              <a:r>
                <a:rPr lang="en-AU" sz="1000" i="1" dirty="0"/>
                <a:t>Ko</a:t>
              </a:r>
              <a:r>
                <a:rPr lang="en-AU" sz="1000" dirty="0"/>
                <a:t>NifHHv1</a:t>
              </a:r>
            </a:p>
            <a:p>
              <a:pPr algn="ctr"/>
              <a:r>
                <a:rPr lang="en-AU" sz="1000" i="1" dirty="0" err="1"/>
                <a:t>Ko</a:t>
              </a:r>
              <a:r>
                <a:rPr lang="en-AU" sz="1000" dirty="0" err="1"/>
                <a:t>NifM</a:t>
              </a:r>
              <a:endParaRPr lang="en-AU" sz="1000" dirty="0"/>
            </a:p>
          </p:txBody>
        </p:sp>
        <p:sp>
          <p:nvSpPr>
            <p:cNvPr id="30" name="Isosceles Triangle 29">
              <a:extLst>
                <a:ext uri="{FF2B5EF4-FFF2-40B4-BE49-F238E27FC236}">
                  <a16:creationId xmlns:a16="http://schemas.microsoft.com/office/drawing/2014/main" id="{7C1CF1D4-45D4-6180-5893-847EB177C669}"/>
                </a:ext>
              </a:extLst>
            </p:cNvPr>
            <p:cNvSpPr/>
            <p:nvPr/>
          </p:nvSpPr>
          <p:spPr>
            <a:xfrm rot="5400000" flipH="1">
              <a:off x="467178" y="3879065"/>
              <a:ext cx="46015" cy="14999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000" dirty="0"/>
            </a:p>
          </p:txBody>
        </p:sp>
        <p:grpSp>
          <p:nvGrpSpPr>
            <p:cNvPr id="42" name="Group 41">
              <a:extLst>
                <a:ext uri="{FF2B5EF4-FFF2-40B4-BE49-F238E27FC236}">
                  <a16:creationId xmlns:a16="http://schemas.microsoft.com/office/drawing/2014/main" id="{E112052C-1E15-8B67-EA6E-E8891F22FF5E}"/>
                </a:ext>
              </a:extLst>
            </p:cNvPr>
            <p:cNvGrpSpPr/>
            <p:nvPr/>
          </p:nvGrpSpPr>
          <p:grpSpPr>
            <a:xfrm>
              <a:off x="761526" y="3044477"/>
              <a:ext cx="2022864" cy="0"/>
              <a:chOff x="761526" y="3044477"/>
              <a:chExt cx="2022864" cy="0"/>
            </a:xfrm>
          </p:grpSpPr>
          <p:cxnSp>
            <p:nvCxnSpPr>
              <p:cNvPr id="9" name="Straight Connector 8">
                <a:extLst>
                  <a:ext uri="{FF2B5EF4-FFF2-40B4-BE49-F238E27FC236}">
                    <a16:creationId xmlns:a16="http://schemas.microsoft.com/office/drawing/2014/main" id="{D484E2F2-119A-4FE0-0397-1AC48D3399FD}"/>
                  </a:ext>
                </a:extLst>
              </p:cNvPr>
              <p:cNvCxnSpPr>
                <a:cxnSpLocks/>
              </p:cNvCxnSpPr>
              <p:nvPr/>
            </p:nvCxnSpPr>
            <p:spPr>
              <a:xfrm>
                <a:off x="761526" y="3044477"/>
                <a:ext cx="611826"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814D780-571B-463A-31CC-362D01F5BB99}"/>
                  </a:ext>
                </a:extLst>
              </p:cNvPr>
              <p:cNvCxnSpPr>
                <a:cxnSpLocks/>
              </p:cNvCxnSpPr>
              <p:nvPr/>
            </p:nvCxnSpPr>
            <p:spPr>
              <a:xfrm>
                <a:off x="1398346" y="3044477"/>
                <a:ext cx="611826"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4F124199-C5F9-D25F-5B28-55663C6F7D7C}"/>
                  </a:ext>
                </a:extLst>
              </p:cNvPr>
              <p:cNvCxnSpPr>
                <a:cxnSpLocks/>
              </p:cNvCxnSpPr>
              <p:nvPr/>
            </p:nvCxnSpPr>
            <p:spPr>
              <a:xfrm>
                <a:off x="2172564" y="3044477"/>
                <a:ext cx="611826" cy="0"/>
              </a:xfrm>
              <a:prstGeom prst="line">
                <a:avLst/>
              </a:prstGeom>
              <a:ln w="19050"/>
            </p:spPr>
            <p:style>
              <a:lnRef idx="1">
                <a:schemeClr val="accent1"/>
              </a:lnRef>
              <a:fillRef idx="0">
                <a:schemeClr val="accent1"/>
              </a:fillRef>
              <a:effectRef idx="0">
                <a:schemeClr val="accent1"/>
              </a:effectRef>
              <a:fontRef idx="minor">
                <a:schemeClr val="tx1"/>
              </a:fontRef>
            </p:style>
          </p:cxnSp>
        </p:grpSp>
      </p:grpSp>
      <p:grpSp>
        <p:nvGrpSpPr>
          <p:cNvPr id="48" name="Group 47">
            <a:extLst>
              <a:ext uri="{FF2B5EF4-FFF2-40B4-BE49-F238E27FC236}">
                <a16:creationId xmlns:a16="http://schemas.microsoft.com/office/drawing/2014/main" id="{4F080613-4B29-110B-0FAE-DF1969FA7167}"/>
              </a:ext>
            </a:extLst>
          </p:cNvPr>
          <p:cNvGrpSpPr/>
          <p:nvPr/>
        </p:nvGrpSpPr>
        <p:grpSpPr>
          <a:xfrm>
            <a:off x="3616802" y="2649503"/>
            <a:ext cx="2456840" cy="2547072"/>
            <a:chOff x="3616802" y="2649503"/>
            <a:chExt cx="2456840" cy="2547072"/>
          </a:xfrm>
        </p:grpSpPr>
        <p:pic>
          <p:nvPicPr>
            <p:cNvPr id="21" name="Picture 20" descr="A picture containing text, display&#10;&#10;Description automatically generated">
              <a:extLst>
                <a:ext uri="{FF2B5EF4-FFF2-40B4-BE49-F238E27FC236}">
                  <a16:creationId xmlns:a16="http://schemas.microsoft.com/office/drawing/2014/main" id="{48C3E174-CA81-D573-1A58-E0F313E4B9A4}"/>
                </a:ext>
              </a:extLst>
            </p:cNvPr>
            <p:cNvPicPr>
              <a:picLocks noChangeAspect="1"/>
            </p:cNvPicPr>
            <p:nvPr/>
          </p:nvPicPr>
          <p:blipFill rotWithShape="1">
            <a:blip r:embed="rId3">
              <a:extLst>
                <a:ext uri="{28A0092B-C50C-407E-A947-70E740481C1C}">
                  <a14:useLocalDpi xmlns:a14="http://schemas.microsoft.com/office/drawing/2010/main" val="0"/>
                </a:ext>
              </a:extLst>
            </a:blip>
            <a:srcRect l="3846" t="6164" r="50544" b="66716"/>
            <a:stretch/>
          </p:blipFill>
          <p:spPr>
            <a:xfrm flipH="1">
              <a:off x="3616802" y="3207770"/>
              <a:ext cx="2432846" cy="1988805"/>
            </a:xfrm>
            <a:prstGeom prst="rect">
              <a:avLst/>
            </a:prstGeom>
            <a:ln>
              <a:solidFill>
                <a:schemeClr val="tx1"/>
              </a:solidFill>
            </a:ln>
          </p:spPr>
        </p:pic>
        <p:sp>
          <p:nvSpPr>
            <p:cNvPr id="35" name="TextBox 34">
              <a:extLst>
                <a:ext uri="{FF2B5EF4-FFF2-40B4-BE49-F238E27FC236}">
                  <a16:creationId xmlns:a16="http://schemas.microsoft.com/office/drawing/2014/main" id="{3457A199-F223-F9D0-870D-F28EB996EEEC}"/>
                </a:ext>
              </a:extLst>
            </p:cNvPr>
            <p:cNvSpPr txBox="1"/>
            <p:nvPr/>
          </p:nvSpPr>
          <p:spPr>
            <a:xfrm>
              <a:off x="3640655" y="2649503"/>
              <a:ext cx="752129" cy="246221"/>
            </a:xfrm>
            <a:prstGeom prst="rect">
              <a:avLst/>
            </a:prstGeom>
            <a:noFill/>
          </p:spPr>
          <p:txBody>
            <a:bodyPr wrap="none" rtlCol="0">
              <a:spAutoFit/>
            </a:bodyPr>
            <a:lstStyle/>
            <a:p>
              <a:pPr algn="ctr"/>
              <a:r>
                <a:rPr lang="en-AU" sz="1000" i="1" dirty="0"/>
                <a:t>Ko</a:t>
              </a:r>
              <a:r>
                <a:rPr lang="en-AU" sz="1000" dirty="0"/>
                <a:t>NifHHv1</a:t>
              </a:r>
            </a:p>
          </p:txBody>
        </p:sp>
        <p:sp>
          <p:nvSpPr>
            <p:cNvPr id="36" name="TextBox 35">
              <a:extLst>
                <a:ext uri="{FF2B5EF4-FFF2-40B4-BE49-F238E27FC236}">
                  <a16:creationId xmlns:a16="http://schemas.microsoft.com/office/drawing/2014/main" id="{92AE8DCF-BF03-BA0E-28A4-9A94CDE9BA40}"/>
                </a:ext>
              </a:extLst>
            </p:cNvPr>
            <p:cNvSpPr txBox="1"/>
            <p:nvPr/>
          </p:nvSpPr>
          <p:spPr>
            <a:xfrm>
              <a:off x="4284609" y="2649503"/>
              <a:ext cx="752129" cy="400110"/>
            </a:xfrm>
            <a:prstGeom prst="rect">
              <a:avLst/>
            </a:prstGeom>
            <a:noFill/>
          </p:spPr>
          <p:txBody>
            <a:bodyPr wrap="none" rtlCol="0">
              <a:spAutoFit/>
            </a:bodyPr>
            <a:lstStyle/>
            <a:p>
              <a:pPr algn="ctr"/>
              <a:r>
                <a:rPr lang="en-AU" sz="1000" i="1" dirty="0"/>
                <a:t>Ko</a:t>
              </a:r>
              <a:r>
                <a:rPr lang="en-AU" sz="1000" dirty="0"/>
                <a:t>NifHHv1</a:t>
              </a:r>
            </a:p>
            <a:p>
              <a:pPr algn="ctr"/>
              <a:r>
                <a:rPr lang="en-AU" sz="1000" dirty="0"/>
                <a:t>GFP</a:t>
              </a:r>
            </a:p>
          </p:txBody>
        </p:sp>
        <p:sp>
          <p:nvSpPr>
            <p:cNvPr id="37" name="TextBox 36">
              <a:extLst>
                <a:ext uri="{FF2B5EF4-FFF2-40B4-BE49-F238E27FC236}">
                  <a16:creationId xmlns:a16="http://schemas.microsoft.com/office/drawing/2014/main" id="{DF3D3493-203A-D461-5948-6555B7DBD9FC}"/>
                </a:ext>
              </a:extLst>
            </p:cNvPr>
            <p:cNvSpPr txBox="1"/>
            <p:nvPr/>
          </p:nvSpPr>
          <p:spPr>
            <a:xfrm>
              <a:off x="5093227" y="2649503"/>
              <a:ext cx="752129" cy="400110"/>
            </a:xfrm>
            <a:prstGeom prst="rect">
              <a:avLst/>
            </a:prstGeom>
            <a:noFill/>
          </p:spPr>
          <p:txBody>
            <a:bodyPr wrap="none" rtlCol="0">
              <a:spAutoFit/>
            </a:bodyPr>
            <a:lstStyle/>
            <a:p>
              <a:pPr algn="ctr"/>
              <a:r>
                <a:rPr lang="en-AU" sz="1000" i="1" dirty="0"/>
                <a:t>Ko</a:t>
              </a:r>
              <a:r>
                <a:rPr lang="en-AU" sz="1000" dirty="0"/>
                <a:t>NifHHv1</a:t>
              </a:r>
            </a:p>
            <a:p>
              <a:pPr algn="ctr"/>
              <a:r>
                <a:rPr lang="en-AU" sz="1000" i="1" dirty="0" err="1"/>
                <a:t>Ko</a:t>
              </a:r>
              <a:r>
                <a:rPr lang="en-AU" sz="1000" dirty="0" err="1"/>
                <a:t>NifM</a:t>
              </a:r>
              <a:endParaRPr lang="en-AU" sz="1000" dirty="0"/>
            </a:p>
          </p:txBody>
        </p:sp>
        <p:sp>
          <p:nvSpPr>
            <p:cNvPr id="28" name="TextBox 27">
              <a:extLst>
                <a:ext uri="{FF2B5EF4-FFF2-40B4-BE49-F238E27FC236}">
                  <a16:creationId xmlns:a16="http://schemas.microsoft.com/office/drawing/2014/main" id="{F021CE6C-8C03-8AC4-E1A0-95B8532ABC99}"/>
                </a:ext>
              </a:extLst>
            </p:cNvPr>
            <p:cNvSpPr txBox="1"/>
            <p:nvPr/>
          </p:nvSpPr>
          <p:spPr>
            <a:xfrm>
              <a:off x="3702480" y="3005581"/>
              <a:ext cx="2371162" cy="246221"/>
            </a:xfrm>
            <a:prstGeom prst="rect">
              <a:avLst/>
            </a:prstGeom>
            <a:noFill/>
          </p:spPr>
          <p:txBody>
            <a:bodyPr wrap="none" rtlCol="0">
              <a:spAutoFit/>
            </a:bodyPr>
            <a:lstStyle/>
            <a:p>
              <a:r>
                <a:rPr lang="en-AU" sz="1000" dirty="0"/>
                <a:t>T     S      I      T      S     I     L      T     S      I      L</a:t>
              </a:r>
            </a:p>
          </p:txBody>
        </p:sp>
        <p:grpSp>
          <p:nvGrpSpPr>
            <p:cNvPr id="43" name="Group 42">
              <a:extLst>
                <a:ext uri="{FF2B5EF4-FFF2-40B4-BE49-F238E27FC236}">
                  <a16:creationId xmlns:a16="http://schemas.microsoft.com/office/drawing/2014/main" id="{B8203825-7A11-0BC5-2DD4-5D7BCDC87839}"/>
                </a:ext>
              </a:extLst>
            </p:cNvPr>
            <p:cNvGrpSpPr/>
            <p:nvPr/>
          </p:nvGrpSpPr>
          <p:grpSpPr>
            <a:xfrm>
              <a:off x="3723744" y="3044477"/>
              <a:ext cx="2049444" cy="0"/>
              <a:chOff x="761526" y="3044477"/>
              <a:chExt cx="2049444" cy="0"/>
            </a:xfrm>
          </p:grpSpPr>
          <p:cxnSp>
            <p:nvCxnSpPr>
              <p:cNvPr id="44" name="Straight Connector 43">
                <a:extLst>
                  <a:ext uri="{FF2B5EF4-FFF2-40B4-BE49-F238E27FC236}">
                    <a16:creationId xmlns:a16="http://schemas.microsoft.com/office/drawing/2014/main" id="{F29330E5-A1D3-E202-7F73-57739CF74EEF}"/>
                  </a:ext>
                </a:extLst>
              </p:cNvPr>
              <p:cNvCxnSpPr>
                <a:cxnSpLocks/>
              </p:cNvCxnSpPr>
              <p:nvPr/>
            </p:nvCxnSpPr>
            <p:spPr>
              <a:xfrm>
                <a:off x="761526" y="3044477"/>
                <a:ext cx="611826"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30E7AEE6-12FB-6429-23DF-D52E1C14AC7C}"/>
                  </a:ext>
                </a:extLst>
              </p:cNvPr>
              <p:cNvCxnSpPr>
                <a:cxnSpLocks/>
              </p:cNvCxnSpPr>
              <p:nvPr/>
            </p:nvCxnSpPr>
            <p:spPr>
              <a:xfrm>
                <a:off x="1398346" y="3044477"/>
                <a:ext cx="611826"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AD34701C-88DF-824F-2E27-E1D1B659710B}"/>
                  </a:ext>
                </a:extLst>
              </p:cNvPr>
              <p:cNvCxnSpPr>
                <a:cxnSpLocks/>
              </p:cNvCxnSpPr>
              <p:nvPr/>
            </p:nvCxnSpPr>
            <p:spPr>
              <a:xfrm>
                <a:off x="2210520" y="3044477"/>
                <a:ext cx="600450" cy="0"/>
              </a:xfrm>
              <a:prstGeom prst="line">
                <a:avLst/>
              </a:prstGeom>
              <a:ln w="19050"/>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825407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24828-1121-B118-4C62-6DEF136D573E}"/>
              </a:ext>
            </a:extLst>
          </p:cNvPr>
          <p:cNvSpPr>
            <a:spLocks noGrp="1"/>
          </p:cNvSpPr>
          <p:nvPr>
            <p:ph type="title"/>
          </p:nvPr>
        </p:nvSpPr>
        <p:spPr>
          <a:xfrm>
            <a:off x="566737" y="1135114"/>
            <a:ext cx="5915025" cy="1552295"/>
          </a:xfrm>
        </p:spPr>
        <p:txBody>
          <a:bodyPr>
            <a:noAutofit/>
          </a:bodyPr>
          <a:lstStyle/>
          <a:p>
            <a:r>
              <a:rPr lang="en-AU" sz="1100" dirty="0">
                <a:latin typeface="+mn-lt"/>
              </a:rPr>
              <a:t>Supplementary Figure 4. Assessing solubility of </a:t>
            </a:r>
            <a:r>
              <a:rPr lang="en-AU" sz="1100" i="1" dirty="0">
                <a:latin typeface="+mn-lt"/>
              </a:rPr>
              <a:t>Ko</a:t>
            </a:r>
            <a:r>
              <a:rPr lang="en-AU" sz="1100" dirty="0">
                <a:latin typeface="+mn-lt"/>
              </a:rPr>
              <a:t>NifHHv1 targeted to </a:t>
            </a:r>
            <a:r>
              <a:rPr lang="en-AU" sz="1100" i="1" dirty="0">
                <a:latin typeface="+mn-lt"/>
              </a:rPr>
              <a:t>N. benthamiana </a:t>
            </a:r>
            <a:r>
              <a:rPr lang="en-AU" sz="1100" dirty="0">
                <a:latin typeface="+mn-lt"/>
              </a:rPr>
              <a:t>mitochondria using CoxIV mitochondrial targeting peptide (MTP). Full-length anti-strep western blot (left) and corresponding post-blotted Coomassie-stained SDS-PAGE (right) of </a:t>
            </a:r>
            <a:r>
              <a:rPr lang="en-AU" sz="1100" dirty="0">
                <a:latin typeface="+mn-lt"/>
                <a:ea typeface="Yu Mincho" panose="02020400000000000000" pitchFamily="18" charset="-128"/>
              </a:rPr>
              <a:t>CoxIVMTP-</a:t>
            </a:r>
            <a:r>
              <a:rPr lang="en-AU" sz="1100" i="1" dirty="0">
                <a:latin typeface="+mn-lt"/>
                <a:ea typeface="Yu Mincho" panose="02020400000000000000" pitchFamily="18" charset="-128"/>
              </a:rPr>
              <a:t>Ko</a:t>
            </a:r>
            <a:r>
              <a:rPr lang="en-AU" sz="1100" dirty="0">
                <a:latin typeface="+mn-lt"/>
                <a:ea typeface="Yu Mincho" panose="02020400000000000000" pitchFamily="18" charset="-128"/>
              </a:rPr>
              <a:t>NifHHv1</a:t>
            </a:r>
            <a:r>
              <a:rPr lang="en-AU" sz="1100" dirty="0">
                <a:latin typeface="+mn-lt"/>
              </a:rPr>
              <a:t> (SN638) transiently expressed in </a:t>
            </a:r>
            <a:r>
              <a:rPr lang="en-AU" sz="1100" i="1" dirty="0">
                <a:latin typeface="+mn-lt"/>
              </a:rPr>
              <a:t>N. benthamiana </a:t>
            </a:r>
            <a:r>
              <a:rPr lang="en-AU" sz="1100" dirty="0">
                <a:latin typeface="+mn-lt"/>
              </a:rPr>
              <a:t>leaf, coexpressed with or without </a:t>
            </a:r>
            <a:r>
              <a:rPr lang="en-AU" sz="1100" i="1" dirty="0" err="1">
                <a:latin typeface="+mn-lt"/>
              </a:rPr>
              <a:t>Ko</a:t>
            </a:r>
            <a:r>
              <a:rPr lang="en-AU" sz="1100" dirty="0" err="1">
                <a:latin typeface="+mn-lt"/>
              </a:rPr>
              <a:t>NifM</a:t>
            </a:r>
            <a:r>
              <a:rPr lang="en-AU" sz="1100" dirty="0">
                <a:latin typeface="+mn-lt"/>
              </a:rPr>
              <a:t> (SN360). T, total fraction; S, soluble fraction; L, protein ladder. The signal denoted by * is non-specific, and the black triangle points to </a:t>
            </a:r>
            <a:r>
              <a:rPr lang="en-AU" sz="1100" i="1" dirty="0">
                <a:latin typeface="+mn-lt"/>
              </a:rPr>
              <a:t>Ko</a:t>
            </a:r>
            <a:r>
              <a:rPr lang="en-AU" sz="1100" dirty="0">
                <a:latin typeface="+mn-lt"/>
              </a:rPr>
              <a:t>NifHHv1. </a:t>
            </a:r>
            <a:r>
              <a:rPr lang="en-AU" sz="1100" dirty="0"/>
              <a:t>The protein ladder in the Coomassie stained gel is not visible due to the efficient blotting of the ladder proteins onto the PVDF membrane. </a:t>
            </a:r>
            <a:r>
              <a:rPr lang="en-AU" sz="1100" dirty="0">
                <a:latin typeface="+mn-lt"/>
              </a:rPr>
              <a:t>Details of constructs are summarised in Table 1.</a:t>
            </a:r>
          </a:p>
        </p:txBody>
      </p:sp>
      <p:grpSp>
        <p:nvGrpSpPr>
          <p:cNvPr id="43" name="Group 42">
            <a:extLst>
              <a:ext uri="{FF2B5EF4-FFF2-40B4-BE49-F238E27FC236}">
                <a16:creationId xmlns:a16="http://schemas.microsoft.com/office/drawing/2014/main" id="{2B7411C1-3B05-95B7-3CE1-D9659D3F0DB2}"/>
              </a:ext>
            </a:extLst>
          </p:cNvPr>
          <p:cNvGrpSpPr/>
          <p:nvPr/>
        </p:nvGrpSpPr>
        <p:grpSpPr>
          <a:xfrm>
            <a:off x="1523417" y="2924456"/>
            <a:ext cx="3332015" cy="2637991"/>
            <a:chOff x="1523417" y="2924456"/>
            <a:chExt cx="3332015" cy="2637991"/>
          </a:xfrm>
        </p:grpSpPr>
        <p:grpSp>
          <p:nvGrpSpPr>
            <p:cNvPr id="41" name="Group 40">
              <a:extLst>
                <a:ext uri="{FF2B5EF4-FFF2-40B4-BE49-F238E27FC236}">
                  <a16:creationId xmlns:a16="http://schemas.microsoft.com/office/drawing/2014/main" id="{44EAA3A0-7654-AC14-6E9D-A31BDEB86708}"/>
                </a:ext>
              </a:extLst>
            </p:cNvPr>
            <p:cNvGrpSpPr/>
            <p:nvPr/>
          </p:nvGrpSpPr>
          <p:grpSpPr>
            <a:xfrm>
              <a:off x="1523417" y="2924456"/>
              <a:ext cx="1997663" cy="2637991"/>
              <a:chOff x="1523417" y="2924456"/>
              <a:chExt cx="1997663" cy="2637991"/>
            </a:xfrm>
          </p:grpSpPr>
          <p:pic>
            <p:nvPicPr>
              <p:cNvPr id="3" name="Picture 2" descr="A picture containing text&#10;&#10;Description automatically generated">
                <a:extLst>
                  <a:ext uri="{FF2B5EF4-FFF2-40B4-BE49-F238E27FC236}">
                    <a16:creationId xmlns:a16="http://schemas.microsoft.com/office/drawing/2014/main" id="{764A2F0F-F47B-0B12-E14B-09DF3E89EEEC}"/>
                  </a:ext>
                </a:extLst>
              </p:cNvPr>
              <p:cNvPicPr>
                <a:picLocks noChangeAspect="1"/>
              </p:cNvPicPr>
              <p:nvPr/>
            </p:nvPicPr>
            <p:blipFill rotWithShape="1">
              <a:blip r:embed="rId3">
                <a:extLst>
                  <a:ext uri="{28A0092B-C50C-407E-A947-70E740481C1C}">
                    <a14:useLocalDpi xmlns:a14="http://schemas.microsoft.com/office/drawing/2010/main" val="0"/>
                  </a:ext>
                </a:extLst>
              </a:blip>
              <a:srcRect l="12194" t="6152" r="55898" b="37281"/>
              <a:stretch>
                <a:fillRect/>
              </a:stretch>
            </p:blipFill>
            <p:spPr>
              <a:xfrm>
                <a:off x="2051417" y="3474980"/>
                <a:ext cx="856318" cy="2087467"/>
              </a:xfrm>
              <a:prstGeom prst="rect">
                <a:avLst/>
              </a:prstGeom>
              <a:ln>
                <a:solidFill>
                  <a:schemeClr val="tx1"/>
                </a:solidFill>
              </a:ln>
            </p:spPr>
          </p:pic>
          <p:pic>
            <p:nvPicPr>
              <p:cNvPr id="35" name="Picture 34" descr="A picture containing text&#10;&#10;Description automatically generated">
                <a:extLst>
                  <a:ext uri="{FF2B5EF4-FFF2-40B4-BE49-F238E27FC236}">
                    <a16:creationId xmlns:a16="http://schemas.microsoft.com/office/drawing/2014/main" id="{225F1B3E-8F04-A30D-68BD-13BA3DD42038}"/>
                  </a:ext>
                </a:extLst>
              </p:cNvPr>
              <p:cNvPicPr>
                <a:picLocks noChangeAspect="1"/>
              </p:cNvPicPr>
              <p:nvPr/>
            </p:nvPicPr>
            <p:blipFill rotWithShape="1">
              <a:blip r:embed="rId3">
                <a:extLst>
                  <a:ext uri="{28A0092B-C50C-407E-A947-70E740481C1C}">
                    <a14:useLocalDpi xmlns:a14="http://schemas.microsoft.com/office/drawing/2010/main" val="0"/>
                  </a:ext>
                </a:extLst>
              </a:blip>
              <a:srcRect l="73798" t="6152" r="17363" b="37281"/>
              <a:stretch>
                <a:fillRect/>
              </a:stretch>
            </p:blipFill>
            <p:spPr>
              <a:xfrm>
                <a:off x="2946552" y="3474980"/>
                <a:ext cx="237222" cy="2087467"/>
              </a:xfrm>
              <a:prstGeom prst="rect">
                <a:avLst/>
              </a:prstGeom>
              <a:ln>
                <a:solidFill>
                  <a:schemeClr val="tx1"/>
                </a:solidFill>
              </a:ln>
            </p:spPr>
          </p:pic>
          <p:sp>
            <p:nvSpPr>
              <p:cNvPr id="8" name="TextBox 7">
                <a:extLst>
                  <a:ext uri="{FF2B5EF4-FFF2-40B4-BE49-F238E27FC236}">
                    <a16:creationId xmlns:a16="http://schemas.microsoft.com/office/drawing/2014/main" id="{EBC1BA35-80E9-3DF8-48CF-685B28F815A6}"/>
                  </a:ext>
                </a:extLst>
              </p:cNvPr>
              <p:cNvSpPr txBox="1"/>
              <p:nvPr/>
            </p:nvSpPr>
            <p:spPr>
              <a:xfrm>
                <a:off x="1879933" y="4406187"/>
                <a:ext cx="248786" cy="246221"/>
              </a:xfrm>
              <a:prstGeom prst="rect">
                <a:avLst/>
              </a:prstGeom>
              <a:noFill/>
            </p:spPr>
            <p:txBody>
              <a:bodyPr wrap="none" rtlCol="0">
                <a:spAutoFit/>
              </a:bodyPr>
              <a:lstStyle/>
              <a:p>
                <a:r>
                  <a:rPr lang="en-AU" sz="1000" dirty="0"/>
                  <a:t>*</a:t>
                </a:r>
              </a:p>
            </p:txBody>
          </p:sp>
          <p:sp>
            <p:nvSpPr>
              <p:cNvPr id="9" name="TextBox 8">
                <a:extLst>
                  <a:ext uri="{FF2B5EF4-FFF2-40B4-BE49-F238E27FC236}">
                    <a16:creationId xmlns:a16="http://schemas.microsoft.com/office/drawing/2014/main" id="{26EAA1BF-0690-2721-7CC2-E4D2816ACCA3}"/>
                  </a:ext>
                </a:extLst>
              </p:cNvPr>
              <p:cNvSpPr txBox="1"/>
              <p:nvPr/>
            </p:nvSpPr>
            <p:spPr>
              <a:xfrm>
                <a:off x="1825707" y="2924456"/>
                <a:ext cx="752129" cy="246221"/>
              </a:xfrm>
              <a:prstGeom prst="rect">
                <a:avLst/>
              </a:prstGeom>
              <a:noFill/>
            </p:spPr>
            <p:txBody>
              <a:bodyPr wrap="none" rtlCol="0">
                <a:spAutoFit/>
              </a:bodyPr>
              <a:lstStyle/>
              <a:p>
                <a:pPr algn="ctr"/>
                <a:r>
                  <a:rPr lang="en-AU" sz="1000" i="1" dirty="0"/>
                  <a:t>Ko</a:t>
                </a:r>
                <a:r>
                  <a:rPr lang="en-AU" sz="1000" dirty="0"/>
                  <a:t>NifHHv1</a:t>
                </a:r>
              </a:p>
            </p:txBody>
          </p:sp>
          <p:sp>
            <p:nvSpPr>
              <p:cNvPr id="10" name="TextBox 9">
                <a:extLst>
                  <a:ext uri="{FF2B5EF4-FFF2-40B4-BE49-F238E27FC236}">
                    <a16:creationId xmlns:a16="http://schemas.microsoft.com/office/drawing/2014/main" id="{88A3831B-1B86-7271-998F-8652D97B2031}"/>
                  </a:ext>
                </a:extLst>
              </p:cNvPr>
              <p:cNvSpPr txBox="1"/>
              <p:nvPr/>
            </p:nvSpPr>
            <p:spPr>
              <a:xfrm>
                <a:off x="2423117" y="2924456"/>
                <a:ext cx="752129" cy="400110"/>
              </a:xfrm>
              <a:prstGeom prst="rect">
                <a:avLst/>
              </a:prstGeom>
              <a:noFill/>
            </p:spPr>
            <p:txBody>
              <a:bodyPr wrap="none" rtlCol="0">
                <a:spAutoFit/>
              </a:bodyPr>
              <a:lstStyle/>
              <a:p>
                <a:pPr algn="ctr"/>
                <a:r>
                  <a:rPr lang="en-AU" sz="1000" i="1" dirty="0"/>
                  <a:t>Ko</a:t>
                </a:r>
                <a:r>
                  <a:rPr lang="en-AU" sz="1000" dirty="0"/>
                  <a:t>NifHHv1</a:t>
                </a:r>
              </a:p>
              <a:p>
                <a:pPr algn="ctr"/>
                <a:r>
                  <a:rPr lang="en-AU" sz="1000" i="1" dirty="0" err="1"/>
                  <a:t>Ko</a:t>
                </a:r>
                <a:r>
                  <a:rPr lang="en-AU" sz="1000" dirty="0" err="1"/>
                  <a:t>NifM</a:t>
                </a:r>
                <a:endParaRPr lang="en-AU" sz="1000" dirty="0"/>
              </a:p>
            </p:txBody>
          </p:sp>
          <p:sp>
            <p:nvSpPr>
              <p:cNvPr id="11" name="TextBox 10">
                <a:extLst>
                  <a:ext uri="{FF2B5EF4-FFF2-40B4-BE49-F238E27FC236}">
                    <a16:creationId xmlns:a16="http://schemas.microsoft.com/office/drawing/2014/main" id="{C0DB2E78-CDB2-0AE5-52DF-EB97C411100A}"/>
                  </a:ext>
                </a:extLst>
              </p:cNvPr>
              <p:cNvSpPr txBox="1"/>
              <p:nvPr/>
            </p:nvSpPr>
            <p:spPr>
              <a:xfrm>
                <a:off x="1523417" y="4147346"/>
                <a:ext cx="582211" cy="246221"/>
              </a:xfrm>
              <a:prstGeom prst="rect">
                <a:avLst/>
              </a:prstGeom>
              <a:noFill/>
            </p:spPr>
            <p:txBody>
              <a:bodyPr wrap="none" rtlCol="0">
                <a:spAutoFit/>
              </a:bodyPr>
              <a:lstStyle/>
              <a:p>
                <a:r>
                  <a:rPr lang="en-AU" sz="1000" dirty="0">
                    <a:sym typeface="Symbol" panose="05050102010706020507" pitchFamily="18" charset="2"/>
                  </a:rPr>
                  <a:t>-Strep</a:t>
                </a:r>
                <a:endParaRPr lang="en-AU" sz="1000" dirty="0"/>
              </a:p>
            </p:txBody>
          </p:sp>
          <p:sp>
            <p:nvSpPr>
              <p:cNvPr id="5" name="TextBox 4">
                <a:extLst>
                  <a:ext uri="{FF2B5EF4-FFF2-40B4-BE49-F238E27FC236}">
                    <a16:creationId xmlns:a16="http://schemas.microsoft.com/office/drawing/2014/main" id="{EF16DFE5-EF89-5F50-58E5-6DA55DBDA099}"/>
                  </a:ext>
                </a:extLst>
              </p:cNvPr>
              <p:cNvSpPr txBox="1"/>
              <p:nvPr/>
            </p:nvSpPr>
            <p:spPr>
              <a:xfrm>
                <a:off x="2069032" y="3281969"/>
                <a:ext cx="1146468" cy="246221"/>
              </a:xfrm>
              <a:prstGeom prst="rect">
                <a:avLst/>
              </a:prstGeom>
              <a:noFill/>
            </p:spPr>
            <p:txBody>
              <a:bodyPr wrap="none" rtlCol="0">
                <a:spAutoFit/>
              </a:bodyPr>
              <a:lstStyle/>
              <a:p>
                <a:r>
                  <a:rPr lang="en-AU" sz="1000" dirty="0"/>
                  <a:t>T     S     T     S       L </a:t>
                </a:r>
              </a:p>
            </p:txBody>
          </p:sp>
          <p:sp>
            <p:nvSpPr>
              <p:cNvPr id="19" name="Isosceles Triangle 18">
                <a:extLst>
                  <a:ext uri="{FF2B5EF4-FFF2-40B4-BE49-F238E27FC236}">
                    <a16:creationId xmlns:a16="http://schemas.microsoft.com/office/drawing/2014/main" id="{901710C5-D0A6-8F57-5E5D-CC160BFEE2DC}"/>
                  </a:ext>
                </a:extLst>
              </p:cNvPr>
              <p:cNvSpPr/>
              <p:nvPr/>
            </p:nvSpPr>
            <p:spPr>
              <a:xfrm rot="5400000" flipH="1">
                <a:off x="1873206" y="4035993"/>
                <a:ext cx="46015" cy="14999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000" dirty="0"/>
              </a:p>
            </p:txBody>
          </p:sp>
          <p:grpSp>
            <p:nvGrpSpPr>
              <p:cNvPr id="16" name="Group 15">
                <a:extLst>
                  <a:ext uri="{FF2B5EF4-FFF2-40B4-BE49-F238E27FC236}">
                    <a16:creationId xmlns:a16="http://schemas.microsoft.com/office/drawing/2014/main" id="{7ABC878B-5669-C0D3-E4C8-EF8246D44FF8}"/>
                  </a:ext>
                </a:extLst>
              </p:cNvPr>
              <p:cNvGrpSpPr/>
              <p:nvPr/>
            </p:nvGrpSpPr>
            <p:grpSpPr>
              <a:xfrm>
                <a:off x="3136840" y="3460892"/>
                <a:ext cx="384240" cy="1965004"/>
                <a:chOff x="3136840" y="3460892"/>
                <a:chExt cx="384240" cy="1965004"/>
              </a:xfrm>
            </p:grpSpPr>
            <p:sp>
              <p:nvSpPr>
                <p:cNvPr id="14" name="TextBox 13">
                  <a:extLst>
                    <a:ext uri="{FF2B5EF4-FFF2-40B4-BE49-F238E27FC236}">
                      <a16:creationId xmlns:a16="http://schemas.microsoft.com/office/drawing/2014/main" id="{02CD5093-B68C-14A6-9EC8-CF143E9B7254}"/>
                    </a:ext>
                  </a:extLst>
                </p:cNvPr>
                <p:cNvSpPr txBox="1"/>
                <p:nvPr/>
              </p:nvSpPr>
              <p:spPr>
                <a:xfrm>
                  <a:off x="3139244" y="3612221"/>
                  <a:ext cx="381836" cy="246221"/>
                </a:xfrm>
                <a:prstGeom prst="rect">
                  <a:avLst/>
                </a:prstGeom>
                <a:noFill/>
              </p:spPr>
              <p:txBody>
                <a:bodyPr wrap="none" rtlCol="0">
                  <a:spAutoFit/>
                </a:bodyPr>
                <a:lstStyle/>
                <a:p>
                  <a:r>
                    <a:rPr lang="en-AU" sz="1000" dirty="0"/>
                    <a:t>170</a:t>
                  </a:r>
                </a:p>
              </p:txBody>
            </p:sp>
            <p:sp>
              <p:nvSpPr>
                <p:cNvPr id="27" name="TextBox 26">
                  <a:extLst>
                    <a:ext uri="{FF2B5EF4-FFF2-40B4-BE49-F238E27FC236}">
                      <a16:creationId xmlns:a16="http://schemas.microsoft.com/office/drawing/2014/main" id="{3F61A290-4A38-27B9-36B5-5BA2726A8E16}"/>
                    </a:ext>
                  </a:extLst>
                </p:cNvPr>
                <p:cNvSpPr txBox="1"/>
                <p:nvPr/>
              </p:nvSpPr>
              <p:spPr>
                <a:xfrm>
                  <a:off x="3139244" y="3702939"/>
                  <a:ext cx="381836" cy="246221"/>
                </a:xfrm>
                <a:prstGeom prst="rect">
                  <a:avLst/>
                </a:prstGeom>
                <a:noFill/>
              </p:spPr>
              <p:txBody>
                <a:bodyPr wrap="none" rtlCol="0">
                  <a:spAutoFit/>
                </a:bodyPr>
                <a:lstStyle/>
                <a:p>
                  <a:r>
                    <a:rPr lang="en-AU" sz="1000" dirty="0"/>
                    <a:t>130</a:t>
                  </a:r>
                </a:p>
              </p:txBody>
            </p:sp>
            <p:sp>
              <p:nvSpPr>
                <p:cNvPr id="28" name="TextBox 27">
                  <a:extLst>
                    <a:ext uri="{FF2B5EF4-FFF2-40B4-BE49-F238E27FC236}">
                      <a16:creationId xmlns:a16="http://schemas.microsoft.com/office/drawing/2014/main" id="{4949DA19-D7C2-FC7D-207A-D83732B199E0}"/>
                    </a:ext>
                  </a:extLst>
                </p:cNvPr>
                <p:cNvSpPr txBox="1"/>
                <p:nvPr/>
              </p:nvSpPr>
              <p:spPr>
                <a:xfrm>
                  <a:off x="3139244" y="3884378"/>
                  <a:ext cx="381836" cy="246221"/>
                </a:xfrm>
                <a:prstGeom prst="rect">
                  <a:avLst/>
                </a:prstGeom>
                <a:noFill/>
              </p:spPr>
              <p:txBody>
                <a:bodyPr wrap="none" rtlCol="0">
                  <a:spAutoFit/>
                </a:bodyPr>
                <a:lstStyle/>
                <a:p>
                  <a:r>
                    <a:rPr lang="en-AU" sz="1000" dirty="0"/>
                    <a:t>100</a:t>
                  </a:r>
                </a:p>
              </p:txBody>
            </p:sp>
            <p:sp>
              <p:nvSpPr>
                <p:cNvPr id="29" name="TextBox 28">
                  <a:extLst>
                    <a:ext uri="{FF2B5EF4-FFF2-40B4-BE49-F238E27FC236}">
                      <a16:creationId xmlns:a16="http://schemas.microsoft.com/office/drawing/2014/main" id="{C98B7425-2CF2-E129-69EE-772FCA437B22}"/>
                    </a:ext>
                  </a:extLst>
                </p:cNvPr>
                <p:cNvSpPr txBox="1"/>
                <p:nvPr/>
              </p:nvSpPr>
              <p:spPr>
                <a:xfrm>
                  <a:off x="3160885" y="4059991"/>
                  <a:ext cx="316112" cy="246221"/>
                </a:xfrm>
                <a:prstGeom prst="rect">
                  <a:avLst/>
                </a:prstGeom>
                <a:noFill/>
              </p:spPr>
              <p:txBody>
                <a:bodyPr wrap="none" rtlCol="0">
                  <a:spAutoFit/>
                </a:bodyPr>
                <a:lstStyle/>
                <a:p>
                  <a:r>
                    <a:rPr lang="en-AU" sz="1000" dirty="0"/>
                    <a:t>70</a:t>
                  </a:r>
                </a:p>
              </p:txBody>
            </p:sp>
            <p:sp>
              <p:nvSpPr>
                <p:cNvPr id="30" name="TextBox 29">
                  <a:extLst>
                    <a:ext uri="{FF2B5EF4-FFF2-40B4-BE49-F238E27FC236}">
                      <a16:creationId xmlns:a16="http://schemas.microsoft.com/office/drawing/2014/main" id="{674066B0-1AC9-E489-2061-C3725C09EE74}"/>
                    </a:ext>
                  </a:extLst>
                </p:cNvPr>
                <p:cNvSpPr txBox="1"/>
                <p:nvPr/>
              </p:nvSpPr>
              <p:spPr>
                <a:xfrm>
                  <a:off x="3160885" y="4310509"/>
                  <a:ext cx="316112" cy="246221"/>
                </a:xfrm>
                <a:prstGeom prst="rect">
                  <a:avLst/>
                </a:prstGeom>
                <a:noFill/>
              </p:spPr>
              <p:txBody>
                <a:bodyPr wrap="none" rtlCol="0">
                  <a:spAutoFit/>
                </a:bodyPr>
                <a:lstStyle/>
                <a:p>
                  <a:r>
                    <a:rPr lang="en-AU" sz="1000" dirty="0"/>
                    <a:t>55</a:t>
                  </a:r>
                </a:p>
              </p:txBody>
            </p:sp>
            <p:sp>
              <p:nvSpPr>
                <p:cNvPr id="31" name="TextBox 30">
                  <a:extLst>
                    <a:ext uri="{FF2B5EF4-FFF2-40B4-BE49-F238E27FC236}">
                      <a16:creationId xmlns:a16="http://schemas.microsoft.com/office/drawing/2014/main" id="{5DAAE8C0-AB4B-723B-3929-CD0560567431}"/>
                    </a:ext>
                  </a:extLst>
                </p:cNvPr>
                <p:cNvSpPr txBox="1"/>
                <p:nvPr/>
              </p:nvSpPr>
              <p:spPr>
                <a:xfrm>
                  <a:off x="3160885" y="4509884"/>
                  <a:ext cx="316112" cy="246221"/>
                </a:xfrm>
                <a:prstGeom prst="rect">
                  <a:avLst/>
                </a:prstGeom>
                <a:noFill/>
              </p:spPr>
              <p:txBody>
                <a:bodyPr wrap="none" rtlCol="0">
                  <a:spAutoFit/>
                </a:bodyPr>
                <a:lstStyle/>
                <a:p>
                  <a:r>
                    <a:rPr lang="en-AU" sz="1000" dirty="0"/>
                    <a:t>40</a:t>
                  </a:r>
                </a:p>
              </p:txBody>
            </p:sp>
            <p:sp>
              <p:nvSpPr>
                <p:cNvPr id="32" name="TextBox 31">
                  <a:extLst>
                    <a:ext uri="{FF2B5EF4-FFF2-40B4-BE49-F238E27FC236}">
                      <a16:creationId xmlns:a16="http://schemas.microsoft.com/office/drawing/2014/main" id="{57050CB2-21A1-5D63-EAF5-6F61741DA833}"/>
                    </a:ext>
                  </a:extLst>
                </p:cNvPr>
                <p:cNvSpPr txBox="1"/>
                <p:nvPr/>
              </p:nvSpPr>
              <p:spPr>
                <a:xfrm>
                  <a:off x="3160885" y="4730816"/>
                  <a:ext cx="316112" cy="246221"/>
                </a:xfrm>
                <a:prstGeom prst="rect">
                  <a:avLst/>
                </a:prstGeom>
                <a:noFill/>
              </p:spPr>
              <p:txBody>
                <a:bodyPr wrap="none" rtlCol="0">
                  <a:spAutoFit/>
                </a:bodyPr>
                <a:lstStyle/>
                <a:p>
                  <a:r>
                    <a:rPr lang="en-AU" sz="1000" dirty="0"/>
                    <a:t>35</a:t>
                  </a:r>
                </a:p>
              </p:txBody>
            </p:sp>
            <p:sp>
              <p:nvSpPr>
                <p:cNvPr id="4" name="TextBox 3">
                  <a:extLst>
                    <a:ext uri="{FF2B5EF4-FFF2-40B4-BE49-F238E27FC236}">
                      <a16:creationId xmlns:a16="http://schemas.microsoft.com/office/drawing/2014/main" id="{3CAD70E1-033C-EC87-EB43-BF2A04EF6065}"/>
                    </a:ext>
                  </a:extLst>
                </p:cNvPr>
                <p:cNvSpPr txBox="1"/>
                <p:nvPr/>
              </p:nvSpPr>
              <p:spPr>
                <a:xfrm>
                  <a:off x="3136840" y="3460892"/>
                  <a:ext cx="381836" cy="246221"/>
                </a:xfrm>
                <a:prstGeom prst="rect">
                  <a:avLst/>
                </a:prstGeom>
                <a:noFill/>
              </p:spPr>
              <p:txBody>
                <a:bodyPr wrap="none" rtlCol="0">
                  <a:spAutoFit/>
                </a:bodyPr>
                <a:lstStyle/>
                <a:p>
                  <a:r>
                    <a:rPr lang="en-AU" sz="1000" dirty="0"/>
                    <a:t>kDa</a:t>
                  </a:r>
                </a:p>
              </p:txBody>
            </p:sp>
            <p:sp>
              <p:nvSpPr>
                <p:cNvPr id="7" name="TextBox 6">
                  <a:extLst>
                    <a:ext uri="{FF2B5EF4-FFF2-40B4-BE49-F238E27FC236}">
                      <a16:creationId xmlns:a16="http://schemas.microsoft.com/office/drawing/2014/main" id="{E67EDCA6-C1D2-EF11-9A41-435889900DBD}"/>
                    </a:ext>
                  </a:extLst>
                </p:cNvPr>
                <p:cNvSpPr txBox="1"/>
                <p:nvPr/>
              </p:nvSpPr>
              <p:spPr>
                <a:xfrm>
                  <a:off x="3160885" y="4925699"/>
                  <a:ext cx="316112" cy="246221"/>
                </a:xfrm>
                <a:prstGeom prst="rect">
                  <a:avLst/>
                </a:prstGeom>
                <a:noFill/>
              </p:spPr>
              <p:txBody>
                <a:bodyPr wrap="none" rtlCol="0">
                  <a:spAutoFit/>
                </a:bodyPr>
                <a:lstStyle/>
                <a:p>
                  <a:r>
                    <a:rPr lang="en-AU" sz="1000" dirty="0"/>
                    <a:t>25</a:t>
                  </a:r>
                </a:p>
              </p:txBody>
            </p:sp>
            <p:sp>
              <p:nvSpPr>
                <p:cNvPr id="12" name="TextBox 11">
                  <a:extLst>
                    <a:ext uri="{FF2B5EF4-FFF2-40B4-BE49-F238E27FC236}">
                      <a16:creationId xmlns:a16="http://schemas.microsoft.com/office/drawing/2014/main" id="{39CCE490-8DDB-68B7-3617-9A3E25DEB4F8}"/>
                    </a:ext>
                  </a:extLst>
                </p:cNvPr>
                <p:cNvSpPr txBox="1"/>
                <p:nvPr/>
              </p:nvSpPr>
              <p:spPr>
                <a:xfrm>
                  <a:off x="3160885" y="5179675"/>
                  <a:ext cx="316112" cy="246221"/>
                </a:xfrm>
                <a:prstGeom prst="rect">
                  <a:avLst/>
                </a:prstGeom>
                <a:noFill/>
              </p:spPr>
              <p:txBody>
                <a:bodyPr wrap="none" rtlCol="0">
                  <a:spAutoFit/>
                </a:bodyPr>
                <a:lstStyle/>
                <a:p>
                  <a:r>
                    <a:rPr lang="en-AU" sz="1000" dirty="0"/>
                    <a:t>15</a:t>
                  </a:r>
                </a:p>
              </p:txBody>
            </p:sp>
          </p:grpSp>
          <p:cxnSp>
            <p:nvCxnSpPr>
              <p:cNvPr id="36" name="Straight Connector 35">
                <a:extLst>
                  <a:ext uri="{FF2B5EF4-FFF2-40B4-BE49-F238E27FC236}">
                    <a16:creationId xmlns:a16="http://schemas.microsoft.com/office/drawing/2014/main" id="{5F867CA7-955C-B7C2-2F53-EA54E14F3993}"/>
                  </a:ext>
                </a:extLst>
              </p:cNvPr>
              <p:cNvCxnSpPr>
                <a:cxnSpLocks/>
              </p:cNvCxnSpPr>
              <p:nvPr/>
            </p:nvCxnSpPr>
            <p:spPr>
              <a:xfrm>
                <a:off x="2102632" y="3315565"/>
                <a:ext cx="400612"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8C1B213-6CF8-B5B7-F3C0-AE441191D176}"/>
                  </a:ext>
                </a:extLst>
              </p:cNvPr>
              <p:cNvCxnSpPr>
                <a:cxnSpLocks/>
              </p:cNvCxnSpPr>
              <p:nvPr/>
            </p:nvCxnSpPr>
            <p:spPr>
              <a:xfrm>
                <a:off x="2524508" y="3315565"/>
                <a:ext cx="400612" cy="0"/>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6B48EC39-4FF8-5BEB-6F0C-8D7592943168}"/>
                </a:ext>
              </a:extLst>
            </p:cNvPr>
            <p:cNvGrpSpPr/>
            <p:nvPr/>
          </p:nvGrpSpPr>
          <p:grpSpPr>
            <a:xfrm>
              <a:off x="3456518" y="2924456"/>
              <a:ext cx="1398914" cy="2637991"/>
              <a:chOff x="3456518" y="2924456"/>
              <a:chExt cx="1398914" cy="2637991"/>
            </a:xfrm>
          </p:grpSpPr>
          <p:pic>
            <p:nvPicPr>
              <p:cNvPr id="15" name="Picture 14" descr="A picture containing text, white&#10;&#10;Description automatically generated">
                <a:extLst>
                  <a:ext uri="{FF2B5EF4-FFF2-40B4-BE49-F238E27FC236}">
                    <a16:creationId xmlns:a16="http://schemas.microsoft.com/office/drawing/2014/main" id="{B2B8304C-C92C-1F7A-317B-F193C1AB0657}"/>
                  </a:ext>
                </a:extLst>
              </p:cNvPr>
              <p:cNvPicPr>
                <a:picLocks noChangeAspect="1"/>
              </p:cNvPicPr>
              <p:nvPr/>
            </p:nvPicPr>
            <p:blipFill rotWithShape="1">
              <a:blip r:embed="rId4">
                <a:extLst>
                  <a:ext uri="{28A0092B-C50C-407E-A947-70E740481C1C}">
                    <a14:useLocalDpi xmlns:a14="http://schemas.microsoft.com/office/drawing/2010/main" val="0"/>
                  </a:ext>
                </a:extLst>
              </a:blip>
              <a:srcRect l="54507" t="19625" r="29025" b="51744"/>
              <a:stretch>
                <a:fillRect/>
              </a:stretch>
            </p:blipFill>
            <p:spPr>
              <a:xfrm flipH="1">
                <a:off x="3696413" y="3480349"/>
                <a:ext cx="871002" cy="2082098"/>
              </a:xfrm>
              <a:prstGeom prst="rect">
                <a:avLst/>
              </a:prstGeom>
              <a:ln>
                <a:solidFill>
                  <a:schemeClr val="tx1"/>
                </a:solidFill>
              </a:ln>
            </p:spPr>
          </p:pic>
          <p:sp>
            <p:nvSpPr>
              <p:cNvPr id="17" name="TextBox 16">
                <a:extLst>
                  <a:ext uri="{FF2B5EF4-FFF2-40B4-BE49-F238E27FC236}">
                    <a16:creationId xmlns:a16="http://schemas.microsoft.com/office/drawing/2014/main" id="{2E452172-7199-5FA0-AE61-D97792E3943E}"/>
                  </a:ext>
                </a:extLst>
              </p:cNvPr>
              <p:cNvSpPr txBox="1"/>
              <p:nvPr/>
            </p:nvSpPr>
            <p:spPr>
              <a:xfrm>
                <a:off x="3456518" y="2924456"/>
                <a:ext cx="752129" cy="246221"/>
              </a:xfrm>
              <a:prstGeom prst="rect">
                <a:avLst/>
              </a:prstGeom>
              <a:noFill/>
            </p:spPr>
            <p:txBody>
              <a:bodyPr wrap="none" rtlCol="0">
                <a:spAutoFit/>
              </a:bodyPr>
              <a:lstStyle/>
              <a:p>
                <a:pPr algn="ctr"/>
                <a:r>
                  <a:rPr lang="en-AU" sz="1000" i="1" dirty="0"/>
                  <a:t>Ko</a:t>
                </a:r>
                <a:r>
                  <a:rPr lang="en-AU" sz="1000" dirty="0"/>
                  <a:t>NifHHv1</a:t>
                </a:r>
              </a:p>
            </p:txBody>
          </p:sp>
          <p:sp>
            <p:nvSpPr>
              <p:cNvPr id="18" name="TextBox 17">
                <a:extLst>
                  <a:ext uri="{FF2B5EF4-FFF2-40B4-BE49-F238E27FC236}">
                    <a16:creationId xmlns:a16="http://schemas.microsoft.com/office/drawing/2014/main" id="{4BB8C0E5-FC69-8001-84C2-184E79B66ED1}"/>
                  </a:ext>
                </a:extLst>
              </p:cNvPr>
              <p:cNvSpPr txBox="1"/>
              <p:nvPr/>
            </p:nvSpPr>
            <p:spPr>
              <a:xfrm>
                <a:off x="4048612" y="2924456"/>
                <a:ext cx="752128" cy="400110"/>
              </a:xfrm>
              <a:prstGeom prst="rect">
                <a:avLst/>
              </a:prstGeom>
              <a:noFill/>
            </p:spPr>
            <p:txBody>
              <a:bodyPr wrap="none" rtlCol="0">
                <a:spAutoFit/>
              </a:bodyPr>
              <a:lstStyle/>
              <a:p>
                <a:pPr algn="ctr"/>
                <a:r>
                  <a:rPr lang="en-AU" sz="1000" i="1" dirty="0"/>
                  <a:t>Ko</a:t>
                </a:r>
                <a:r>
                  <a:rPr lang="en-AU" sz="1000" dirty="0"/>
                  <a:t>NifHHv1</a:t>
                </a:r>
              </a:p>
              <a:p>
                <a:pPr algn="ctr"/>
                <a:r>
                  <a:rPr lang="en-AU" sz="1000" i="1" dirty="0" err="1"/>
                  <a:t>Ko</a:t>
                </a:r>
                <a:r>
                  <a:rPr lang="en-AU" sz="1000" dirty="0" err="1"/>
                  <a:t>NifM</a:t>
                </a:r>
                <a:endParaRPr lang="en-AU" sz="1000" dirty="0"/>
              </a:p>
            </p:txBody>
          </p:sp>
          <p:pic>
            <p:nvPicPr>
              <p:cNvPr id="21" name="Picture 20" descr="A picture containing text, white&#10;&#10;Description automatically generated">
                <a:extLst>
                  <a:ext uri="{FF2B5EF4-FFF2-40B4-BE49-F238E27FC236}">
                    <a16:creationId xmlns:a16="http://schemas.microsoft.com/office/drawing/2014/main" id="{5B51612C-16F1-76D8-FB92-D548E04447EB}"/>
                  </a:ext>
                </a:extLst>
              </p:cNvPr>
              <p:cNvPicPr>
                <a:picLocks noChangeAspect="1"/>
              </p:cNvPicPr>
              <p:nvPr/>
            </p:nvPicPr>
            <p:blipFill rotWithShape="1">
              <a:blip r:embed="rId4">
                <a:extLst>
                  <a:ext uri="{28A0092B-C50C-407E-A947-70E740481C1C}">
                    <a14:useLocalDpi xmlns:a14="http://schemas.microsoft.com/office/drawing/2010/main" val="0"/>
                  </a:ext>
                </a:extLst>
              </a:blip>
              <a:srcRect l="34847" t="19625" r="61193" b="51744"/>
              <a:stretch>
                <a:fillRect/>
              </a:stretch>
            </p:blipFill>
            <p:spPr>
              <a:xfrm flipH="1">
                <a:off x="4598214" y="3480348"/>
                <a:ext cx="209463" cy="2082098"/>
              </a:xfrm>
              <a:prstGeom prst="rect">
                <a:avLst/>
              </a:prstGeom>
              <a:ln>
                <a:solidFill>
                  <a:schemeClr val="tx1"/>
                </a:solidFill>
              </a:ln>
            </p:spPr>
          </p:pic>
          <p:sp>
            <p:nvSpPr>
              <p:cNvPr id="25" name="TextBox 24">
                <a:extLst>
                  <a:ext uri="{FF2B5EF4-FFF2-40B4-BE49-F238E27FC236}">
                    <a16:creationId xmlns:a16="http://schemas.microsoft.com/office/drawing/2014/main" id="{5ECB6A08-D86A-4B89-ED04-EFFB06DCBDA7}"/>
                  </a:ext>
                </a:extLst>
              </p:cNvPr>
              <p:cNvSpPr txBox="1"/>
              <p:nvPr/>
            </p:nvSpPr>
            <p:spPr>
              <a:xfrm>
                <a:off x="3708964" y="3281969"/>
                <a:ext cx="1146468" cy="246221"/>
              </a:xfrm>
              <a:prstGeom prst="rect">
                <a:avLst/>
              </a:prstGeom>
              <a:noFill/>
            </p:spPr>
            <p:txBody>
              <a:bodyPr wrap="none" rtlCol="0">
                <a:spAutoFit/>
              </a:bodyPr>
              <a:lstStyle/>
              <a:p>
                <a:r>
                  <a:rPr lang="en-AU" sz="1000" dirty="0"/>
                  <a:t>T     S     T     S       L </a:t>
                </a:r>
              </a:p>
            </p:txBody>
          </p:sp>
          <p:cxnSp>
            <p:nvCxnSpPr>
              <p:cNvPr id="39" name="Straight Connector 38">
                <a:extLst>
                  <a:ext uri="{FF2B5EF4-FFF2-40B4-BE49-F238E27FC236}">
                    <a16:creationId xmlns:a16="http://schemas.microsoft.com/office/drawing/2014/main" id="{B3212D03-FB18-0C2D-DBA3-674DF220ECAA}"/>
                  </a:ext>
                </a:extLst>
              </p:cNvPr>
              <p:cNvCxnSpPr>
                <a:cxnSpLocks/>
              </p:cNvCxnSpPr>
              <p:nvPr/>
            </p:nvCxnSpPr>
            <p:spPr>
              <a:xfrm>
                <a:off x="3720678" y="3315565"/>
                <a:ext cx="400612"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5EBFAFD-17D4-7079-A9FD-62E71A83F070}"/>
                  </a:ext>
                </a:extLst>
              </p:cNvPr>
              <p:cNvCxnSpPr>
                <a:cxnSpLocks/>
              </p:cNvCxnSpPr>
              <p:nvPr/>
            </p:nvCxnSpPr>
            <p:spPr>
              <a:xfrm>
                <a:off x="4142554" y="3315565"/>
                <a:ext cx="400612" cy="0"/>
              </a:xfrm>
              <a:prstGeom prst="line">
                <a:avLst/>
              </a:prstGeom>
              <a:ln w="19050"/>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204719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DAE54555-99A0-B41C-83DD-7FFFB5E47AB8}"/>
              </a:ext>
            </a:extLst>
          </p:cNvPr>
          <p:cNvSpPr>
            <a:spLocks noGrp="1"/>
          </p:cNvSpPr>
          <p:nvPr>
            <p:ph type="title"/>
          </p:nvPr>
        </p:nvSpPr>
        <p:spPr>
          <a:xfrm>
            <a:off x="471487" y="1517394"/>
            <a:ext cx="5915025" cy="1340764"/>
          </a:xfrm>
        </p:spPr>
        <p:txBody>
          <a:bodyPr>
            <a:noAutofit/>
          </a:bodyPr>
          <a:lstStyle/>
          <a:p>
            <a:r>
              <a:rPr lang="en-AU" sz="1100" dirty="0">
                <a:latin typeface="+mn-lt"/>
              </a:rPr>
              <a:t>Supplementary Figure 5. Assessing solubility of </a:t>
            </a:r>
            <a:r>
              <a:rPr lang="en-AU" sz="1100" i="1" dirty="0">
                <a:latin typeface="+mn-lt"/>
              </a:rPr>
              <a:t>Ko</a:t>
            </a:r>
            <a:r>
              <a:rPr lang="en-AU" sz="1100" dirty="0">
                <a:latin typeface="+mn-lt"/>
              </a:rPr>
              <a:t>NifHHv2 when coexpressed with </a:t>
            </a:r>
            <a:r>
              <a:rPr lang="en-AU" sz="1100" i="1" dirty="0" err="1">
                <a:latin typeface="+mn-lt"/>
              </a:rPr>
              <a:t>Ko</a:t>
            </a:r>
            <a:r>
              <a:rPr lang="en-AU" sz="1100" dirty="0" err="1">
                <a:latin typeface="+mn-lt"/>
              </a:rPr>
              <a:t>NifM</a:t>
            </a:r>
            <a:r>
              <a:rPr lang="en-AU" sz="1100" dirty="0">
                <a:latin typeface="+mn-lt"/>
              </a:rPr>
              <a:t> and targeted to </a:t>
            </a:r>
            <a:r>
              <a:rPr lang="en-AU" sz="1100" i="1" dirty="0">
                <a:latin typeface="+mn-lt"/>
              </a:rPr>
              <a:t>N. benthamiana </a:t>
            </a:r>
            <a:r>
              <a:rPr lang="en-AU" sz="1100" dirty="0">
                <a:latin typeface="+mn-lt"/>
              </a:rPr>
              <a:t>mitochondria. Full-length anti-strep western blot (left) and corresponding post-blotted Coomassie-stained SDS-PAGE (right) of </a:t>
            </a:r>
            <a:r>
              <a:rPr lang="en-AU" sz="1100" i="1" dirty="0">
                <a:latin typeface="+mn-lt"/>
                <a:ea typeface="Yu Mincho" panose="02020400000000000000" pitchFamily="18" charset="-128"/>
              </a:rPr>
              <a:t>Ko</a:t>
            </a:r>
            <a:r>
              <a:rPr lang="en-AU" sz="1100" dirty="0">
                <a:latin typeface="+mn-lt"/>
                <a:ea typeface="Yu Mincho" panose="02020400000000000000" pitchFamily="18" charset="-128"/>
              </a:rPr>
              <a:t>NifHHv2</a:t>
            </a:r>
            <a:r>
              <a:rPr lang="en-AU" sz="1100" dirty="0">
                <a:latin typeface="+mn-lt"/>
              </a:rPr>
              <a:t> (SN656) transiently expressed in </a:t>
            </a:r>
            <a:r>
              <a:rPr lang="en-AU" sz="1100" i="1" dirty="0">
                <a:latin typeface="+mn-lt"/>
              </a:rPr>
              <a:t>N. benthamiana </a:t>
            </a:r>
            <a:r>
              <a:rPr lang="en-AU" sz="1100" dirty="0">
                <a:latin typeface="+mn-lt"/>
              </a:rPr>
              <a:t>leaf mitochondria, coexpressed with </a:t>
            </a:r>
            <a:r>
              <a:rPr lang="en-AU" sz="1100" i="1" dirty="0" err="1">
                <a:latin typeface="+mn-lt"/>
              </a:rPr>
              <a:t>Ko</a:t>
            </a:r>
            <a:r>
              <a:rPr lang="en-AU" sz="1100" dirty="0" err="1">
                <a:latin typeface="+mn-lt"/>
              </a:rPr>
              <a:t>NifM</a:t>
            </a:r>
            <a:r>
              <a:rPr lang="en-AU" sz="1100" dirty="0">
                <a:latin typeface="+mn-lt"/>
              </a:rPr>
              <a:t> (SN360). The signal denoted by * is non-specific. Black triangle points to </a:t>
            </a:r>
            <a:r>
              <a:rPr lang="en-AU" sz="1100" i="1" dirty="0">
                <a:latin typeface="+mn-lt"/>
              </a:rPr>
              <a:t>Ko</a:t>
            </a:r>
            <a:r>
              <a:rPr lang="en-AU" sz="1100" dirty="0">
                <a:latin typeface="+mn-lt"/>
              </a:rPr>
              <a:t>NifHHv2. T, total fraction; S, soluble fraction; I, insoluble fraction; L, protein ladder. </a:t>
            </a:r>
            <a:r>
              <a:rPr lang="en-AU" sz="1100" dirty="0"/>
              <a:t>The protein ladder in the Coomassie stained gel is not visible due to the efficient blotting of the ladder proteins onto the PVDF membrane. </a:t>
            </a:r>
            <a:r>
              <a:rPr lang="en-AU" sz="1100" dirty="0">
                <a:latin typeface="+mn-lt"/>
              </a:rPr>
              <a:t>Details of constructs are summarised in Table 1.</a:t>
            </a:r>
          </a:p>
        </p:txBody>
      </p:sp>
      <p:grpSp>
        <p:nvGrpSpPr>
          <p:cNvPr id="8" name="Group 7">
            <a:extLst>
              <a:ext uri="{FF2B5EF4-FFF2-40B4-BE49-F238E27FC236}">
                <a16:creationId xmlns:a16="http://schemas.microsoft.com/office/drawing/2014/main" id="{C303FC0F-2139-172A-279A-2A66DFA7C322}"/>
              </a:ext>
            </a:extLst>
          </p:cNvPr>
          <p:cNvGrpSpPr/>
          <p:nvPr/>
        </p:nvGrpSpPr>
        <p:grpSpPr>
          <a:xfrm>
            <a:off x="1557143" y="2852211"/>
            <a:ext cx="1583940" cy="2043714"/>
            <a:chOff x="1557143" y="2852211"/>
            <a:chExt cx="1583940" cy="2043714"/>
          </a:xfrm>
        </p:grpSpPr>
        <p:pic>
          <p:nvPicPr>
            <p:cNvPr id="6" name="Picture 5" descr="A close-up of a syringe&#10;&#10;Description automatically generated with medium confidence">
              <a:extLst>
                <a:ext uri="{FF2B5EF4-FFF2-40B4-BE49-F238E27FC236}">
                  <a16:creationId xmlns:a16="http://schemas.microsoft.com/office/drawing/2014/main" id="{F094217B-B0CA-FC79-FB20-832BDC99C162}"/>
                </a:ext>
              </a:extLst>
            </p:cNvPr>
            <p:cNvPicPr>
              <a:picLocks noChangeAspect="1"/>
            </p:cNvPicPr>
            <p:nvPr/>
          </p:nvPicPr>
          <p:blipFill rotWithShape="1">
            <a:blip r:embed="rId2">
              <a:extLst>
                <a:ext uri="{28A0092B-C50C-407E-A947-70E740481C1C}">
                  <a14:useLocalDpi xmlns:a14="http://schemas.microsoft.com/office/drawing/2010/main" val="0"/>
                </a:ext>
              </a:extLst>
            </a:blip>
            <a:srcRect l="3077" t="7228" r="65156" b="43877"/>
            <a:stretch>
              <a:fillRect/>
            </a:stretch>
          </p:blipFill>
          <p:spPr>
            <a:xfrm flipH="1">
              <a:off x="2080134" y="3387164"/>
              <a:ext cx="708805" cy="1500095"/>
            </a:xfrm>
            <a:prstGeom prst="rect">
              <a:avLst/>
            </a:prstGeom>
            <a:ln>
              <a:solidFill>
                <a:schemeClr val="tx1"/>
              </a:solidFill>
            </a:ln>
          </p:spPr>
        </p:pic>
        <p:sp>
          <p:nvSpPr>
            <p:cNvPr id="10" name="TextBox 9">
              <a:extLst>
                <a:ext uri="{FF2B5EF4-FFF2-40B4-BE49-F238E27FC236}">
                  <a16:creationId xmlns:a16="http://schemas.microsoft.com/office/drawing/2014/main" id="{0988FD45-2FBE-BCB8-BBBF-14C49044338D}"/>
                </a:ext>
              </a:extLst>
            </p:cNvPr>
            <p:cNvSpPr txBox="1"/>
            <p:nvPr/>
          </p:nvSpPr>
          <p:spPr>
            <a:xfrm>
              <a:off x="2076315" y="3189754"/>
              <a:ext cx="752130" cy="246221"/>
            </a:xfrm>
            <a:prstGeom prst="rect">
              <a:avLst/>
            </a:prstGeom>
            <a:noFill/>
          </p:spPr>
          <p:txBody>
            <a:bodyPr wrap="square" rtlCol="0">
              <a:spAutoFit/>
            </a:bodyPr>
            <a:lstStyle/>
            <a:p>
              <a:r>
                <a:rPr lang="en-AU" sz="1000" dirty="0"/>
                <a:t>T   S     I    L</a:t>
              </a:r>
            </a:p>
          </p:txBody>
        </p:sp>
        <p:grpSp>
          <p:nvGrpSpPr>
            <p:cNvPr id="26" name="Group 25">
              <a:extLst>
                <a:ext uri="{FF2B5EF4-FFF2-40B4-BE49-F238E27FC236}">
                  <a16:creationId xmlns:a16="http://schemas.microsoft.com/office/drawing/2014/main" id="{8E15ECC7-5509-0BF9-7AFE-24B19A19ED2C}"/>
                </a:ext>
              </a:extLst>
            </p:cNvPr>
            <p:cNvGrpSpPr/>
            <p:nvPr/>
          </p:nvGrpSpPr>
          <p:grpSpPr>
            <a:xfrm>
              <a:off x="2757444" y="3233962"/>
              <a:ext cx="383639" cy="1661963"/>
              <a:chOff x="3092687" y="4733003"/>
              <a:chExt cx="383639" cy="1661963"/>
            </a:xfrm>
          </p:grpSpPr>
          <p:sp>
            <p:nvSpPr>
              <p:cNvPr id="16" name="TextBox 15">
                <a:extLst>
                  <a:ext uri="{FF2B5EF4-FFF2-40B4-BE49-F238E27FC236}">
                    <a16:creationId xmlns:a16="http://schemas.microsoft.com/office/drawing/2014/main" id="{DCE65B50-5354-0C60-543F-BE717328FAE8}"/>
                  </a:ext>
                </a:extLst>
              </p:cNvPr>
              <p:cNvSpPr txBox="1"/>
              <p:nvPr/>
            </p:nvSpPr>
            <p:spPr>
              <a:xfrm>
                <a:off x="3094490" y="4858023"/>
                <a:ext cx="381836" cy="246221"/>
              </a:xfrm>
              <a:prstGeom prst="rect">
                <a:avLst/>
              </a:prstGeom>
              <a:noFill/>
            </p:spPr>
            <p:txBody>
              <a:bodyPr wrap="none" rtlCol="0">
                <a:spAutoFit/>
              </a:bodyPr>
              <a:lstStyle/>
              <a:p>
                <a:r>
                  <a:rPr lang="en-AU" sz="1000" dirty="0"/>
                  <a:t>170</a:t>
                </a:r>
              </a:p>
            </p:txBody>
          </p:sp>
          <p:sp>
            <p:nvSpPr>
              <p:cNvPr id="17" name="TextBox 16">
                <a:extLst>
                  <a:ext uri="{FF2B5EF4-FFF2-40B4-BE49-F238E27FC236}">
                    <a16:creationId xmlns:a16="http://schemas.microsoft.com/office/drawing/2014/main" id="{23C7DA65-98D8-573A-F849-296E3FF7AEEF}"/>
                  </a:ext>
                </a:extLst>
              </p:cNvPr>
              <p:cNvSpPr txBox="1"/>
              <p:nvPr/>
            </p:nvSpPr>
            <p:spPr>
              <a:xfrm>
                <a:off x="3094490" y="4948741"/>
                <a:ext cx="381836" cy="246221"/>
              </a:xfrm>
              <a:prstGeom prst="rect">
                <a:avLst/>
              </a:prstGeom>
              <a:noFill/>
            </p:spPr>
            <p:txBody>
              <a:bodyPr wrap="none" rtlCol="0">
                <a:spAutoFit/>
              </a:bodyPr>
              <a:lstStyle/>
              <a:p>
                <a:r>
                  <a:rPr lang="en-AU" sz="1000" dirty="0"/>
                  <a:t>130</a:t>
                </a:r>
              </a:p>
            </p:txBody>
          </p:sp>
          <p:sp>
            <p:nvSpPr>
              <p:cNvPr id="18" name="TextBox 17">
                <a:extLst>
                  <a:ext uri="{FF2B5EF4-FFF2-40B4-BE49-F238E27FC236}">
                    <a16:creationId xmlns:a16="http://schemas.microsoft.com/office/drawing/2014/main" id="{89E75336-99D6-3591-1E70-7B76CA8786CA}"/>
                  </a:ext>
                </a:extLst>
              </p:cNvPr>
              <p:cNvSpPr txBox="1"/>
              <p:nvPr/>
            </p:nvSpPr>
            <p:spPr>
              <a:xfrm>
                <a:off x="3094490" y="5094324"/>
                <a:ext cx="381836" cy="246221"/>
              </a:xfrm>
              <a:prstGeom prst="rect">
                <a:avLst/>
              </a:prstGeom>
              <a:noFill/>
            </p:spPr>
            <p:txBody>
              <a:bodyPr wrap="none" rtlCol="0">
                <a:spAutoFit/>
              </a:bodyPr>
              <a:lstStyle/>
              <a:p>
                <a:r>
                  <a:rPr lang="en-AU" sz="1000" dirty="0"/>
                  <a:t>100</a:t>
                </a:r>
              </a:p>
            </p:txBody>
          </p:sp>
          <p:sp>
            <p:nvSpPr>
              <p:cNvPr id="19" name="TextBox 18">
                <a:extLst>
                  <a:ext uri="{FF2B5EF4-FFF2-40B4-BE49-F238E27FC236}">
                    <a16:creationId xmlns:a16="http://schemas.microsoft.com/office/drawing/2014/main" id="{8A4E9C71-7173-5916-ACA2-763616AC3BC8}"/>
                  </a:ext>
                </a:extLst>
              </p:cNvPr>
              <p:cNvSpPr txBox="1"/>
              <p:nvPr/>
            </p:nvSpPr>
            <p:spPr>
              <a:xfrm>
                <a:off x="3116582" y="5222125"/>
                <a:ext cx="316112" cy="246221"/>
              </a:xfrm>
              <a:prstGeom prst="rect">
                <a:avLst/>
              </a:prstGeom>
              <a:noFill/>
            </p:spPr>
            <p:txBody>
              <a:bodyPr wrap="none" rtlCol="0">
                <a:spAutoFit/>
              </a:bodyPr>
              <a:lstStyle/>
              <a:p>
                <a:r>
                  <a:rPr lang="en-AU" sz="1000" dirty="0"/>
                  <a:t>70</a:t>
                </a:r>
              </a:p>
            </p:txBody>
          </p:sp>
          <p:sp>
            <p:nvSpPr>
              <p:cNvPr id="20" name="TextBox 19">
                <a:extLst>
                  <a:ext uri="{FF2B5EF4-FFF2-40B4-BE49-F238E27FC236}">
                    <a16:creationId xmlns:a16="http://schemas.microsoft.com/office/drawing/2014/main" id="{05A5944F-1886-3892-71AA-C8A729186859}"/>
                  </a:ext>
                </a:extLst>
              </p:cNvPr>
              <p:cNvSpPr txBox="1"/>
              <p:nvPr/>
            </p:nvSpPr>
            <p:spPr>
              <a:xfrm>
                <a:off x="3116582" y="5467731"/>
                <a:ext cx="316112" cy="246221"/>
              </a:xfrm>
              <a:prstGeom prst="rect">
                <a:avLst/>
              </a:prstGeom>
              <a:noFill/>
            </p:spPr>
            <p:txBody>
              <a:bodyPr wrap="none" rtlCol="0">
                <a:spAutoFit/>
              </a:bodyPr>
              <a:lstStyle/>
              <a:p>
                <a:r>
                  <a:rPr lang="en-AU" sz="1000" dirty="0"/>
                  <a:t>55</a:t>
                </a:r>
              </a:p>
            </p:txBody>
          </p:sp>
          <p:sp>
            <p:nvSpPr>
              <p:cNvPr id="21" name="TextBox 20">
                <a:extLst>
                  <a:ext uri="{FF2B5EF4-FFF2-40B4-BE49-F238E27FC236}">
                    <a16:creationId xmlns:a16="http://schemas.microsoft.com/office/drawing/2014/main" id="{59C7FF23-5AD6-ED64-AF85-3E65B531E086}"/>
                  </a:ext>
                </a:extLst>
              </p:cNvPr>
              <p:cNvSpPr txBox="1"/>
              <p:nvPr/>
            </p:nvSpPr>
            <p:spPr>
              <a:xfrm>
                <a:off x="3116582" y="5631472"/>
                <a:ext cx="316112" cy="246221"/>
              </a:xfrm>
              <a:prstGeom prst="rect">
                <a:avLst/>
              </a:prstGeom>
              <a:noFill/>
            </p:spPr>
            <p:txBody>
              <a:bodyPr wrap="none" rtlCol="0">
                <a:spAutoFit/>
              </a:bodyPr>
              <a:lstStyle/>
              <a:p>
                <a:r>
                  <a:rPr lang="en-AU" sz="1000" dirty="0"/>
                  <a:t>40</a:t>
                </a:r>
              </a:p>
            </p:txBody>
          </p:sp>
          <p:sp>
            <p:nvSpPr>
              <p:cNvPr id="22" name="TextBox 21">
                <a:extLst>
                  <a:ext uri="{FF2B5EF4-FFF2-40B4-BE49-F238E27FC236}">
                    <a16:creationId xmlns:a16="http://schemas.microsoft.com/office/drawing/2014/main" id="{383E9568-9B70-F9B6-7BAA-8754D950D0CB}"/>
                  </a:ext>
                </a:extLst>
              </p:cNvPr>
              <p:cNvSpPr txBox="1"/>
              <p:nvPr/>
            </p:nvSpPr>
            <p:spPr>
              <a:xfrm>
                <a:off x="3116582" y="5823304"/>
                <a:ext cx="316112" cy="246221"/>
              </a:xfrm>
              <a:prstGeom prst="rect">
                <a:avLst/>
              </a:prstGeom>
              <a:noFill/>
            </p:spPr>
            <p:txBody>
              <a:bodyPr wrap="none" rtlCol="0">
                <a:spAutoFit/>
              </a:bodyPr>
              <a:lstStyle/>
              <a:p>
                <a:r>
                  <a:rPr lang="en-AU" sz="1000" dirty="0"/>
                  <a:t>35</a:t>
                </a:r>
              </a:p>
            </p:txBody>
          </p:sp>
          <p:sp>
            <p:nvSpPr>
              <p:cNvPr id="23" name="TextBox 22">
                <a:extLst>
                  <a:ext uri="{FF2B5EF4-FFF2-40B4-BE49-F238E27FC236}">
                    <a16:creationId xmlns:a16="http://schemas.microsoft.com/office/drawing/2014/main" id="{E2F78978-BB92-E589-1E8D-71A4F94BF71A}"/>
                  </a:ext>
                </a:extLst>
              </p:cNvPr>
              <p:cNvSpPr txBox="1"/>
              <p:nvPr/>
            </p:nvSpPr>
            <p:spPr>
              <a:xfrm>
                <a:off x="3116582" y="5954375"/>
                <a:ext cx="316112" cy="246221"/>
              </a:xfrm>
              <a:prstGeom prst="rect">
                <a:avLst/>
              </a:prstGeom>
              <a:noFill/>
            </p:spPr>
            <p:txBody>
              <a:bodyPr wrap="none" rtlCol="0">
                <a:spAutoFit/>
              </a:bodyPr>
              <a:lstStyle/>
              <a:p>
                <a:r>
                  <a:rPr lang="en-AU" sz="1000" dirty="0"/>
                  <a:t>25</a:t>
                </a:r>
              </a:p>
            </p:txBody>
          </p:sp>
          <p:sp>
            <p:nvSpPr>
              <p:cNvPr id="24" name="TextBox 23">
                <a:extLst>
                  <a:ext uri="{FF2B5EF4-FFF2-40B4-BE49-F238E27FC236}">
                    <a16:creationId xmlns:a16="http://schemas.microsoft.com/office/drawing/2014/main" id="{4B9606C5-411E-B162-5C9D-1B82C4AD031A}"/>
                  </a:ext>
                </a:extLst>
              </p:cNvPr>
              <p:cNvSpPr txBox="1"/>
              <p:nvPr/>
            </p:nvSpPr>
            <p:spPr>
              <a:xfrm>
                <a:off x="3116582" y="6148745"/>
                <a:ext cx="316112" cy="246221"/>
              </a:xfrm>
              <a:prstGeom prst="rect">
                <a:avLst/>
              </a:prstGeom>
              <a:noFill/>
            </p:spPr>
            <p:txBody>
              <a:bodyPr wrap="none" rtlCol="0">
                <a:spAutoFit/>
              </a:bodyPr>
              <a:lstStyle/>
              <a:p>
                <a:r>
                  <a:rPr lang="en-AU" sz="1000" dirty="0"/>
                  <a:t>15</a:t>
                </a:r>
              </a:p>
            </p:txBody>
          </p:sp>
          <p:sp>
            <p:nvSpPr>
              <p:cNvPr id="25" name="TextBox 24">
                <a:extLst>
                  <a:ext uri="{FF2B5EF4-FFF2-40B4-BE49-F238E27FC236}">
                    <a16:creationId xmlns:a16="http://schemas.microsoft.com/office/drawing/2014/main" id="{29A010F7-383E-2557-D70D-20D3DEB2D8C1}"/>
                  </a:ext>
                </a:extLst>
              </p:cNvPr>
              <p:cNvSpPr txBox="1"/>
              <p:nvPr/>
            </p:nvSpPr>
            <p:spPr>
              <a:xfrm>
                <a:off x="3092687" y="4733003"/>
                <a:ext cx="381836" cy="246221"/>
              </a:xfrm>
              <a:prstGeom prst="rect">
                <a:avLst/>
              </a:prstGeom>
              <a:noFill/>
            </p:spPr>
            <p:txBody>
              <a:bodyPr wrap="none" rtlCol="0">
                <a:spAutoFit/>
              </a:bodyPr>
              <a:lstStyle/>
              <a:p>
                <a:r>
                  <a:rPr lang="en-AU" sz="1000" dirty="0"/>
                  <a:t>kDa</a:t>
                </a:r>
              </a:p>
            </p:txBody>
          </p:sp>
        </p:grpSp>
        <p:sp>
          <p:nvSpPr>
            <p:cNvPr id="30" name="TextBox 29">
              <a:extLst>
                <a:ext uri="{FF2B5EF4-FFF2-40B4-BE49-F238E27FC236}">
                  <a16:creationId xmlns:a16="http://schemas.microsoft.com/office/drawing/2014/main" id="{4E38DBD9-D848-D435-AAFC-843EB42662F5}"/>
                </a:ext>
              </a:extLst>
            </p:cNvPr>
            <p:cNvSpPr txBox="1"/>
            <p:nvPr/>
          </p:nvSpPr>
          <p:spPr>
            <a:xfrm>
              <a:off x="1557143" y="3845537"/>
              <a:ext cx="582211" cy="246221"/>
            </a:xfrm>
            <a:prstGeom prst="rect">
              <a:avLst/>
            </a:prstGeom>
            <a:noFill/>
          </p:spPr>
          <p:txBody>
            <a:bodyPr wrap="none" rtlCol="0">
              <a:spAutoFit/>
            </a:bodyPr>
            <a:lstStyle/>
            <a:p>
              <a:r>
                <a:rPr lang="en-AU" sz="1000" dirty="0">
                  <a:sym typeface="Symbol" panose="05050102010706020507" pitchFamily="18" charset="2"/>
                </a:rPr>
                <a:t>-Strep</a:t>
              </a:r>
              <a:endParaRPr lang="en-AU" sz="1000" dirty="0"/>
            </a:p>
          </p:txBody>
        </p:sp>
        <p:sp>
          <p:nvSpPr>
            <p:cNvPr id="31" name="Isosceles Triangle 30">
              <a:extLst>
                <a:ext uri="{FF2B5EF4-FFF2-40B4-BE49-F238E27FC236}">
                  <a16:creationId xmlns:a16="http://schemas.microsoft.com/office/drawing/2014/main" id="{323AC56B-7BD1-0630-3E00-CD643856EB86}"/>
                </a:ext>
              </a:extLst>
            </p:cNvPr>
            <p:cNvSpPr/>
            <p:nvPr/>
          </p:nvSpPr>
          <p:spPr>
            <a:xfrm rot="5400000" flipH="1">
              <a:off x="1901623" y="3771396"/>
              <a:ext cx="46015" cy="14999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000" dirty="0"/>
            </a:p>
          </p:txBody>
        </p:sp>
        <p:sp>
          <p:nvSpPr>
            <p:cNvPr id="3" name="TextBox 2">
              <a:extLst>
                <a:ext uri="{FF2B5EF4-FFF2-40B4-BE49-F238E27FC236}">
                  <a16:creationId xmlns:a16="http://schemas.microsoft.com/office/drawing/2014/main" id="{BF9947DA-4500-3867-9661-85CA54C21162}"/>
                </a:ext>
              </a:extLst>
            </p:cNvPr>
            <p:cNvSpPr txBox="1"/>
            <p:nvPr/>
          </p:nvSpPr>
          <p:spPr>
            <a:xfrm>
              <a:off x="1979329" y="2852211"/>
              <a:ext cx="752129" cy="400110"/>
            </a:xfrm>
            <a:prstGeom prst="rect">
              <a:avLst/>
            </a:prstGeom>
            <a:noFill/>
          </p:spPr>
          <p:txBody>
            <a:bodyPr wrap="none" rtlCol="0">
              <a:spAutoFit/>
            </a:bodyPr>
            <a:lstStyle/>
            <a:p>
              <a:pPr algn="ctr"/>
              <a:r>
                <a:rPr lang="en-AU" sz="1000" i="1" dirty="0"/>
                <a:t>Ko</a:t>
              </a:r>
              <a:r>
                <a:rPr lang="en-AU" sz="1000" dirty="0"/>
                <a:t>NifHHv2</a:t>
              </a:r>
            </a:p>
            <a:p>
              <a:pPr algn="ctr"/>
              <a:r>
                <a:rPr lang="en-AU" sz="1000" i="1" dirty="0" err="1"/>
                <a:t>Ko</a:t>
              </a:r>
              <a:r>
                <a:rPr lang="en-AU" sz="1000" dirty="0" err="1"/>
                <a:t>NifM</a:t>
              </a:r>
              <a:endParaRPr lang="en-AU" sz="1000" dirty="0"/>
            </a:p>
          </p:txBody>
        </p:sp>
        <p:cxnSp>
          <p:nvCxnSpPr>
            <p:cNvPr id="5" name="Straight Connector 4">
              <a:extLst>
                <a:ext uri="{FF2B5EF4-FFF2-40B4-BE49-F238E27FC236}">
                  <a16:creationId xmlns:a16="http://schemas.microsoft.com/office/drawing/2014/main" id="{B27DAF85-B6EF-3B39-15BF-8A52EB10B6FC}"/>
                </a:ext>
              </a:extLst>
            </p:cNvPr>
            <p:cNvCxnSpPr>
              <a:cxnSpLocks/>
            </p:cNvCxnSpPr>
            <p:nvPr/>
          </p:nvCxnSpPr>
          <p:spPr>
            <a:xfrm>
              <a:off x="2148154" y="3214359"/>
              <a:ext cx="448770" cy="0"/>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9" name="Group 8">
            <a:extLst>
              <a:ext uri="{FF2B5EF4-FFF2-40B4-BE49-F238E27FC236}">
                <a16:creationId xmlns:a16="http://schemas.microsoft.com/office/drawing/2014/main" id="{B6B7010C-0DDD-2CF2-6A96-B4270C13D6E4}"/>
              </a:ext>
            </a:extLst>
          </p:cNvPr>
          <p:cNvGrpSpPr/>
          <p:nvPr/>
        </p:nvGrpSpPr>
        <p:grpSpPr>
          <a:xfrm>
            <a:off x="3379125" y="2852211"/>
            <a:ext cx="862268" cy="2035048"/>
            <a:chOff x="3379125" y="2852211"/>
            <a:chExt cx="862268" cy="2035048"/>
          </a:xfrm>
        </p:grpSpPr>
        <p:pic>
          <p:nvPicPr>
            <p:cNvPr id="4" name="Picture 3" descr="A picture containing text, white&#10;&#10;Description automatically generated">
              <a:extLst>
                <a:ext uri="{FF2B5EF4-FFF2-40B4-BE49-F238E27FC236}">
                  <a16:creationId xmlns:a16="http://schemas.microsoft.com/office/drawing/2014/main" id="{472654A7-D066-65F4-D4D4-9C53F9BDF0A3}"/>
                </a:ext>
              </a:extLst>
            </p:cNvPr>
            <p:cNvPicPr>
              <a:picLocks noChangeAspect="1"/>
            </p:cNvPicPr>
            <p:nvPr/>
          </p:nvPicPr>
          <p:blipFill rotWithShape="1">
            <a:blip r:embed="rId3">
              <a:extLst>
                <a:ext uri="{28A0092B-C50C-407E-A947-70E740481C1C}">
                  <a14:useLocalDpi xmlns:a14="http://schemas.microsoft.com/office/drawing/2010/main" val="0"/>
                </a:ext>
              </a:extLst>
            </a:blip>
            <a:srcRect l="56555" t="23930" r="27313" b="51239"/>
            <a:stretch>
              <a:fillRect/>
            </a:stretch>
          </p:blipFill>
          <p:spPr>
            <a:xfrm>
              <a:off x="3527984" y="3387165"/>
              <a:ext cx="708805" cy="1500094"/>
            </a:xfrm>
            <a:prstGeom prst="rect">
              <a:avLst/>
            </a:prstGeom>
            <a:ln>
              <a:solidFill>
                <a:schemeClr val="tx1"/>
              </a:solidFill>
            </a:ln>
          </p:spPr>
        </p:pic>
        <p:sp>
          <p:nvSpPr>
            <p:cNvPr id="11" name="TextBox 10">
              <a:extLst>
                <a:ext uri="{FF2B5EF4-FFF2-40B4-BE49-F238E27FC236}">
                  <a16:creationId xmlns:a16="http://schemas.microsoft.com/office/drawing/2014/main" id="{9E0D5AFE-40D7-1FFC-8818-A8EAF1CE6CB3}"/>
                </a:ext>
              </a:extLst>
            </p:cNvPr>
            <p:cNvSpPr txBox="1"/>
            <p:nvPr/>
          </p:nvSpPr>
          <p:spPr>
            <a:xfrm>
              <a:off x="3379125" y="2852211"/>
              <a:ext cx="752129" cy="400110"/>
            </a:xfrm>
            <a:prstGeom prst="rect">
              <a:avLst/>
            </a:prstGeom>
            <a:noFill/>
          </p:spPr>
          <p:txBody>
            <a:bodyPr wrap="none" rtlCol="0">
              <a:spAutoFit/>
            </a:bodyPr>
            <a:lstStyle/>
            <a:p>
              <a:pPr algn="ctr"/>
              <a:r>
                <a:rPr lang="en-AU" sz="1000" i="1" dirty="0"/>
                <a:t>Ko</a:t>
              </a:r>
              <a:r>
                <a:rPr lang="en-AU" sz="1000" dirty="0"/>
                <a:t>NifHHv2</a:t>
              </a:r>
            </a:p>
            <a:p>
              <a:pPr algn="ctr"/>
              <a:r>
                <a:rPr lang="en-AU" sz="1000" i="1" dirty="0" err="1"/>
                <a:t>Ko</a:t>
              </a:r>
              <a:r>
                <a:rPr lang="en-AU" sz="1000" dirty="0" err="1"/>
                <a:t>NifM</a:t>
              </a:r>
              <a:endParaRPr lang="en-AU" sz="1000" dirty="0"/>
            </a:p>
          </p:txBody>
        </p:sp>
        <p:cxnSp>
          <p:nvCxnSpPr>
            <p:cNvPr id="12" name="Straight Connector 11">
              <a:extLst>
                <a:ext uri="{FF2B5EF4-FFF2-40B4-BE49-F238E27FC236}">
                  <a16:creationId xmlns:a16="http://schemas.microsoft.com/office/drawing/2014/main" id="{8D83A6F4-C7BB-DEBB-CB73-5C119D0577D2}"/>
                </a:ext>
              </a:extLst>
            </p:cNvPr>
            <p:cNvCxnSpPr>
              <a:cxnSpLocks/>
            </p:cNvCxnSpPr>
            <p:nvPr/>
          </p:nvCxnSpPr>
          <p:spPr>
            <a:xfrm>
              <a:off x="3547950" y="3214359"/>
              <a:ext cx="44877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0AEF0DC-CD5E-907B-645F-A220B6D2D30B}"/>
                </a:ext>
              </a:extLst>
            </p:cNvPr>
            <p:cNvSpPr txBox="1"/>
            <p:nvPr/>
          </p:nvSpPr>
          <p:spPr>
            <a:xfrm>
              <a:off x="3489263" y="3189754"/>
              <a:ext cx="752130" cy="246221"/>
            </a:xfrm>
            <a:prstGeom prst="rect">
              <a:avLst/>
            </a:prstGeom>
            <a:noFill/>
          </p:spPr>
          <p:txBody>
            <a:bodyPr wrap="square" rtlCol="0">
              <a:spAutoFit/>
            </a:bodyPr>
            <a:lstStyle/>
            <a:p>
              <a:r>
                <a:rPr lang="en-AU" sz="1000" dirty="0"/>
                <a:t>T   S     I    L</a:t>
              </a:r>
            </a:p>
          </p:txBody>
        </p:sp>
      </p:grpSp>
      <p:sp>
        <p:nvSpPr>
          <p:cNvPr id="14" name="TextBox 13">
            <a:extLst>
              <a:ext uri="{FF2B5EF4-FFF2-40B4-BE49-F238E27FC236}">
                <a16:creationId xmlns:a16="http://schemas.microsoft.com/office/drawing/2014/main" id="{1676F6A5-B4B8-D771-E48A-17B554F621DF}"/>
              </a:ext>
            </a:extLst>
          </p:cNvPr>
          <p:cNvSpPr txBox="1"/>
          <p:nvPr/>
        </p:nvSpPr>
        <p:spPr>
          <a:xfrm>
            <a:off x="1890568" y="4020931"/>
            <a:ext cx="248786" cy="246221"/>
          </a:xfrm>
          <a:prstGeom prst="rect">
            <a:avLst/>
          </a:prstGeom>
          <a:noFill/>
        </p:spPr>
        <p:txBody>
          <a:bodyPr wrap="none" rtlCol="0">
            <a:spAutoFit/>
          </a:bodyPr>
          <a:lstStyle/>
          <a:p>
            <a:r>
              <a:rPr lang="en-AU" sz="1000" dirty="0"/>
              <a:t>*</a:t>
            </a:r>
          </a:p>
        </p:txBody>
      </p:sp>
    </p:spTree>
    <p:extLst>
      <p:ext uri="{BB962C8B-B14F-4D97-AF65-F5344CB8AC3E}">
        <p14:creationId xmlns:p14="http://schemas.microsoft.com/office/powerpoint/2010/main" val="3636782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roup 44">
            <a:extLst>
              <a:ext uri="{FF2B5EF4-FFF2-40B4-BE49-F238E27FC236}">
                <a16:creationId xmlns:a16="http://schemas.microsoft.com/office/drawing/2014/main" id="{F3D9F8DB-DC09-FF35-1751-1C60F6AC7F02}"/>
              </a:ext>
            </a:extLst>
          </p:cNvPr>
          <p:cNvGrpSpPr/>
          <p:nvPr/>
        </p:nvGrpSpPr>
        <p:grpSpPr>
          <a:xfrm>
            <a:off x="948994" y="2917948"/>
            <a:ext cx="2279009" cy="2700682"/>
            <a:chOff x="948994" y="2917948"/>
            <a:chExt cx="2279009" cy="2700682"/>
          </a:xfrm>
        </p:grpSpPr>
        <p:pic>
          <p:nvPicPr>
            <p:cNvPr id="13" name="Picture 12">
              <a:extLst>
                <a:ext uri="{FF2B5EF4-FFF2-40B4-BE49-F238E27FC236}">
                  <a16:creationId xmlns:a16="http://schemas.microsoft.com/office/drawing/2014/main" id="{D82D84DD-F4C8-2BA5-45DE-018DBCCD164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6322" r="30418" b="37776"/>
            <a:stretch/>
          </p:blipFill>
          <p:spPr bwMode="auto">
            <a:xfrm rot="21377612" flipH="1">
              <a:off x="1087197" y="2985299"/>
              <a:ext cx="2002603" cy="2576613"/>
            </a:xfrm>
            <a:prstGeom prst="rect">
              <a:avLst/>
            </a:prstGeom>
            <a:noFill/>
            <a:ln>
              <a:noFill/>
            </a:ln>
            <a:extLst>
              <a:ext uri="{53640926-AAD7-44D8-BBD7-CCE9431645EC}">
                <a14:shadowObscured xmlns:a14="http://schemas.microsoft.com/office/drawing/2010/main"/>
              </a:ext>
            </a:extLst>
          </p:spPr>
        </p:pic>
        <p:sp>
          <p:nvSpPr>
            <p:cNvPr id="14" name="Rectangle 13">
              <a:extLst>
                <a:ext uri="{FF2B5EF4-FFF2-40B4-BE49-F238E27FC236}">
                  <a16:creationId xmlns:a16="http://schemas.microsoft.com/office/drawing/2014/main" id="{692B7711-21D2-7A97-5D15-531665723529}"/>
                </a:ext>
              </a:extLst>
            </p:cNvPr>
            <p:cNvSpPr/>
            <p:nvPr/>
          </p:nvSpPr>
          <p:spPr>
            <a:xfrm>
              <a:off x="1006008" y="2917948"/>
              <a:ext cx="2028188" cy="2931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000"/>
            </a:p>
          </p:txBody>
        </p:sp>
        <p:sp>
          <p:nvSpPr>
            <p:cNvPr id="15" name="Rectangle 14">
              <a:extLst>
                <a:ext uri="{FF2B5EF4-FFF2-40B4-BE49-F238E27FC236}">
                  <a16:creationId xmlns:a16="http://schemas.microsoft.com/office/drawing/2014/main" id="{CEB74448-9705-524B-086F-4C183FF3C9B6}"/>
                </a:ext>
              </a:extLst>
            </p:cNvPr>
            <p:cNvSpPr/>
            <p:nvPr/>
          </p:nvSpPr>
          <p:spPr>
            <a:xfrm>
              <a:off x="1142801" y="5325497"/>
              <a:ext cx="2028188" cy="2931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000" dirty="0"/>
            </a:p>
          </p:txBody>
        </p:sp>
        <p:sp>
          <p:nvSpPr>
            <p:cNvPr id="16" name="Rectangle 15">
              <a:extLst>
                <a:ext uri="{FF2B5EF4-FFF2-40B4-BE49-F238E27FC236}">
                  <a16:creationId xmlns:a16="http://schemas.microsoft.com/office/drawing/2014/main" id="{55CFFF1D-56DB-15AA-C5F1-CA309CBA4532}"/>
                </a:ext>
              </a:extLst>
            </p:cNvPr>
            <p:cNvSpPr/>
            <p:nvPr/>
          </p:nvSpPr>
          <p:spPr>
            <a:xfrm>
              <a:off x="948994" y="3155475"/>
              <a:ext cx="231689" cy="22566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000"/>
            </a:p>
          </p:txBody>
        </p:sp>
        <p:sp>
          <p:nvSpPr>
            <p:cNvPr id="17" name="Rectangle 16">
              <a:extLst>
                <a:ext uri="{FF2B5EF4-FFF2-40B4-BE49-F238E27FC236}">
                  <a16:creationId xmlns:a16="http://schemas.microsoft.com/office/drawing/2014/main" id="{3520F70A-C4C7-9FA2-C7B7-A29B0E8D5EA0}"/>
                </a:ext>
              </a:extLst>
            </p:cNvPr>
            <p:cNvSpPr/>
            <p:nvPr/>
          </p:nvSpPr>
          <p:spPr>
            <a:xfrm>
              <a:off x="2910589" y="3106821"/>
              <a:ext cx="317414" cy="22566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000" dirty="0"/>
            </a:p>
          </p:txBody>
        </p:sp>
        <p:sp>
          <p:nvSpPr>
            <p:cNvPr id="39" name="Rectangle 38">
              <a:extLst>
                <a:ext uri="{FF2B5EF4-FFF2-40B4-BE49-F238E27FC236}">
                  <a16:creationId xmlns:a16="http://schemas.microsoft.com/office/drawing/2014/main" id="{C68DC018-7871-BD52-3F6B-C0611A831823}"/>
                </a:ext>
              </a:extLst>
            </p:cNvPr>
            <p:cNvSpPr/>
            <p:nvPr/>
          </p:nvSpPr>
          <p:spPr>
            <a:xfrm>
              <a:off x="1183061" y="3221734"/>
              <a:ext cx="1722581" cy="2103763"/>
            </a:xfrm>
            <a:prstGeom prst="rect">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2" name="Title 1">
            <a:extLst>
              <a:ext uri="{FF2B5EF4-FFF2-40B4-BE49-F238E27FC236}">
                <a16:creationId xmlns:a16="http://schemas.microsoft.com/office/drawing/2014/main" id="{7E3DB6AB-CBBC-F22D-1FE4-94C94340B54F}"/>
              </a:ext>
            </a:extLst>
          </p:cNvPr>
          <p:cNvSpPr>
            <a:spLocks noGrp="1"/>
          </p:cNvSpPr>
          <p:nvPr>
            <p:ph type="title"/>
          </p:nvPr>
        </p:nvSpPr>
        <p:spPr>
          <a:xfrm>
            <a:off x="471487" y="737137"/>
            <a:ext cx="5915025" cy="2039304"/>
          </a:xfrm>
        </p:spPr>
        <p:txBody>
          <a:bodyPr>
            <a:noAutofit/>
          </a:bodyPr>
          <a:lstStyle/>
          <a:p>
            <a:r>
              <a:rPr lang="en-AU" sz="1100" dirty="0">
                <a:latin typeface="+mn-lt"/>
              </a:rPr>
              <a:t>Supplementary Figure 6. Assessing targeting of </a:t>
            </a:r>
            <a:r>
              <a:rPr lang="en-AU" sz="1100" i="1" dirty="0">
                <a:latin typeface="+mn-lt"/>
              </a:rPr>
              <a:t>Ko</a:t>
            </a:r>
            <a:r>
              <a:rPr lang="en-AU" sz="1100" dirty="0">
                <a:latin typeface="+mn-lt"/>
              </a:rPr>
              <a:t>NifHHv1 and v2 to </a:t>
            </a:r>
            <a:r>
              <a:rPr lang="en-AU" sz="1100" i="1" dirty="0">
                <a:latin typeface="+mn-lt"/>
              </a:rPr>
              <a:t>N. benthamiana </a:t>
            </a:r>
            <a:r>
              <a:rPr lang="en-AU" sz="1100" dirty="0">
                <a:latin typeface="+mn-lt"/>
              </a:rPr>
              <a:t>mitochondria. Full-length anti-HA western blot (left) and corresponding post-blotted Coomassie-stained SDS-PAGE (right) of </a:t>
            </a:r>
            <a:r>
              <a:rPr lang="en-AU" sz="1100" dirty="0">
                <a:latin typeface="+mn-lt"/>
                <a:ea typeface="Yu Mincho" panose="02020400000000000000" pitchFamily="18" charset="-128"/>
              </a:rPr>
              <a:t>different forms of </a:t>
            </a:r>
            <a:r>
              <a:rPr lang="en-AU" sz="1100" i="1" dirty="0">
                <a:latin typeface="+mn-lt"/>
                <a:ea typeface="Yu Mincho" panose="02020400000000000000" pitchFamily="18" charset="-128"/>
              </a:rPr>
              <a:t>Ko</a:t>
            </a:r>
            <a:r>
              <a:rPr lang="en-AU" sz="1100" dirty="0">
                <a:latin typeface="+mn-lt"/>
                <a:ea typeface="Yu Mincho" panose="02020400000000000000" pitchFamily="18" charset="-128"/>
              </a:rPr>
              <a:t>NifHH described in Figure 1D, </a:t>
            </a:r>
            <a:r>
              <a:rPr lang="en-AU" sz="1100" dirty="0">
                <a:latin typeface="+mn-lt"/>
              </a:rPr>
              <a:t>transiently expressed in </a:t>
            </a:r>
            <a:r>
              <a:rPr lang="en-AU" sz="1100" i="1" dirty="0">
                <a:latin typeface="+mn-lt"/>
              </a:rPr>
              <a:t>N. benthamiana </a:t>
            </a:r>
            <a:r>
              <a:rPr lang="en-AU" sz="1100" dirty="0">
                <a:latin typeface="+mn-lt"/>
              </a:rPr>
              <a:t>leaf mitochondria to show processing of the mitochondrial targeting peptide of </a:t>
            </a:r>
            <a:r>
              <a:rPr lang="en-AU" sz="1100" i="1" dirty="0" err="1">
                <a:latin typeface="+mn-lt"/>
                <a:ea typeface="Yu Mincho" panose="02020400000000000000" pitchFamily="18" charset="-128"/>
              </a:rPr>
              <a:t>Ko</a:t>
            </a:r>
            <a:r>
              <a:rPr lang="en-AU" sz="1100" dirty="0" err="1">
                <a:latin typeface="+mn-lt"/>
                <a:ea typeface="Yu Mincho" panose="02020400000000000000" pitchFamily="18" charset="-128"/>
              </a:rPr>
              <a:t>NifHH</a:t>
            </a:r>
            <a:r>
              <a:rPr lang="en-AU" sz="1100" dirty="0">
                <a:latin typeface="+mn-lt"/>
                <a:ea typeface="Yu Mincho" panose="02020400000000000000" pitchFamily="18" charset="-128"/>
              </a:rPr>
              <a:t> by the mitochondrial processing peptidase (MPP). Total fractions were used for this analysis. All forms of </a:t>
            </a:r>
            <a:r>
              <a:rPr lang="en-AU" sz="1100" i="1" dirty="0" err="1">
                <a:latin typeface="+mn-lt"/>
                <a:ea typeface="Yu Mincho" panose="02020400000000000000" pitchFamily="18" charset="-128"/>
              </a:rPr>
              <a:t>Ko</a:t>
            </a:r>
            <a:r>
              <a:rPr lang="en-AU" sz="1100" dirty="0" err="1">
                <a:latin typeface="+mn-lt"/>
                <a:ea typeface="Yu Mincho" panose="02020400000000000000" pitchFamily="18" charset="-128"/>
              </a:rPr>
              <a:t>NifHH</a:t>
            </a:r>
            <a:r>
              <a:rPr lang="en-AU" sz="1100" dirty="0">
                <a:latin typeface="+mn-lt"/>
                <a:ea typeface="Yu Mincho" panose="02020400000000000000" pitchFamily="18" charset="-128"/>
              </a:rPr>
              <a:t> were coexpressed with </a:t>
            </a:r>
            <a:r>
              <a:rPr lang="en-AU" sz="1100" i="1" dirty="0" err="1">
                <a:latin typeface="+mn-lt"/>
                <a:ea typeface="Yu Mincho" panose="02020400000000000000" pitchFamily="18" charset="-128"/>
              </a:rPr>
              <a:t>Ko</a:t>
            </a:r>
            <a:r>
              <a:rPr lang="en-AU" sz="1100" dirty="0" err="1">
                <a:latin typeface="+mn-lt"/>
                <a:ea typeface="Yu Mincho" panose="02020400000000000000" pitchFamily="18" charset="-128"/>
              </a:rPr>
              <a:t>NifM</a:t>
            </a:r>
            <a:r>
              <a:rPr lang="en-AU" sz="1100" dirty="0">
                <a:latin typeface="+mn-lt"/>
                <a:ea typeface="Yu Mincho" panose="02020400000000000000" pitchFamily="18" charset="-128"/>
              </a:rPr>
              <a:t> (SN360). Open triangle denotes signals corresponding to unprocessed </a:t>
            </a:r>
            <a:r>
              <a:rPr lang="en-AU" sz="1100" i="1" dirty="0" err="1">
                <a:latin typeface="+mn-lt"/>
                <a:ea typeface="Yu Mincho" panose="02020400000000000000" pitchFamily="18" charset="-128"/>
              </a:rPr>
              <a:t>Ko</a:t>
            </a:r>
            <a:r>
              <a:rPr lang="en-AU" sz="1100" dirty="0" err="1">
                <a:latin typeface="+mn-lt"/>
                <a:ea typeface="Yu Mincho" panose="02020400000000000000" pitchFamily="18" charset="-128"/>
              </a:rPr>
              <a:t>NifHH</a:t>
            </a:r>
            <a:r>
              <a:rPr lang="en-AU" sz="1100" dirty="0">
                <a:latin typeface="+mn-lt"/>
                <a:ea typeface="Yu Mincho" panose="02020400000000000000" pitchFamily="18" charset="-128"/>
              </a:rPr>
              <a:t>, solid blue triangle denotes signals corresponding to MPP-processed </a:t>
            </a:r>
            <a:r>
              <a:rPr lang="en-AU" sz="1100" i="1" dirty="0" err="1">
                <a:latin typeface="+mn-lt"/>
                <a:ea typeface="Yu Mincho" panose="02020400000000000000" pitchFamily="18" charset="-128"/>
              </a:rPr>
              <a:t>Ko</a:t>
            </a:r>
            <a:r>
              <a:rPr lang="en-AU" sz="1100" dirty="0" err="1">
                <a:latin typeface="+mn-lt"/>
                <a:ea typeface="Yu Mincho" panose="02020400000000000000" pitchFamily="18" charset="-128"/>
              </a:rPr>
              <a:t>NifHH</a:t>
            </a:r>
            <a:r>
              <a:rPr lang="en-AU" sz="1100" dirty="0">
                <a:latin typeface="+mn-lt"/>
                <a:ea typeface="Yu Mincho" panose="02020400000000000000" pitchFamily="18" charset="-128"/>
              </a:rPr>
              <a:t>. L, protein ladder. P19 lane is a negative control where only the P19 viral suppressor was expressed and total fraction recovered for analysis. </a:t>
            </a:r>
            <a:r>
              <a:rPr lang="en-AU" sz="1100" dirty="0"/>
              <a:t>The protein ladder in the Coomassie stained gel is not visible due to the efficient blotting of the ladder proteins onto the PVDF membrane. </a:t>
            </a:r>
            <a:r>
              <a:rPr lang="en-AU" sz="1100" dirty="0">
                <a:latin typeface="+mn-lt"/>
              </a:rPr>
              <a:t>Configurations of the expression constructs used for this analysis are described in Figure 1 (A) and Table 1 in the main text.</a:t>
            </a:r>
          </a:p>
        </p:txBody>
      </p:sp>
      <p:grpSp>
        <p:nvGrpSpPr>
          <p:cNvPr id="43" name="Group 42">
            <a:extLst>
              <a:ext uri="{FF2B5EF4-FFF2-40B4-BE49-F238E27FC236}">
                <a16:creationId xmlns:a16="http://schemas.microsoft.com/office/drawing/2014/main" id="{2F63AC5E-F63E-28DB-499F-CFB7FBDD5E93}"/>
              </a:ext>
            </a:extLst>
          </p:cNvPr>
          <p:cNvGrpSpPr/>
          <p:nvPr/>
        </p:nvGrpSpPr>
        <p:grpSpPr>
          <a:xfrm>
            <a:off x="855325" y="2874361"/>
            <a:ext cx="2092300" cy="2247648"/>
            <a:chOff x="943755" y="2907462"/>
            <a:chExt cx="2092300" cy="2247648"/>
          </a:xfrm>
        </p:grpSpPr>
        <p:grpSp>
          <p:nvGrpSpPr>
            <p:cNvPr id="38" name="Group 37">
              <a:extLst>
                <a:ext uri="{FF2B5EF4-FFF2-40B4-BE49-F238E27FC236}">
                  <a16:creationId xmlns:a16="http://schemas.microsoft.com/office/drawing/2014/main" id="{C1FB86CB-F029-4385-91E2-AEB3A8B15AB2}"/>
                </a:ext>
              </a:extLst>
            </p:cNvPr>
            <p:cNvGrpSpPr/>
            <p:nvPr/>
          </p:nvGrpSpPr>
          <p:grpSpPr>
            <a:xfrm>
              <a:off x="943755" y="3090974"/>
              <a:ext cx="381836" cy="2064136"/>
              <a:chOff x="1884923" y="2229754"/>
              <a:chExt cx="678820" cy="3669576"/>
            </a:xfrm>
          </p:grpSpPr>
          <p:sp>
            <p:nvSpPr>
              <p:cNvPr id="30" name="TextBox 29">
                <a:extLst>
                  <a:ext uri="{FF2B5EF4-FFF2-40B4-BE49-F238E27FC236}">
                    <a16:creationId xmlns:a16="http://schemas.microsoft.com/office/drawing/2014/main" id="{B05600FA-855E-7F33-AD63-8C0CD0355F83}"/>
                  </a:ext>
                </a:extLst>
              </p:cNvPr>
              <p:cNvSpPr txBox="1"/>
              <p:nvPr/>
            </p:nvSpPr>
            <p:spPr>
              <a:xfrm>
                <a:off x="1884923" y="2478702"/>
                <a:ext cx="678820" cy="437726"/>
              </a:xfrm>
              <a:prstGeom prst="rect">
                <a:avLst/>
              </a:prstGeom>
              <a:noFill/>
            </p:spPr>
            <p:txBody>
              <a:bodyPr wrap="none" rtlCol="0">
                <a:spAutoFit/>
              </a:bodyPr>
              <a:lstStyle/>
              <a:p>
                <a:r>
                  <a:rPr lang="en-AU" sz="1000" dirty="0"/>
                  <a:t>170</a:t>
                </a:r>
              </a:p>
            </p:txBody>
          </p:sp>
          <p:sp>
            <p:nvSpPr>
              <p:cNvPr id="31" name="TextBox 30">
                <a:extLst>
                  <a:ext uri="{FF2B5EF4-FFF2-40B4-BE49-F238E27FC236}">
                    <a16:creationId xmlns:a16="http://schemas.microsoft.com/office/drawing/2014/main" id="{8DDC58B0-68F7-24C5-2638-736C05183773}"/>
                  </a:ext>
                </a:extLst>
              </p:cNvPr>
              <p:cNvSpPr txBox="1"/>
              <p:nvPr/>
            </p:nvSpPr>
            <p:spPr>
              <a:xfrm>
                <a:off x="1884923" y="2932944"/>
                <a:ext cx="678820" cy="437726"/>
              </a:xfrm>
              <a:prstGeom prst="rect">
                <a:avLst/>
              </a:prstGeom>
              <a:noFill/>
            </p:spPr>
            <p:txBody>
              <a:bodyPr wrap="none" rtlCol="0">
                <a:spAutoFit/>
              </a:bodyPr>
              <a:lstStyle/>
              <a:p>
                <a:r>
                  <a:rPr lang="en-AU" sz="1000" dirty="0"/>
                  <a:t>130</a:t>
                </a:r>
              </a:p>
            </p:txBody>
          </p:sp>
          <p:sp>
            <p:nvSpPr>
              <p:cNvPr id="33" name="TextBox 32">
                <a:extLst>
                  <a:ext uri="{FF2B5EF4-FFF2-40B4-BE49-F238E27FC236}">
                    <a16:creationId xmlns:a16="http://schemas.microsoft.com/office/drawing/2014/main" id="{D943305A-BAE1-9754-84F8-3CF6B885D93B}"/>
                  </a:ext>
                </a:extLst>
              </p:cNvPr>
              <p:cNvSpPr txBox="1"/>
              <p:nvPr/>
            </p:nvSpPr>
            <p:spPr>
              <a:xfrm>
                <a:off x="1884923" y="3654995"/>
                <a:ext cx="678820" cy="437726"/>
              </a:xfrm>
              <a:prstGeom prst="rect">
                <a:avLst/>
              </a:prstGeom>
              <a:noFill/>
            </p:spPr>
            <p:txBody>
              <a:bodyPr wrap="none" rtlCol="0">
                <a:spAutoFit/>
              </a:bodyPr>
              <a:lstStyle/>
              <a:p>
                <a:r>
                  <a:rPr lang="en-AU" sz="1000" dirty="0"/>
                  <a:t>100</a:t>
                </a:r>
              </a:p>
            </p:txBody>
          </p:sp>
          <p:sp>
            <p:nvSpPr>
              <p:cNvPr id="34" name="TextBox 33">
                <a:extLst>
                  <a:ext uri="{FF2B5EF4-FFF2-40B4-BE49-F238E27FC236}">
                    <a16:creationId xmlns:a16="http://schemas.microsoft.com/office/drawing/2014/main" id="{E01D9F1A-61A6-B75A-FE01-8D3A27462835}"/>
                  </a:ext>
                </a:extLst>
              </p:cNvPr>
              <p:cNvSpPr txBox="1"/>
              <p:nvPr/>
            </p:nvSpPr>
            <p:spPr>
              <a:xfrm>
                <a:off x="2001766" y="4206889"/>
                <a:ext cx="561977" cy="437726"/>
              </a:xfrm>
              <a:prstGeom prst="rect">
                <a:avLst/>
              </a:prstGeom>
              <a:noFill/>
            </p:spPr>
            <p:txBody>
              <a:bodyPr wrap="none" rtlCol="0">
                <a:spAutoFit/>
              </a:bodyPr>
              <a:lstStyle/>
              <a:p>
                <a:r>
                  <a:rPr lang="en-AU" sz="1000" dirty="0"/>
                  <a:t>70</a:t>
                </a:r>
              </a:p>
            </p:txBody>
          </p:sp>
          <p:sp>
            <p:nvSpPr>
              <p:cNvPr id="35" name="TextBox 34">
                <a:extLst>
                  <a:ext uri="{FF2B5EF4-FFF2-40B4-BE49-F238E27FC236}">
                    <a16:creationId xmlns:a16="http://schemas.microsoft.com/office/drawing/2014/main" id="{506234DD-3BC2-B0BB-D379-081BFD131798}"/>
                  </a:ext>
                </a:extLst>
              </p:cNvPr>
              <p:cNvSpPr txBox="1"/>
              <p:nvPr/>
            </p:nvSpPr>
            <p:spPr>
              <a:xfrm>
                <a:off x="2001766" y="4891950"/>
                <a:ext cx="561977" cy="437726"/>
              </a:xfrm>
              <a:prstGeom prst="rect">
                <a:avLst/>
              </a:prstGeom>
              <a:noFill/>
            </p:spPr>
            <p:txBody>
              <a:bodyPr wrap="none" rtlCol="0">
                <a:spAutoFit/>
              </a:bodyPr>
              <a:lstStyle/>
              <a:p>
                <a:r>
                  <a:rPr lang="en-AU" sz="1000" dirty="0"/>
                  <a:t>55</a:t>
                </a:r>
              </a:p>
            </p:txBody>
          </p:sp>
          <p:sp>
            <p:nvSpPr>
              <p:cNvPr id="36" name="TextBox 35">
                <a:extLst>
                  <a:ext uri="{FF2B5EF4-FFF2-40B4-BE49-F238E27FC236}">
                    <a16:creationId xmlns:a16="http://schemas.microsoft.com/office/drawing/2014/main" id="{FBFA43DE-0183-05B2-AB96-4A0E85F5D768}"/>
                  </a:ext>
                </a:extLst>
              </p:cNvPr>
              <p:cNvSpPr txBox="1"/>
              <p:nvPr/>
            </p:nvSpPr>
            <p:spPr>
              <a:xfrm>
                <a:off x="2001766" y="5461604"/>
                <a:ext cx="561977" cy="437726"/>
              </a:xfrm>
              <a:prstGeom prst="rect">
                <a:avLst/>
              </a:prstGeom>
              <a:noFill/>
            </p:spPr>
            <p:txBody>
              <a:bodyPr wrap="none" rtlCol="0">
                <a:spAutoFit/>
              </a:bodyPr>
              <a:lstStyle/>
              <a:p>
                <a:r>
                  <a:rPr lang="en-AU" sz="1000" dirty="0"/>
                  <a:t>40</a:t>
                </a:r>
              </a:p>
            </p:txBody>
          </p:sp>
          <p:sp>
            <p:nvSpPr>
              <p:cNvPr id="18" name="TextBox 17">
                <a:extLst>
                  <a:ext uri="{FF2B5EF4-FFF2-40B4-BE49-F238E27FC236}">
                    <a16:creationId xmlns:a16="http://schemas.microsoft.com/office/drawing/2014/main" id="{3AC624DE-1D88-6F8C-EC63-DC83B863C869}"/>
                  </a:ext>
                </a:extLst>
              </p:cNvPr>
              <p:cNvSpPr txBox="1"/>
              <p:nvPr/>
            </p:nvSpPr>
            <p:spPr>
              <a:xfrm>
                <a:off x="1884923" y="2229754"/>
                <a:ext cx="678820" cy="437726"/>
              </a:xfrm>
              <a:prstGeom prst="rect">
                <a:avLst/>
              </a:prstGeom>
              <a:noFill/>
            </p:spPr>
            <p:txBody>
              <a:bodyPr wrap="none" rtlCol="0">
                <a:spAutoFit/>
              </a:bodyPr>
              <a:lstStyle/>
              <a:p>
                <a:r>
                  <a:rPr lang="en-AU" sz="1000" dirty="0"/>
                  <a:t>kDa</a:t>
                </a:r>
              </a:p>
            </p:txBody>
          </p:sp>
        </p:grpSp>
        <p:grpSp>
          <p:nvGrpSpPr>
            <p:cNvPr id="26" name="Group 25">
              <a:extLst>
                <a:ext uri="{FF2B5EF4-FFF2-40B4-BE49-F238E27FC236}">
                  <a16:creationId xmlns:a16="http://schemas.microsoft.com/office/drawing/2014/main" id="{2C80B765-A2AE-4A0E-FD3F-9A42BCDB81D2}"/>
                </a:ext>
              </a:extLst>
            </p:cNvPr>
            <p:cNvGrpSpPr/>
            <p:nvPr/>
          </p:nvGrpSpPr>
          <p:grpSpPr>
            <a:xfrm>
              <a:off x="1640259" y="2907462"/>
              <a:ext cx="1395796" cy="246224"/>
              <a:chOff x="7508016" y="1886327"/>
              <a:chExt cx="2481416" cy="437731"/>
            </a:xfrm>
          </p:grpSpPr>
          <p:sp>
            <p:nvSpPr>
              <p:cNvPr id="19" name="TextBox 18">
                <a:extLst>
                  <a:ext uri="{FF2B5EF4-FFF2-40B4-BE49-F238E27FC236}">
                    <a16:creationId xmlns:a16="http://schemas.microsoft.com/office/drawing/2014/main" id="{7A2E022B-1618-2B94-4465-28AC827BAA89}"/>
                  </a:ext>
                </a:extLst>
              </p:cNvPr>
              <p:cNvSpPr txBox="1"/>
              <p:nvPr/>
            </p:nvSpPr>
            <p:spPr>
              <a:xfrm rot="19166868">
                <a:off x="7508016" y="1886329"/>
                <a:ext cx="932448" cy="437729"/>
              </a:xfrm>
              <a:prstGeom prst="rect">
                <a:avLst/>
              </a:prstGeom>
              <a:noFill/>
            </p:spPr>
            <p:txBody>
              <a:bodyPr wrap="none" rtlCol="0">
                <a:spAutoFit/>
              </a:bodyPr>
              <a:lstStyle/>
              <a:p>
                <a:r>
                  <a:rPr lang="en-AU" sz="1000" dirty="0"/>
                  <a:t>SN283</a:t>
                </a:r>
              </a:p>
            </p:txBody>
          </p:sp>
          <p:sp>
            <p:nvSpPr>
              <p:cNvPr id="22" name="TextBox 21">
                <a:extLst>
                  <a:ext uri="{FF2B5EF4-FFF2-40B4-BE49-F238E27FC236}">
                    <a16:creationId xmlns:a16="http://schemas.microsoft.com/office/drawing/2014/main" id="{F562780D-44F7-77CA-A077-41E6384D2EF5}"/>
                  </a:ext>
                </a:extLst>
              </p:cNvPr>
              <p:cNvSpPr txBox="1"/>
              <p:nvPr/>
            </p:nvSpPr>
            <p:spPr>
              <a:xfrm rot="19166868">
                <a:off x="7877115" y="1886329"/>
                <a:ext cx="932448" cy="437729"/>
              </a:xfrm>
              <a:prstGeom prst="rect">
                <a:avLst/>
              </a:prstGeom>
              <a:noFill/>
            </p:spPr>
            <p:txBody>
              <a:bodyPr wrap="none" rtlCol="0">
                <a:spAutoFit/>
              </a:bodyPr>
              <a:lstStyle/>
              <a:p>
                <a:r>
                  <a:rPr lang="en-AU" sz="1000" dirty="0"/>
                  <a:t>SN807</a:t>
                </a:r>
              </a:p>
            </p:txBody>
          </p:sp>
          <p:sp>
            <p:nvSpPr>
              <p:cNvPr id="23" name="TextBox 22">
                <a:extLst>
                  <a:ext uri="{FF2B5EF4-FFF2-40B4-BE49-F238E27FC236}">
                    <a16:creationId xmlns:a16="http://schemas.microsoft.com/office/drawing/2014/main" id="{66B13EF7-A83B-5EB9-B5D1-D0E27D931137}"/>
                  </a:ext>
                </a:extLst>
              </p:cNvPr>
              <p:cNvSpPr txBox="1"/>
              <p:nvPr/>
            </p:nvSpPr>
            <p:spPr>
              <a:xfrm rot="19166868">
                <a:off x="8277305" y="1886329"/>
                <a:ext cx="932448" cy="437729"/>
              </a:xfrm>
              <a:prstGeom prst="rect">
                <a:avLst/>
              </a:prstGeom>
              <a:noFill/>
            </p:spPr>
            <p:txBody>
              <a:bodyPr wrap="none" rtlCol="0">
                <a:spAutoFit/>
              </a:bodyPr>
              <a:lstStyle/>
              <a:p>
                <a:r>
                  <a:rPr lang="en-AU" sz="1000" dirty="0"/>
                  <a:t>SN303</a:t>
                </a:r>
              </a:p>
            </p:txBody>
          </p:sp>
          <p:sp>
            <p:nvSpPr>
              <p:cNvPr id="24" name="TextBox 23">
                <a:extLst>
                  <a:ext uri="{FF2B5EF4-FFF2-40B4-BE49-F238E27FC236}">
                    <a16:creationId xmlns:a16="http://schemas.microsoft.com/office/drawing/2014/main" id="{59605A45-7BC2-67DB-F0F4-51C779FACF40}"/>
                  </a:ext>
                </a:extLst>
              </p:cNvPr>
              <p:cNvSpPr txBox="1"/>
              <p:nvPr/>
            </p:nvSpPr>
            <p:spPr>
              <a:xfrm rot="19166868">
                <a:off x="8652193" y="1886329"/>
                <a:ext cx="932448" cy="437729"/>
              </a:xfrm>
              <a:prstGeom prst="rect">
                <a:avLst/>
              </a:prstGeom>
              <a:noFill/>
            </p:spPr>
            <p:txBody>
              <a:bodyPr wrap="none" rtlCol="0">
                <a:spAutoFit/>
              </a:bodyPr>
              <a:lstStyle/>
              <a:p>
                <a:r>
                  <a:rPr lang="en-AU" sz="1000" dirty="0"/>
                  <a:t>SN656</a:t>
                </a:r>
              </a:p>
            </p:txBody>
          </p:sp>
          <p:sp>
            <p:nvSpPr>
              <p:cNvPr id="25" name="TextBox 24">
                <a:extLst>
                  <a:ext uri="{FF2B5EF4-FFF2-40B4-BE49-F238E27FC236}">
                    <a16:creationId xmlns:a16="http://schemas.microsoft.com/office/drawing/2014/main" id="{8AE04AD0-9255-7919-DF02-08F95C1B782C}"/>
                  </a:ext>
                </a:extLst>
              </p:cNvPr>
              <p:cNvSpPr txBox="1"/>
              <p:nvPr/>
            </p:nvSpPr>
            <p:spPr>
              <a:xfrm rot="19166868">
                <a:off x="9056984" y="1886327"/>
                <a:ext cx="932448" cy="437725"/>
              </a:xfrm>
              <a:prstGeom prst="rect">
                <a:avLst/>
              </a:prstGeom>
              <a:noFill/>
            </p:spPr>
            <p:txBody>
              <a:bodyPr wrap="none" rtlCol="0">
                <a:spAutoFit/>
              </a:bodyPr>
              <a:lstStyle/>
              <a:p>
                <a:r>
                  <a:rPr lang="en-AU" sz="1000" dirty="0"/>
                  <a:t>SN808</a:t>
                </a:r>
              </a:p>
            </p:txBody>
          </p:sp>
        </p:grpSp>
        <p:sp>
          <p:nvSpPr>
            <p:cNvPr id="3" name="TextBox 2">
              <a:extLst>
                <a:ext uri="{FF2B5EF4-FFF2-40B4-BE49-F238E27FC236}">
                  <a16:creationId xmlns:a16="http://schemas.microsoft.com/office/drawing/2014/main" id="{185E3DE6-3771-22C0-07EE-073384E6AAD4}"/>
                </a:ext>
              </a:extLst>
            </p:cNvPr>
            <p:cNvSpPr txBox="1"/>
            <p:nvPr/>
          </p:nvSpPr>
          <p:spPr>
            <a:xfrm>
              <a:off x="1345497" y="3008754"/>
              <a:ext cx="239168" cy="246221"/>
            </a:xfrm>
            <a:prstGeom prst="rect">
              <a:avLst/>
            </a:prstGeom>
            <a:noFill/>
          </p:spPr>
          <p:txBody>
            <a:bodyPr wrap="none" rtlCol="0">
              <a:spAutoFit/>
            </a:bodyPr>
            <a:lstStyle/>
            <a:p>
              <a:r>
                <a:rPr lang="en-AU" sz="1000" dirty="0"/>
                <a:t>L</a:t>
              </a:r>
            </a:p>
          </p:txBody>
        </p:sp>
        <p:sp>
          <p:nvSpPr>
            <p:cNvPr id="6" name="TextBox 5">
              <a:extLst>
                <a:ext uri="{FF2B5EF4-FFF2-40B4-BE49-F238E27FC236}">
                  <a16:creationId xmlns:a16="http://schemas.microsoft.com/office/drawing/2014/main" id="{BA1FF7DC-D6D6-07A1-40D7-4CF621B629A2}"/>
                </a:ext>
              </a:extLst>
            </p:cNvPr>
            <p:cNvSpPr txBox="1"/>
            <p:nvPr/>
          </p:nvSpPr>
          <p:spPr>
            <a:xfrm rot="19166868">
              <a:off x="1502674" y="2953840"/>
              <a:ext cx="381836" cy="246221"/>
            </a:xfrm>
            <a:prstGeom prst="rect">
              <a:avLst/>
            </a:prstGeom>
            <a:noFill/>
          </p:spPr>
          <p:txBody>
            <a:bodyPr wrap="none" rtlCol="0">
              <a:spAutoFit/>
            </a:bodyPr>
            <a:lstStyle/>
            <a:p>
              <a:r>
                <a:rPr lang="en-AU" sz="1000" dirty="0"/>
                <a:t>P19</a:t>
              </a:r>
            </a:p>
          </p:txBody>
        </p:sp>
      </p:grpSp>
      <p:grpSp>
        <p:nvGrpSpPr>
          <p:cNvPr id="37" name="Group 36">
            <a:extLst>
              <a:ext uri="{FF2B5EF4-FFF2-40B4-BE49-F238E27FC236}">
                <a16:creationId xmlns:a16="http://schemas.microsoft.com/office/drawing/2014/main" id="{E9A968C3-0DC3-3E03-1BD2-924FB89A536C}"/>
              </a:ext>
            </a:extLst>
          </p:cNvPr>
          <p:cNvGrpSpPr/>
          <p:nvPr/>
        </p:nvGrpSpPr>
        <p:grpSpPr>
          <a:xfrm>
            <a:off x="4031958" y="2907464"/>
            <a:ext cx="1780235" cy="2395512"/>
            <a:chOff x="6698018" y="1903509"/>
            <a:chExt cx="3164866" cy="4258689"/>
          </a:xfrm>
        </p:grpSpPr>
        <p:pic>
          <p:nvPicPr>
            <p:cNvPr id="5" name="Picture 4" descr="A picture containing screenshot, rectangle, stationary&#10;&#10;Description automatically generated">
              <a:extLst>
                <a:ext uri="{FF2B5EF4-FFF2-40B4-BE49-F238E27FC236}">
                  <a16:creationId xmlns:a16="http://schemas.microsoft.com/office/drawing/2014/main" id="{E312BC85-20A0-7934-A5E2-48D469CFCE5A}"/>
                </a:ext>
              </a:extLst>
            </p:cNvPr>
            <p:cNvPicPr>
              <a:picLocks noChangeAspect="1"/>
            </p:cNvPicPr>
            <p:nvPr/>
          </p:nvPicPr>
          <p:blipFill rotWithShape="1">
            <a:blip r:embed="rId3">
              <a:extLst>
                <a:ext uri="{28A0092B-C50C-407E-A947-70E740481C1C}">
                  <a14:useLocalDpi xmlns:a14="http://schemas.microsoft.com/office/drawing/2010/main" val="0"/>
                </a:ext>
              </a:extLst>
            </a:blip>
            <a:srcRect l="21031" t="31424" r="49999" b="41438"/>
            <a:stretch>
              <a:fillRect/>
            </a:stretch>
          </p:blipFill>
          <p:spPr>
            <a:xfrm>
              <a:off x="6698018" y="2479666"/>
              <a:ext cx="2859762" cy="3682532"/>
            </a:xfrm>
            <a:prstGeom prst="rect">
              <a:avLst/>
            </a:prstGeom>
            <a:ln>
              <a:solidFill>
                <a:schemeClr val="tx1"/>
              </a:solidFill>
            </a:ln>
          </p:spPr>
        </p:pic>
        <p:grpSp>
          <p:nvGrpSpPr>
            <p:cNvPr id="7" name="Group 6">
              <a:extLst>
                <a:ext uri="{FF2B5EF4-FFF2-40B4-BE49-F238E27FC236}">
                  <a16:creationId xmlns:a16="http://schemas.microsoft.com/office/drawing/2014/main" id="{F91B8F91-F67E-1135-3BAD-3E304708C2EB}"/>
                </a:ext>
              </a:extLst>
            </p:cNvPr>
            <p:cNvGrpSpPr/>
            <p:nvPr/>
          </p:nvGrpSpPr>
          <p:grpSpPr>
            <a:xfrm>
              <a:off x="7389891" y="1903509"/>
              <a:ext cx="2472993" cy="437726"/>
              <a:chOff x="7516439" y="1878777"/>
              <a:chExt cx="2472993" cy="437726"/>
            </a:xfrm>
          </p:grpSpPr>
          <p:sp>
            <p:nvSpPr>
              <p:cNvPr id="8" name="TextBox 7">
                <a:extLst>
                  <a:ext uri="{FF2B5EF4-FFF2-40B4-BE49-F238E27FC236}">
                    <a16:creationId xmlns:a16="http://schemas.microsoft.com/office/drawing/2014/main" id="{356400C0-B670-F976-0447-9AEA2D490A9E}"/>
                  </a:ext>
                </a:extLst>
              </p:cNvPr>
              <p:cNvSpPr txBox="1"/>
              <p:nvPr/>
            </p:nvSpPr>
            <p:spPr>
              <a:xfrm rot="19166868">
                <a:off x="7516439" y="1878777"/>
                <a:ext cx="932449" cy="437726"/>
              </a:xfrm>
              <a:prstGeom prst="rect">
                <a:avLst/>
              </a:prstGeom>
              <a:noFill/>
            </p:spPr>
            <p:txBody>
              <a:bodyPr wrap="none" rtlCol="0">
                <a:spAutoFit/>
              </a:bodyPr>
              <a:lstStyle/>
              <a:p>
                <a:r>
                  <a:rPr lang="en-AU" sz="1000" dirty="0"/>
                  <a:t>SN283</a:t>
                </a:r>
              </a:p>
            </p:txBody>
          </p:sp>
          <p:sp>
            <p:nvSpPr>
              <p:cNvPr id="9" name="TextBox 8">
                <a:extLst>
                  <a:ext uri="{FF2B5EF4-FFF2-40B4-BE49-F238E27FC236}">
                    <a16:creationId xmlns:a16="http://schemas.microsoft.com/office/drawing/2014/main" id="{824FAAE1-0057-EAED-EFAB-3850953CA18C}"/>
                  </a:ext>
                </a:extLst>
              </p:cNvPr>
              <p:cNvSpPr txBox="1"/>
              <p:nvPr/>
            </p:nvSpPr>
            <p:spPr>
              <a:xfrm rot="19166868">
                <a:off x="7877115" y="1878777"/>
                <a:ext cx="932451" cy="437726"/>
              </a:xfrm>
              <a:prstGeom prst="rect">
                <a:avLst/>
              </a:prstGeom>
              <a:noFill/>
            </p:spPr>
            <p:txBody>
              <a:bodyPr wrap="none" rtlCol="0">
                <a:spAutoFit/>
              </a:bodyPr>
              <a:lstStyle/>
              <a:p>
                <a:r>
                  <a:rPr lang="en-AU" sz="1000" dirty="0"/>
                  <a:t>SN807</a:t>
                </a:r>
              </a:p>
            </p:txBody>
          </p:sp>
          <p:sp>
            <p:nvSpPr>
              <p:cNvPr id="10" name="TextBox 9">
                <a:extLst>
                  <a:ext uri="{FF2B5EF4-FFF2-40B4-BE49-F238E27FC236}">
                    <a16:creationId xmlns:a16="http://schemas.microsoft.com/office/drawing/2014/main" id="{FEA32A74-D392-24ED-82FC-53D15B52B615}"/>
                  </a:ext>
                </a:extLst>
              </p:cNvPr>
              <p:cNvSpPr txBox="1"/>
              <p:nvPr/>
            </p:nvSpPr>
            <p:spPr>
              <a:xfrm rot="19166868">
                <a:off x="8277304" y="1878777"/>
                <a:ext cx="932451" cy="437726"/>
              </a:xfrm>
              <a:prstGeom prst="rect">
                <a:avLst/>
              </a:prstGeom>
              <a:noFill/>
            </p:spPr>
            <p:txBody>
              <a:bodyPr wrap="none" rtlCol="0">
                <a:spAutoFit/>
              </a:bodyPr>
              <a:lstStyle/>
              <a:p>
                <a:r>
                  <a:rPr lang="en-AU" sz="1000" dirty="0"/>
                  <a:t>SN303</a:t>
                </a:r>
              </a:p>
            </p:txBody>
          </p:sp>
          <p:sp>
            <p:nvSpPr>
              <p:cNvPr id="27" name="TextBox 26">
                <a:extLst>
                  <a:ext uri="{FF2B5EF4-FFF2-40B4-BE49-F238E27FC236}">
                    <a16:creationId xmlns:a16="http://schemas.microsoft.com/office/drawing/2014/main" id="{0481AB55-4C7C-E394-5C5A-866E5D42CBCA}"/>
                  </a:ext>
                </a:extLst>
              </p:cNvPr>
              <p:cNvSpPr txBox="1"/>
              <p:nvPr/>
            </p:nvSpPr>
            <p:spPr>
              <a:xfrm rot="19166868">
                <a:off x="8652192" y="1878777"/>
                <a:ext cx="932451" cy="437726"/>
              </a:xfrm>
              <a:prstGeom prst="rect">
                <a:avLst/>
              </a:prstGeom>
              <a:noFill/>
            </p:spPr>
            <p:txBody>
              <a:bodyPr wrap="none" rtlCol="0">
                <a:spAutoFit/>
              </a:bodyPr>
              <a:lstStyle/>
              <a:p>
                <a:r>
                  <a:rPr lang="en-AU" sz="1000" dirty="0"/>
                  <a:t>SN656</a:t>
                </a:r>
              </a:p>
            </p:txBody>
          </p:sp>
          <p:sp>
            <p:nvSpPr>
              <p:cNvPr id="28" name="TextBox 27">
                <a:extLst>
                  <a:ext uri="{FF2B5EF4-FFF2-40B4-BE49-F238E27FC236}">
                    <a16:creationId xmlns:a16="http://schemas.microsoft.com/office/drawing/2014/main" id="{D4D11F56-EDBE-6E1A-DC37-0C6C9D3FFAA7}"/>
                  </a:ext>
                </a:extLst>
              </p:cNvPr>
              <p:cNvSpPr txBox="1"/>
              <p:nvPr/>
            </p:nvSpPr>
            <p:spPr>
              <a:xfrm rot="19166868">
                <a:off x="9056981" y="1878777"/>
                <a:ext cx="932451" cy="437726"/>
              </a:xfrm>
              <a:prstGeom prst="rect">
                <a:avLst/>
              </a:prstGeom>
              <a:noFill/>
            </p:spPr>
            <p:txBody>
              <a:bodyPr wrap="none" rtlCol="0">
                <a:spAutoFit/>
              </a:bodyPr>
              <a:lstStyle/>
              <a:p>
                <a:r>
                  <a:rPr lang="en-AU" sz="1000" dirty="0"/>
                  <a:t>SN808</a:t>
                </a:r>
              </a:p>
            </p:txBody>
          </p:sp>
        </p:grpSp>
        <p:sp>
          <p:nvSpPr>
            <p:cNvPr id="29" name="TextBox 28">
              <a:extLst>
                <a:ext uri="{FF2B5EF4-FFF2-40B4-BE49-F238E27FC236}">
                  <a16:creationId xmlns:a16="http://schemas.microsoft.com/office/drawing/2014/main" id="{9E378522-CC6F-B3B8-6FE6-17F9D7B4BE2F}"/>
                </a:ext>
              </a:extLst>
            </p:cNvPr>
            <p:cNvSpPr txBox="1"/>
            <p:nvPr/>
          </p:nvSpPr>
          <p:spPr>
            <a:xfrm>
              <a:off x="6857446" y="2091135"/>
              <a:ext cx="425188" cy="437726"/>
            </a:xfrm>
            <a:prstGeom prst="rect">
              <a:avLst/>
            </a:prstGeom>
            <a:noFill/>
          </p:spPr>
          <p:txBody>
            <a:bodyPr wrap="none" rtlCol="0">
              <a:spAutoFit/>
            </a:bodyPr>
            <a:lstStyle/>
            <a:p>
              <a:r>
                <a:rPr lang="en-AU" sz="1000" dirty="0"/>
                <a:t>L</a:t>
              </a:r>
            </a:p>
          </p:txBody>
        </p:sp>
        <p:sp>
          <p:nvSpPr>
            <p:cNvPr id="32" name="TextBox 31">
              <a:extLst>
                <a:ext uri="{FF2B5EF4-FFF2-40B4-BE49-F238E27FC236}">
                  <a16:creationId xmlns:a16="http://schemas.microsoft.com/office/drawing/2014/main" id="{7FE10567-0D98-0608-9F24-225E1D64DC1D}"/>
                </a:ext>
              </a:extLst>
            </p:cNvPr>
            <p:cNvSpPr txBox="1"/>
            <p:nvPr/>
          </p:nvSpPr>
          <p:spPr>
            <a:xfrm rot="19166868">
              <a:off x="7136872" y="1985955"/>
              <a:ext cx="678820" cy="437726"/>
            </a:xfrm>
            <a:prstGeom prst="rect">
              <a:avLst/>
            </a:prstGeom>
            <a:noFill/>
          </p:spPr>
          <p:txBody>
            <a:bodyPr wrap="none" rtlCol="0">
              <a:spAutoFit/>
            </a:bodyPr>
            <a:lstStyle/>
            <a:p>
              <a:r>
                <a:rPr lang="en-AU" sz="1000" dirty="0"/>
                <a:t>P19</a:t>
              </a:r>
            </a:p>
          </p:txBody>
        </p:sp>
      </p:grpSp>
      <p:grpSp>
        <p:nvGrpSpPr>
          <p:cNvPr id="44" name="Group 43">
            <a:extLst>
              <a:ext uri="{FF2B5EF4-FFF2-40B4-BE49-F238E27FC236}">
                <a16:creationId xmlns:a16="http://schemas.microsoft.com/office/drawing/2014/main" id="{AEE3E520-457D-BBDC-F3E7-57781E762039}"/>
              </a:ext>
            </a:extLst>
          </p:cNvPr>
          <p:cNvGrpSpPr/>
          <p:nvPr/>
        </p:nvGrpSpPr>
        <p:grpSpPr>
          <a:xfrm>
            <a:off x="2991438" y="4012619"/>
            <a:ext cx="947542" cy="509290"/>
            <a:chOff x="3025839" y="3995389"/>
            <a:chExt cx="947542" cy="509290"/>
          </a:xfrm>
        </p:grpSpPr>
        <p:sp>
          <p:nvSpPr>
            <p:cNvPr id="11" name="Isosceles Triangle 10">
              <a:extLst>
                <a:ext uri="{FF2B5EF4-FFF2-40B4-BE49-F238E27FC236}">
                  <a16:creationId xmlns:a16="http://schemas.microsoft.com/office/drawing/2014/main" id="{085A2E23-4266-872A-84AF-D1F2E75928F6}"/>
                </a:ext>
              </a:extLst>
            </p:cNvPr>
            <p:cNvSpPr/>
            <p:nvPr/>
          </p:nvSpPr>
          <p:spPr>
            <a:xfrm rot="16200000" flipH="1">
              <a:off x="3065226" y="4063071"/>
              <a:ext cx="64873" cy="143647"/>
            </a:xfrm>
            <a:prstGeom prs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000" dirty="0"/>
            </a:p>
          </p:txBody>
        </p:sp>
        <p:sp>
          <p:nvSpPr>
            <p:cNvPr id="12" name="Isosceles Triangle 11">
              <a:extLst>
                <a:ext uri="{FF2B5EF4-FFF2-40B4-BE49-F238E27FC236}">
                  <a16:creationId xmlns:a16="http://schemas.microsoft.com/office/drawing/2014/main" id="{10ED18E4-7409-79E9-3132-40834B07402E}"/>
                </a:ext>
              </a:extLst>
            </p:cNvPr>
            <p:cNvSpPr/>
            <p:nvPr/>
          </p:nvSpPr>
          <p:spPr>
            <a:xfrm rot="16200000" flipH="1">
              <a:off x="3065226" y="4144189"/>
              <a:ext cx="64873" cy="143647"/>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000" dirty="0"/>
            </a:p>
          </p:txBody>
        </p:sp>
        <p:sp>
          <p:nvSpPr>
            <p:cNvPr id="20" name="TextBox 19">
              <a:extLst>
                <a:ext uri="{FF2B5EF4-FFF2-40B4-BE49-F238E27FC236}">
                  <a16:creationId xmlns:a16="http://schemas.microsoft.com/office/drawing/2014/main" id="{326D669A-6DF4-25BD-623E-EFEC95C2E864}"/>
                </a:ext>
              </a:extLst>
            </p:cNvPr>
            <p:cNvSpPr txBox="1"/>
            <p:nvPr/>
          </p:nvSpPr>
          <p:spPr>
            <a:xfrm>
              <a:off x="3110644" y="3995389"/>
              <a:ext cx="862737" cy="246221"/>
            </a:xfrm>
            <a:prstGeom prst="rect">
              <a:avLst/>
            </a:prstGeom>
            <a:noFill/>
          </p:spPr>
          <p:txBody>
            <a:bodyPr wrap="none" rtlCol="0">
              <a:spAutoFit/>
            </a:bodyPr>
            <a:lstStyle/>
            <a:p>
              <a:r>
                <a:rPr lang="en-AU" sz="1000" dirty="0"/>
                <a:t>Unprocessed</a:t>
              </a:r>
            </a:p>
          </p:txBody>
        </p:sp>
        <p:sp>
          <p:nvSpPr>
            <p:cNvPr id="21" name="TextBox 20">
              <a:extLst>
                <a:ext uri="{FF2B5EF4-FFF2-40B4-BE49-F238E27FC236}">
                  <a16:creationId xmlns:a16="http://schemas.microsoft.com/office/drawing/2014/main" id="{CB1A7C0B-16C2-9D0F-9443-8581065FD238}"/>
                </a:ext>
              </a:extLst>
            </p:cNvPr>
            <p:cNvSpPr txBox="1"/>
            <p:nvPr/>
          </p:nvSpPr>
          <p:spPr>
            <a:xfrm>
              <a:off x="3124478" y="4258458"/>
              <a:ext cx="457176" cy="246221"/>
            </a:xfrm>
            <a:prstGeom prst="rect">
              <a:avLst/>
            </a:prstGeom>
            <a:noFill/>
          </p:spPr>
          <p:txBody>
            <a:bodyPr wrap="none" rtlCol="0">
              <a:spAutoFit/>
            </a:bodyPr>
            <a:lstStyle/>
            <a:p>
              <a:r>
                <a:rPr lang="en-AU" sz="1000" dirty="0">
                  <a:sym typeface="Symbol" panose="05050102010706020507" pitchFamily="18" charset="2"/>
                </a:rPr>
                <a:t>-HA</a:t>
              </a:r>
              <a:endParaRPr lang="en-AU" sz="1000" dirty="0"/>
            </a:p>
          </p:txBody>
        </p:sp>
        <p:sp>
          <p:nvSpPr>
            <p:cNvPr id="42" name="TextBox 41">
              <a:extLst>
                <a:ext uri="{FF2B5EF4-FFF2-40B4-BE49-F238E27FC236}">
                  <a16:creationId xmlns:a16="http://schemas.microsoft.com/office/drawing/2014/main" id="{1090FAF3-BCD1-98F5-0CD7-85DC0BD7DD52}"/>
                </a:ext>
              </a:extLst>
            </p:cNvPr>
            <p:cNvSpPr txBox="1"/>
            <p:nvPr/>
          </p:nvSpPr>
          <p:spPr>
            <a:xfrm>
              <a:off x="3110644" y="4112346"/>
              <a:ext cx="712054" cy="246221"/>
            </a:xfrm>
            <a:prstGeom prst="rect">
              <a:avLst/>
            </a:prstGeom>
            <a:noFill/>
          </p:spPr>
          <p:txBody>
            <a:bodyPr wrap="none" rtlCol="0">
              <a:spAutoFit/>
            </a:bodyPr>
            <a:lstStyle/>
            <a:p>
              <a:r>
                <a:rPr lang="en-AU" sz="1000" dirty="0"/>
                <a:t>Processed</a:t>
              </a:r>
            </a:p>
          </p:txBody>
        </p:sp>
      </p:grpSp>
    </p:spTree>
    <p:extLst>
      <p:ext uri="{BB962C8B-B14F-4D97-AF65-F5344CB8AC3E}">
        <p14:creationId xmlns:p14="http://schemas.microsoft.com/office/powerpoint/2010/main" val="8720447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FE49A-E6F6-9870-D420-5F57B4896AF0}"/>
              </a:ext>
            </a:extLst>
          </p:cNvPr>
          <p:cNvSpPr>
            <a:spLocks noGrp="1"/>
          </p:cNvSpPr>
          <p:nvPr>
            <p:ph type="title"/>
          </p:nvPr>
        </p:nvSpPr>
        <p:spPr>
          <a:xfrm>
            <a:off x="471487" y="1219200"/>
            <a:ext cx="5915025" cy="1631068"/>
          </a:xfrm>
        </p:spPr>
        <p:txBody>
          <a:bodyPr>
            <a:noAutofit/>
          </a:bodyPr>
          <a:lstStyle/>
          <a:p>
            <a:r>
              <a:rPr lang="en-AU" sz="1100" dirty="0">
                <a:latin typeface="+mn-lt"/>
              </a:rPr>
              <a:t>Supplementary Figure 7. Assessing solubility of </a:t>
            </a:r>
            <a:r>
              <a:rPr lang="en-AU" sz="1100" i="1" dirty="0" err="1">
                <a:latin typeface="+mn-lt"/>
              </a:rPr>
              <a:t>Av</a:t>
            </a:r>
            <a:r>
              <a:rPr lang="en-AU" sz="1100" dirty="0" err="1">
                <a:latin typeface="+mn-lt"/>
              </a:rPr>
              <a:t>NifHH</a:t>
            </a:r>
            <a:r>
              <a:rPr lang="en-AU" sz="1100" dirty="0">
                <a:latin typeface="+mn-lt"/>
              </a:rPr>
              <a:t> when coexpressed with </a:t>
            </a:r>
            <a:r>
              <a:rPr lang="en-AU" sz="1100" i="1" dirty="0" err="1">
                <a:latin typeface="+mn-lt"/>
              </a:rPr>
              <a:t>Av</a:t>
            </a:r>
            <a:r>
              <a:rPr lang="en-AU" sz="1100" dirty="0" err="1">
                <a:latin typeface="+mn-lt"/>
              </a:rPr>
              <a:t>NifM</a:t>
            </a:r>
            <a:r>
              <a:rPr lang="en-AU" sz="1100" dirty="0">
                <a:latin typeface="+mn-lt"/>
              </a:rPr>
              <a:t> and targeted to </a:t>
            </a:r>
            <a:r>
              <a:rPr lang="en-AU" sz="1100" i="1" dirty="0">
                <a:latin typeface="+mn-lt"/>
              </a:rPr>
              <a:t>N. benthamiana </a:t>
            </a:r>
            <a:r>
              <a:rPr lang="en-AU" sz="1100" dirty="0">
                <a:latin typeface="+mn-lt"/>
              </a:rPr>
              <a:t>mitochondria. Full-length anti-HA western blot (left) and corresponding post-blotted Coomassie-stained SDS-PAGE (right) of </a:t>
            </a:r>
            <a:r>
              <a:rPr lang="en-AU" sz="1100" i="1" dirty="0">
                <a:latin typeface="+mn-lt"/>
                <a:ea typeface="Yu Mincho" panose="02020400000000000000" pitchFamily="18" charset="-128"/>
              </a:rPr>
              <a:t>Av</a:t>
            </a:r>
            <a:r>
              <a:rPr lang="en-AU" sz="1100" dirty="0">
                <a:latin typeface="+mn-lt"/>
                <a:ea typeface="Yu Mincho" panose="02020400000000000000" pitchFamily="18" charset="-128"/>
              </a:rPr>
              <a:t>NifHH</a:t>
            </a:r>
            <a:r>
              <a:rPr lang="en-AU" sz="1100" dirty="0">
                <a:latin typeface="+mn-lt"/>
              </a:rPr>
              <a:t> (SN679) transiently expressed in </a:t>
            </a:r>
            <a:r>
              <a:rPr lang="en-AU" sz="1100" i="1" dirty="0">
                <a:latin typeface="+mn-lt"/>
              </a:rPr>
              <a:t>N. benthamiana </a:t>
            </a:r>
            <a:r>
              <a:rPr lang="en-AU" sz="1100" dirty="0">
                <a:latin typeface="+mn-lt"/>
              </a:rPr>
              <a:t>leaf mitochondria, coexpressed with or without mitochondrially targeted </a:t>
            </a:r>
            <a:r>
              <a:rPr lang="en-AU" sz="1100" i="1" dirty="0" err="1">
                <a:latin typeface="+mn-lt"/>
              </a:rPr>
              <a:t>Av</a:t>
            </a:r>
            <a:r>
              <a:rPr lang="en-AU" sz="1100" dirty="0" err="1">
                <a:latin typeface="+mn-lt"/>
              </a:rPr>
              <a:t>NifM</a:t>
            </a:r>
            <a:r>
              <a:rPr lang="en-AU" sz="1100" dirty="0">
                <a:latin typeface="+mn-lt"/>
              </a:rPr>
              <a:t> (N-terminal HA-Tagged, SN604; non-epitope tagged, SN605). Black triangle points to </a:t>
            </a:r>
            <a:r>
              <a:rPr lang="en-AU" sz="1100" i="1" dirty="0" err="1">
                <a:latin typeface="+mn-lt"/>
              </a:rPr>
              <a:t>Av</a:t>
            </a:r>
            <a:r>
              <a:rPr lang="en-AU" sz="1100" dirty="0" err="1">
                <a:latin typeface="+mn-lt"/>
              </a:rPr>
              <a:t>NifHH</a:t>
            </a:r>
            <a:r>
              <a:rPr lang="en-AU" sz="1100" dirty="0">
                <a:latin typeface="+mn-lt"/>
              </a:rPr>
              <a:t>, and # in the total and soluble fractions of SN679 and SN604 coexpression is </a:t>
            </a:r>
            <a:r>
              <a:rPr lang="en-AU" sz="1100" i="1" dirty="0" err="1">
                <a:latin typeface="+mn-lt"/>
              </a:rPr>
              <a:t>Av</a:t>
            </a:r>
            <a:r>
              <a:rPr lang="en-AU" sz="1100" dirty="0" err="1">
                <a:latin typeface="+mn-lt"/>
              </a:rPr>
              <a:t>NifM</a:t>
            </a:r>
            <a:r>
              <a:rPr lang="en-AU" sz="1100" dirty="0">
                <a:latin typeface="+mn-lt"/>
              </a:rPr>
              <a:t>. T, total fraction; S, soluble fraction; I, insoluble fraction; L, protein ladder. </a:t>
            </a:r>
            <a:r>
              <a:rPr lang="en-AU" sz="1100" dirty="0"/>
              <a:t>The protein ladder in the Coomassie stained gel is not entirely visible due to the efficient blotting of the ladder proteins onto the PVDF membrane. </a:t>
            </a:r>
            <a:r>
              <a:rPr lang="en-AU" sz="1100" dirty="0">
                <a:latin typeface="+mn-lt"/>
              </a:rPr>
              <a:t>Details of constructs are summarised in Table 1.</a:t>
            </a:r>
          </a:p>
        </p:txBody>
      </p:sp>
      <p:grpSp>
        <p:nvGrpSpPr>
          <p:cNvPr id="37" name="Group 36">
            <a:extLst>
              <a:ext uri="{FF2B5EF4-FFF2-40B4-BE49-F238E27FC236}">
                <a16:creationId xmlns:a16="http://schemas.microsoft.com/office/drawing/2014/main" id="{EF88D278-1C3B-EF27-84B4-199035DAB8E9}"/>
              </a:ext>
            </a:extLst>
          </p:cNvPr>
          <p:cNvGrpSpPr/>
          <p:nvPr/>
        </p:nvGrpSpPr>
        <p:grpSpPr>
          <a:xfrm>
            <a:off x="465960" y="2868453"/>
            <a:ext cx="2789740" cy="2750572"/>
            <a:chOff x="465960" y="2868453"/>
            <a:chExt cx="2789740" cy="2750572"/>
          </a:xfrm>
        </p:grpSpPr>
        <p:grpSp>
          <p:nvGrpSpPr>
            <p:cNvPr id="3" name="Group 2">
              <a:extLst>
                <a:ext uri="{FF2B5EF4-FFF2-40B4-BE49-F238E27FC236}">
                  <a16:creationId xmlns:a16="http://schemas.microsoft.com/office/drawing/2014/main" id="{362E020F-8F12-51C1-D960-BDCF3736BF07}"/>
                </a:ext>
              </a:extLst>
            </p:cNvPr>
            <p:cNvGrpSpPr/>
            <p:nvPr/>
          </p:nvGrpSpPr>
          <p:grpSpPr>
            <a:xfrm>
              <a:off x="2868002" y="3673769"/>
              <a:ext cx="387698" cy="1875540"/>
              <a:chOff x="1179264" y="2755816"/>
              <a:chExt cx="689240" cy="3334293"/>
            </a:xfrm>
          </p:grpSpPr>
          <p:sp>
            <p:nvSpPr>
              <p:cNvPr id="4" name="TextBox 3">
                <a:extLst>
                  <a:ext uri="{FF2B5EF4-FFF2-40B4-BE49-F238E27FC236}">
                    <a16:creationId xmlns:a16="http://schemas.microsoft.com/office/drawing/2014/main" id="{3956E777-95BF-B217-1542-0403B125E023}"/>
                  </a:ext>
                </a:extLst>
              </p:cNvPr>
              <p:cNvSpPr txBox="1"/>
              <p:nvPr/>
            </p:nvSpPr>
            <p:spPr>
              <a:xfrm>
                <a:off x="1179264" y="2968572"/>
                <a:ext cx="678819" cy="437726"/>
              </a:xfrm>
              <a:prstGeom prst="rect">
                <a:avLst/>
              </a:prstGeom>
              <a:noFill/>
            </p:spPr>
            <p:txBody>
              <a:bodyPr wrap="none" rtlCol="0">
                <a:spAutoFit/>
              </a:bodyPr>
              <a:lstStyle/>
              <a:p>
                <a:r>
                  <a:rPr lang="en-AU" sz="1000" dirty="0"/>
                  <a:t>170</a:t>
                </a:r>
              </a:p>
            </p:txBody>
          </p:sp>
          <p:sp>
            <p:nvSpPr>
              <p:cNvPr id="5" name="TextBox 4">
                <a:extLst>
                  <a:ext uri="{FF2B5EF4-FFF2-40B4-BE49-F238E27FC236}">
                    <a16:creationId xmlns:a16="http://schemas.microsoft.com/office/drawing/2014/main" id="{CFC1040C-9B85-BE98-729D-E263442AB1C5}"/>
                  </a:ext>
                </a:extLst>
              </p:cNvPr>
              <p:cNvSpPr txBox="1"/>
              <p:nvPr/>
            </p:nvSpPr>
            <p:spPr>
              <a:xfrm>
                <a:off x="1179264" y="3129848"/>
                <a:ext cx="678819" cy="437726"/>
              </a:xfrm>
              <a:prstGeom prst="rect">
                <a:avLst/>
              </a:prstGeom>
              <a:noFill/>
            </p:spPr>
            <p:txBody>
              <a:bodyPr wrap="none" rtlCol="0">
                <a:spAutoFit/>
              </a:bodyPr>
              <a:lstStyle/>
              <a:p>
                <a:r>
                  <a:rPr lang="en-AU" sz="1000" dirty="0"/>
                  <a:t>130</a:t>
                </a:r>
              </a:p>
            </p:txBody>
          </p:sp>
          <p:sp>
            <p:nvSpPr>
              <p:cNvPr id="6" name="TextBox 5">
                <a:extLst>
                  <a:ext uri="{FF2B5EF4-FFF2-40B4-BE49-F238E27FC236}">
                    <a16:creationId xmlns:a16="http://schemas.microsoft.com/office/drawing/2014/main" id="{D9588E7C-A835-5AF6-228C-06382BB0D730}"/>
                  </a:ext>
                </a:extLst>
              </p:cNvPr>
              <p:cNvSpPr txBox="1"/>
              <p:nvPr/>
            </p:nvSpPr>
            <p:spPr>
              <a:xfrm>
                <a:off x="1179264" y="3452406"/>
                <a:ext cx="678819" cy="437726"/>
              </a:xfrm>
              <a:prstGeom prst="rect">
                <a:avLst/>
              </a:prstGeom>
              <a:noFill/>
            </p:spPr>
            <p:txBody>
              <a:bodyPr wrap="none" rtlCol="0">
                <a:spAutoFit/>
              </a:bodyPr>
              <a:lstStyle/>
              <a:p>
                <a:r>
                  <a:rPr lang="en-AU" sz="1000" dirty="0"/>
                  <a:t>100</a:t>
                </a:r>
              </a:p>
            </p:txBody>
          </p:sp>
          <p:sp>
            <p:nvSpPr>
              <p:cNvPr id="7" name="TextBox 6">
                <a:extLst>
                  <a:ext uri="{FF2B5EF4-FFF2-40B4-BE49-F238E27FC236}">
                    <a16:creationId xmlns:a16="http://schemas.microsoft.com/office/drawing/2014/main" id="{45728DA6-DC26-2C0F-E705-B169673675D8}"/>
                  </a:ext>
                </a:extLst>
              </p:cNvPr>
              <p:cNvSpPr txBox="1"/>
              <p:nvPr/>
            </p:nvSpPr>
            <p:spPr>
              <a:xfrm>
                <a:off x="1218539" y="3764607"/>
                <a:ext cx="561976" cy="437726"/>
              </a:xfrm>
              <a:prstGeom prst="rect">
                <a:avLst/>
              </a:prstGeom>
              <a:noFill/>
            </p:spPr>
            <p:txBody>
              <a:bodyPr wrap="none" rtlCol="0">
                <a:spAutoFit/>
              </a:bodyPr>
              <a:lstStyle/>
              <a:p>
                <a:r>
                  <a:rPr lang="en-AU" sz="1000" dirty="0"/>
                  <a:t>70</a:t>
                </a:r>
              </a:p>
            </p:txBody>
          </p:sp>
          <p:sp>
            <p:nvSpPr>
              <p:cNvPr id="8" name="TextBox 7">
                <a:extLst>
                  <a:ext uri="{FF2B5EF4-FFF2-40B4-BE49-F238E27FC236}">
                    <a16:creationId xmlns:a16="http://schemas.microsoft.com/office/drawing/2014/main" id="{B376724E-FDA4-BE51-9AF1-67186DA72E2A}"/>
                  </a:ext>
                </a:extLst>
              </p:cNvPr>
              <p:cNvSpPr txBox="1"/>
              <p:nvPr/>
            </p:nvSpPr>
            <p:spPr>
              <a:xfrm>
                <a:off x="1218539" y="4226369"/>
                <a:ext cx="561976" cy="437726"/>
              </a:xfrm>
              <a:prstGeom prst="rect">
                <a:avLst/>
              </a:prstGeom>
              <a:noFill/>
            </p:spPr>
            <p:txBody>
              <a:bodyPr wrap="none" rtlCol="0">
                <a:spAutoFit/>
              </a:bodyPr>
              <a:lstStyle/>
              <a:p>
                <a:r>
                  <a:rPr lang="en-AU" sz="1000" dirty="0"/>
                  <a:t>55</a:t>
                </a:r>
              </a:p>
            </p:txBody>
          </p:sp>
          <p:sp>
            <p:nvSpPr>
              <p:cNvPr id="9" name="TextBox 8">
                <a:extLst>
                  <a:ext uri="{FF2B5EF4-FFF2-40B4-BE49-F238E27FC236}">
                    <a16:creationId xmlns:a16="http://schemas.microsoft.com/office/drawing/2014/main" id="{18E9C458-9CE8-B48A-2DFA-131964AA0741}"/>
                  </a:ext>
                </a:extLst>
              </p:cNvPr>
              <p:cNvSpPr txBox="1"/>
              <p:nvPr/>
            </p:nvSpPr>
            <p:spPr>
              <a:xfrm>
                <a:off x="1218539" y="4573174"/>
                <a:ext cx="561976" cy="437726"/>
              </a:xfrm>
              <a:prstGeom prst="rect">
                <a:avLst/>
              </a:prstGeom>
              <a:noFill/>
            </p:spPr>
            <p:txBody>
              <a:bodyPr wrap="none" rtlCol="0">
                <a:spAutoFit/>
              </a:bodyPr>
              <a:lstStyle/>
              <a:p>
                <a:r>
                  <a:rPr lang="en-AU" sz="1000" dirty="0"/>
                  <a:t>40</a:t>
                </a:r>
              </a:p>
            </p:txBody>
          </p:sp>
          <p:sp>
            <p:nvSpPr>
              <p:cNvPr id="10" name="TextBox 9">
                <a:extLst>
                  <a:ext uri="{FF2B5EF4-FFF2-40B4-BE49-F238E27FC236}">
                    <a16:creationId xmlns:a16="http://schemas.microsoft.com/office/drawing/2014/main" id="{4FA0B0DC-8856-F7D6-FA0A-79B0DF476F5F}"/>
                  </a:ext>
                </a:extLst>
              </p:cNvPr>
              <p:cNvSpPr txBox="1"/>
              <p:nvPr/>
            </p:nvSpPr>
            <p:spPr>
              <a:xfrm>
                <a:off x="1218539" y="4956708"/>
                <a:ext cx="561976" cy="437726"/>
              </a:xfrm>
              <a:prstGeom prst="rect">
                <a:avLst/>
              </a:prstGeom>
              <a:noFill/>
            </p:spPr>
            <p:txBody>
              <a:bodyPr wrap="none" rtlCol="0">
                <a:spAutoFit/>
              </a:bodyPr>
              <a:lstStyle/>
              <a:p>
                <a:r>
                  <a:rPr lang="en-AU" sz="1000" dirty="0"/>
                  <a:t>35</a:t>
                </a:r>
              </a:p>
            </p:txBody>
          </p:sp>
          <p:sp>
            <p:nvSpPr>
              <p:cNvPr id="11" name="TextBox 10">
                <a:extLst>
                  <a:ext uri="{FF2B5EF4-FFF2-40B4-BE49-F238E27FC236}">
                    <a16:creationId xmlns:a16="http://schemas.microsoft.com/office/drawing/2014/main" id="{F5860C30-B9A1-8938-BA33-A026E32288CD}"/>
                  </a:ext>
                </a:extLst>
              </p:cNvPr>
              <p:cNvSpPr txBox="1"/>
              <p:nvPr/>
            </p:nvSpPr>
            <p:spPr>
              <a:xfrm>
                <a:off x="1218539" y="5269275"/>
                <a:ext cx="561976" cy="437726"/>
              </a:xfrm>
              <a:prstGeom prst="rect">
                <a:avLst/>
              </a:prstGeom>
              <a:noFill/>
            </p:spPr>
            <p:txBody>
              <a:bodyPr wrap="none" rtlCol="0">
                <a:spAutoFit/>
              </a:bodyPr>
              <a:lstStyle/>
              <a:p>
                <a:r>
                  <a:rPr lang="en-AU" sz="1000" dirty="0"/>
                  <a:t>25</a:t>
                </a:r>
              </a:p>
            </p:txBody>
          </p:sp>
          <p:sp>
            <p:nvSpPr>
              <p:cNvPr id="12" name="TextBox 11">
                <a:extLst>
                  <a:ext uri="{FF2B5EF4-FFF2-40B4-BE49-F238E27FC236}">
                    <a16:creationId xmlns:a16="http://schemas.microsoft.com/office/drawing/2014/main" id="{9419FB6F-7C52-0C95-3F96-879C88A96839}"/>
                  </a:ext>
                </a:extLst>
              </p:cNvPr>
              <p:cNvSpPr txBox="1"/>
              <p:nvPr/>
            </p:nvSpPr>
            <p:spPr>
              <a:xfrm>
                <a:off x="1218539" y="5652383"/>
                <a:ext cx="561976" cy="437726"/>
              </a:xfrm>
              <a:prstGeom prst="rect">
                <a:avLst/>
              </a:prstGeom>
              <a:noFill/>
            </p:spPr>
            <p:txBody>
              <a:bodyPr wrap="none" rtlCol="0">
                <a:spAutoFit/>
              </a:bodyPr>
              <a:lstStyle/>
              <a:p>
                <a:r>
                  <a:rPr lang="en-AU" sz="1000" dirty="0"/>
                  <a:t>15</a:t>
                </a:r>
              </a:p>
            </p:txBody>
          </p:sp>
          <p:sp>
            <p:nvSpPr>
              <p:cNvPr id="13" name="TextBox 12">
                <a:extLst>
                  <a:ext uri="{FF2B5EF4-FFF2-40B4-BE49-F238E27FC236}">
                    <a16:creationId xmlns:a16="http://schemas.microsoft.com/office/drawing/2014/main" id="{856A87E5-514F-7CAD-8443-E3659ECD42F6}"/>
                  </a:ext>
                </a:extLst>
              </p:cNvPr>
              <p:cNvSpPr txBox="1"/>
              <p:nvPr/>
            </p:nvSpPr>
            <p:spPr>
              <a:xfrm>
                <a:off x="1189685" y="2755816"/>
                <a:ext cx="678819" cy="437726"/>
              </a:xfrm>
              <a:prstGeom prst="rect">
                <a:avLst/>
              </a:prstGeom>
              <a:noFill/>
            </p:spPr>
            <p:txBody>
              <a:bodyPr wrap="none" rtlCol="0">
                <a:spAutoFit/>
              </a:bodyPr>
              <a:lstStyle/>
              <a:p>
                <a:r>
                  <a:rPr lang="en-AU" sz="1000" dirty="0"/>
                  <a:t>kDa</a:t>
                </a:r>
              </a:p>
            </p:txBody>
          </p:sp>
        </p:grpSp>
        <p:cxnSp>
          <p:nvCxnSpPr>
            <p:cNvPr id="16" name="Straight Connector 15">
              <a:extLst>
                <a:ext uri="{FF2B5EF4-FFF2-40B4-BE49-F238E27FC236}">
                  <a16:creationId xmlns:a16="http://schemas.microsoft.com/office/drawing/2014/main" id="{8CC5916A-E939-24DB-B6C5-09DD7D109C43}"/>
                </a:ext>
              </a:extLst>
            </p:cNvPr>
            <p:cNvCxnSpPr>
              <a:cxnSpLocks/>
            </p:cNvCxnSpPr>
            <p:nvPr/>
          </p:nvCxnSpPr>
          <p:spPr>
            <a:xfrm>
              <a:off x="928071" y="3425647"/>
              <a:ext cx="545841" cy="0"/>
            </a:xfrm>
            <a:prstGeom prst="line">
              <a:avLst/>
            </a:prstGeom>
            <a:ln w="28575"/>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F7A8C3AE-1FEF-14CC-BFE9-912E31643A1B}"/>
                </a:ext>
              </a:extLst>
            </p:cNvPr>
            <p:cNvCxnSpPr>
              <a:cxnSpLocks/>
            </p:cNvCxnSpPr>
            <p:nvPr/>
          </p:nvCxnSpPr>
          <p:spPr>
            <a:xfrm>
              <a:off x="1514390" y="3425647"/>
              <a:ext cx="545841" cy="0"/>
            </a:xfrm>
            <a:prstGeom prst="line">
              <a:avLst/>
            </a:prstGeom>
            <a:ln w="28575"/>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70247131-86F9-608C-4A7A-4B64948060ED}"/>
                </a:ext>
              </a:extLst>
            </p:cNvPr>
            <p:cNvCxnSpPr>
              <a:cxnSpLocks/>
            </p:cNvCxnSpPr>
            <p:nvPr/>
          </p:nvCxnSpPr>
          <p:spPr>
            <a:xfrm>
              <a:off x="2100708" y="3425647"/>
              <a:ext cx="545841" cy="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92368588-772C-9905-A52D-C98DEDE7D4B8}"/>
                </a:ext>
              </a:extLst>
            </p:cNvPr>
            <p:cNvSpPr txBox="1"/>
            <p:nvPr/>
          </p:nvSpPr>
          <p:spPr>
            <a:xfrm>
              <a:off x="878796" y="2868453"/>
              <a:ext cx="627095" cy="246221"/>
            </a:xfrm>
            <a:prstGeom prst="rect">
              <a:avLst/>
            </a:prstGeom>
            <a:noFill/>
          </p:spPr>
          <p:txBody>
            <a:bodyPr wrap="none" rtlCol="0">
              <a:spAutoFit/>
            </a:bodyPr>
            <a:lstStyle/>
            <a:p>
              <a:pPr algn="ctr"/>
              <a:r>
                <a:rPr lang="en-AU" sz="1000" i="1" dirty="0" err="1"/>
                <a:t>Av</a:t>
              </a:r>
              <a:r>
                <a:rPr lang="en-AU" sz="1000" dirty="0" err="1"/>
                <a:t>NifHH</a:t>
              </a:r>
              <a:endParaRPr lang="en-AU" sz="1000" dirty="0"/>
            </a:p>
          </p:txBody>
        </p:sp>
        <p:sp>
          <p:nvSpPr>
            <p:cNvPr id="23" name="TextBox 22">
              <a:extLst>
                <a:ext uri="{FF2B5EF4-FFF2-40B4-BE49-F238E27FC236}">
                  <a16:creationId xmlns:a16="http://schemas.microsoft.com/office/drawing/2014/main" id="{F3FF9768-810E-065B-DC90-A515E05DD625}"/>
                </a:ext>
              </a:extLst>
            </p:cNvPr>
            <p:cNvSpPr txBox="1"/>
            <p:nvPr/>
          </p:nvSpPr>
          <p:spPr>
            <a:xfrm>
              <a:off x="1329753" y="2868453"/>
              <a:ext cx="917239" cy="553998"/>
            </a:xfrm>
            <a:prstGeom prst="rect">
              <a:avLst/>
            </a:prstGeom>
            <a:noFill/>
          </p:spPr>
          <p:txBody>
            <a:bodyPr wrap="none" rtlCol="0">
              <a:spAutoFit/>
            </a:bodyPr>
            <a:lstStyle/>
            <a:p>
              <a:pPr algn="ctr"/>
              <a:r>
                <a:rPr lang="en-AU" sz="1000" i="1" dirty="0" err="1"/>
                <a:t>Av</a:t>
              </a:r>
              <a:r>
                <a:rPr lang="en-AU" sz="1000" dirty="0" err="1"/>
                <a:t>NifHH</a:t>
              </a:r>
              <a:endParaRPr lang="en-AU" sz="1000" dirty="0"/>
            </a:p>
            <a:p>
              <a:pPr algn="ctr"/>
              <a:r>
                <a:rPr lang="en-AU" sz="1000" i="1" dirty="0" err="1"/>
                <a:t>Av</a:t>
              </a:r>
              <a:r>
                <a:rPr lang="en-AU" sz="1000" dirty="0" err="1"/>
                <a:t>NifM</a:t>
              </a:r>
              <a:endParaRPr lang="en-AU" sz="1000" dirty="0"/>
            </a:p>
            <a:p>
              <a:pPr algn="ctr"/>
              <a:r>
                <a:rPr lang="en-AU" sz="1000" dirty="0"/>
                <a:t>(+N-term HA)</a:t>
              </a:r>
            </a:p>
          </p:txBody>
        </p:sp>
        <p:sp>
          <p:nvSpPr>
            <p:cNvPr id="24" name="TextBox 23">
              <a:extLst>
                <a:ext uri="{FF2B5EF4-FFF2-40B4-BE49-F238E27FC236}">
                  <a16:creationId xmlns:a16="http://schemas.microsoft.com/office/drawing/2014/main" id="{5370FC9B-FCD1-7940-ABDE-C65ED11308AB}"/>
                </a:ext>
              </a:extLst>
            </p:cNvPr>
            <p:cNvSpPr txBox="1"/>
            <p:nvPr/>
          </p:nvSpPr>
          <p:spPr>
            <a:xfrm>
              <a:off x="2070852" y="2868453"/>
              <a:ext cx="627095" cy="553998"/>
            </a:xfrm>
            <a:prstGeom prst="rect">
              <a:avLst/>
            </a:prstGeom>
            <a:noFill/>
          </p:spPr>
          <p:txBody>
            <a:bodyPr wrap="none" rtlCol="0">
              <a:spAutoFit/>
            </a:bodyPr>
            <a:lstStyle/>
            <a:p>
              <a:pPr algn="ctr"/>
              <a:r>
                <a:rPr lang="en-AU" sz="1000" i="1" dirty="0" err="1"/>
                <a:t>Av</a:t>
              </a:r>
              <a:r>
                <a:rPr lang="en-AU" sz="1000" dirty="0" err="1"/>
                <a:t>NifHH</a:t>
              </a:r>
              <a:endParaRPr lang="en-AU" sz="1000" dirty="0"/>
            </a:p>
            <a:p>
              <a:pPr algn="ctr"/>
              <a:r>
                <a:rPr lang="en-AU" sz="1000" i="1" dirty="0" err="1"/>
                <a:t>Av</a:t>
              </a:r>
              <a:r>
                <a:rPr lang="en-AU" sz="1000" dirty="0" err="1"/>
                <a:t>NifM</a:t>
              </a:r>
              <a:endParaRPr lang="en-AU" sz="1000" dirty="0"/>
            </a:p>
            <a:p>
              <a:pPr algn="ctr"/>
              <a:r>
                <a:rPr lang="en-AU" sz="1000" dirty="0"/>
                <a:t>(no tag)</a:t>
              </a:r>
            </a:p>
          </p:txBody>
        </p:sp>
        <p:pic>
          <p:nvPicPr>
            <p:cNvPr id="28" name="Picture 27">
              <a:extLst>
                <a:ext uri="{FF2B5EF4-FFF2-40B4-BE49-F238E27FC236}">
                  <a16:creationId xmlns:a16="http://schemas.microsoft.com/office/drawing/2014/main" id="{32473A72-29D0-F464-ED71-AA3D96E411E3}"/>
                </a:ext>
              </a:extLst>
            </p:cNvPr>
            <p:cNvPicPr>
              <a:picLocks noChangeAspect="1"/>
            </p:cNvPicPr>
            <p:nvPr/>
          </p:nvPicPr>
          <p:blipFill>
            <a:blip r:embed="rId2">
              <a:extLst>
                <a:ext uri="{28A0092B-C50C-407E-A947-70E740481C1C}">
                  <a14:useLocalDpi xmlns:a14="http://schemas.microsoft.com/office/drawing/2010/main" val="0"/>
                </a:ext>
              </a:extLst>
            </a:blip>
            <a:srcRect l="2022" t="20201" r="16090" b="21896"/>
            <a:stretch/>
          </p:blipFill>
          <p:spPr>
            <a:xfrm>
              <a:off x="859948" y="3634646"/>
              <a:ext cx="2040981" cy="1984379"/>
            </a:xfrm>
            <a:prstGeom prst="rect">
              <a:avLst/>
            </a:prstGeom>
            <a:ln>
              <a:solidFill>
                <a:schemeClr val="tx1"/>
              </a:solidFill>
            </a:ln>
          </p:spPr>
        </p:pic>
        <p:sp>
          <p:nvSpPr>
            <p:cNvPr id="31" name="TextBox 30">
              <a:extLst>
                <a:ext uri="{FF2B5EF4-FFF2-40B4-BE49-F238E27FC236}">
                  <a16:creationId xmlns:a16="http://schemas.microsoft.com/office/drawing/2014/main" id="{138A3525-A46F-E270-F639-BB5389FE1FB8}"/>
                </a:ext>
              </a:extLst>
            </p:cNvPr>
            <p:cNvSpPr txBox="1"/>
            <p:nvPr/>
          </p:nvSpPr>
          <p:spPr>
            <a:xfrm>
              <a:off x="465960" y="4321671"/>
              <a:ext cx="457176" cy="246221"/>
            </a:xfrm>
            <a:prstGeom prst="rect">
              <a:avLst/>
            </a:prstGeom>
            <a:noFill/>
          </p:spPr>
          <p:txBody>
            <a:bodyPr wrap="none" rtlCol="0">
              <a:spAutoFit/>
            </a:bodyPr>
            <a:lstStyle/>
            <a:p>
              <a:r>
                <a:rPr lang="en-AU" sz="1000" dirty="0">
                  <a:sym typeface="Symbol" panose="05050102010706020507" pitchFamily="18" charset="2"/>
                </a:rPr>
                <a:t>-HA</a:t>
              </a:r>
              <a:endParaRPr lang="en-AU" sz="1000" dirty="0"/>
            </a:p>
          </p:txBody>
        </p:sp>
        <p:sp>
          <p:nvSpPr>
            <p:cNvPr id="14" name="TextBox 13">
              <a:extLst>
                <a:ext uri="{FF2B5EF4-FFF2-40B4-BE49-F238E27FC236}">
                  <a16:creationId xmlns:a16="http://schemas.microsoft.com/office/drawing/2014/main" id="{EF085042-5670-BBAE-D8E1-0297BB8C7B73}"/>
                </a:ext>
              </a:extLst>
            </p:cNvPr>
            <p:cNvSpPr txBox="1"/>
            <p:nvPr/>
          </p:nvSpPr>
          <p:spPr>
            <a:xfrm>
              <a:off x="923136" y="3411358"/>
              <a:ext cx="2028119" cy="246221"/>
            </a:xfrm>
            <a:prstGeom prst="rect">
              <a:avLst/>
            </a:prstGeom>
            <a:noFill/>
          </p:spPr>
          <p:txBody>
            <a:bodyPr wrap="none" rtlCol="0">
              <a:spAutoFit/>
            </a:bodyPr>
            <a:lstStyle/>
            <a:p>
              <a:r>
                <a:rPr lang="en-AU" sz="1000" dirty="0"/>
                <a:t>T     S     I     T    S      I    T     S     I     L</a:t>
              </a:r>
            </a:p>
          </p:txBody>
        </p:sp>
        <p:sp>
          <p:nvSpPr>
            <p:cNvPr id="27" name="Isosceles Triangle 26">
              <a:extLst>
                <a:ext uri="{FF2B5EF4-FFF2-40B4-BE49-F238E27FC236}">
                  <a16:creationId xmlns:a16="http://schemas.microsoft.com/office/drawing/2014/main" id="{76557611-E572-CEC6-5A54-C1186554328E}"/>
                </a:ext>
              </a:extLst>
            </p:cNvPr>
            <p:cNvSpPr/>
            <p:nvPr/>
          </p:nvSpPr>
          <p:spPr>
            <a:xfrm rot="5400000" flipH="1">
              <a:off x="696681" y="4198817"/>
              <a:ext cx="46015" cy="14999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000" dirty="0"/>
            </a:p>
          </p:txBody>
        </p:sp>
        <p:sp>
          <p:nvSpPr>
            <p:cNvPr id="34" name="TextBox 33">
              <a:extLst>
                <a:ext uri="{FF2B5EF4-FFF2-40B4-BE49-F238E27FC236}">
                  <a16:creationId xmlns:a16="http://schemas.microsoft.com/office/drawing/2014/main" id="{821C3C3D-BFFE-970B-5C50-6C0B5DD1F924}"/>
                </a:ext>
              </a:extLst>
            </p:cNvPr>
            <p:cNvSpPr txBox="1"/>
            <p:nvPr/>
          </p:nvSpPr>
          <p:spPr>
            <a:xfrm>
              <a:off x="664372" y="4789687"/>
              <a:ext cx="248786" cy="246221"/>
            </a:xfrm>
            <a:prstGeom prst="rect">
              <a:avLst/>
            </a:prstGeom>
            <a:noFill/>
          </p:spPr>
          <p:txBody>
            <a:bodyPr wrap="none" rtlCol="0">
              <a:spAutoFit/>
            </a:bodyPr>
            <a:lstStyle/>
            <a:p>
              <a:r>
                <a:rPr lang="en-AU" sz="1000" dirty="0"/>
                <a:t>#</a:t>
              </a:r>
            </a:p>
          </p:txBody>
        </p:sp>
      </p:grpSp>
      <p:grpSp>
        <p:nvGrpSpPr>
          <p:cNvPr id="38" name="Group 37">
            <a:extLst>
              <a:ext uri="{FF2B5EF4-FFF2-40B4-BE49-F238E27FC236}">
                <a16:creationId xmlns:a16="http://schemas.microsoft.com/office/drawing/2014/main" id="{66C18E28-47AB-5B49-ED88-DEFC947AA5D5}"/>
              </a:ext>
            </a:extLst>
          </p:cNvPr>
          <p:cNvGrpSpPr/>
          <p:nvPr/>
        </p:nvGrpSpPr>
        <p:grpSpPr>
          <a:xfrm>
            <a:off x="3382962" y="2868453"/>
            <a:ext cx="2124759" cy="2750572"/>
            <a:chOff x="3382962" y="2868453"/>
            <a:chExt cx="2124759" cy="2750572"/>
          </a:xfrm>
        </p:grpSpPr>
        <p:cxnSp>
          <p:nvCxnSpPr>
            <p:cNvPr id="19" name="Straight Connector 18">
              <a:extLst>
                <a:ext uri="{FF2B5EF4-FFF2-40B4-BE49-F238E27FC236}">
                  <a16:creationId xmlns:a16="http://schemas.microsoft.com/office/drawing/2014/main" id="{420B7917-A28A-8AA1-2438-33A75C76629F}"/>
                </a:ext>
              </a:extLst>
            </p:cNvPr>
            <p:cNvCxnSpPr>
              <a:cxnSpLocks/>
            </p:cNvCxnSpPr>
            <p:nvPr/>
          </p:nvCxnSpPr>
          <p:spPr>
            <a:xfrm>
              <a:off x="3470989" y="3421411"/>
              <a:ext cx="545840" cy="0"/>
            </a:xfrm>
            <a:prstGeom prst="line">
              <a:avLst/>
            </a:prstGeom>
            <a:ln w="28575"/>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32D88F18-E33A-7059-AAA4-05D834131A3A}"/>
                </a:ext>
              </a:extLst>
            </p:cNvPr>
            <p:cNvCxnSpPr>
              <a:cxnSpLocks/>
            </p:cNvCxnSpPr>
            <p:nvPr/>
          </p:nvCxnSpPr>
          <p:spPr>
            <a:xfrm>
              <a:off x="4057308" y="3421411"/>
              <a:ext cx="545840" cy="0"/>
            </a:xfrm>
            <a:prstGeom prst="line">
              <a:avLst/>
            </a:prstGeom>
            <a:ln w="28575"/>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9B15B8FD-F4EE-4F68-F5E0-E8A712D18498}"/>
                </a:ext>
              </a:extLst>
            </p:cNvPr>
            <p:cNvCxnSpPr>
              <a:cxnSpLocks/>
            </p:cNvCxnSpPr>
            <p:nvPr/>
          </p:nvCxnSpPr>
          <p:spPr>
            <a:xfrm>
              <a:off x="4643626" y="3421411"/>
              <a:ext cx="545840" cy="0"/>
            </a:xfrm>
            <a:prstGeom prst="line">
              <a:avLst/>
            </a:prstGeom>
            <a:ln w="28575"/>
          </p:spPr>
          <p:style>
            <a:lnRef idx="2">
              <a:schemeClr val="accent1"/>
            </a:lnRef>
            <a:fillRef idx="0">
              <a:schemeClr val="accent1"/>
            </a:fillRef>
            <a:effectRef idx="1">
              <a:schemeClr val="accent1"/>
            </a:effectRef>
            <a:fontRef idx="minor">
              <a:schemeClr val="tx1"/>
            </a:fontRef>
          </p:style>
        </p:cxnSp>
        <p:pic>
          <p:nvPicPr>
            <p:cNvPr id="29" name="Picture 28">
              <a:extLst>
                <a:ext uri="{FF2B5EF4-FFF2-40B4-BE49-F238E27FC236}">
                  <a16:creationId xmlns:a16="http://schemas.microsoft.com/office/drawing/2014/main" id="{991984E2-9597-34B4-51C3-C1E1201DF87F}"/>
                </a:ext>
              </a:extLst>
            </p:cNvPr>
            <p:cNvPicPr>
              <a:picLocks noChangeAspect="1"/>
            </p:cNvPicPr>
            <p:nvPr/>
          </p:nvPicPr>
          <p:blipFill>
            <a:blip r:embed="rId3">
              <a:extLst>
                <a:ext uri="{28A0092B-C50C-407E-A947-70E740481C1C}">
                  <a14:useLocalDpi xmlns:a14="http://schemas.microsoft.com/office/drawing/2010/main" val="0"/>
                </a:ext>
              </a:extLst>
            </a:blip>
            <a:srcRect l="26053" t="32184" r="31916" b="39283"/>
            <a:stretch/>
          </p:blipFill>
          <p:spPr>
            <a:xfrm>
              <a:off x="3382962" y="3635733"/>
              <a:ext cx="2124759" cy="1983292"/>
            </a:xfrm>
            <a:prstGeom prst="rect">
              <a:avLst/>
            </a:prstGeom>
            <a:ln>
              <a:solidFill>
                <a:schemeClr val="tx1"/>
              </a:solidFill>
            </a:ln>
          </p:spPr>
        </p:pic>
        <p:sp>
          <p:nvSpPr>
            <p:cNvPr id="30" name="TextBox 29">
              <a:extLst>
                <a:ext uri="{FF2B5EF4-FFF2-40B4-BE49-F238E27FC236}">
                  <a16:creationId xmlns:a16="http://schemas.microsoft.com/office/drawing/2014/main" id="{1E108D3F-E74D-D93A-149E-EE72DDD34735}"/>
                </a:ext>
              </a:extLst>
            </p:cNvPr>
            <p:cNvSpPr txBox="1"/>
            <p:nvPr/>
          </p:nvSpPr>
          <p:spPr>
            <a:xfrm>
              <a:off x="3442320" y="2868453"/>
              <a:ext cx="627095" cy="246221"/>
            </a:xfrm>
            <a:prstGeom prst="rect">
              <a:avLst/>
            </a:prstGeom>
            <a:noFill/>
          </p:spPr>
          <p:txBody>
            <a:bodyPr wrap="none" rtlCol="0">
              <a:spAutoFit/>
            </a:bodyPr>
            <a:lstStyle/>
            <a:p>
              <a:pPr algn="ctr"/>
              <a:r>
                <a:rPr lang="en-AU" sz="1000" i="1" dirty="0" err="1"/>
                <a:t>Av</a:t>
              </a:r>
              <a:r>
                <a:rPr lang="en-AU" sz="1000" dirty="0" err="1"/>
                <a:t>NifHH</a:t>
              </a:r>
              <a:endParaRPr lang="en-AU" sz="1000" dirty="0"/>
            </a:p>
          </p:txBody>
        </p:sp>
        <p:sp>
          <p:nvSpPr>
            <p:cNvPr id="32" name="TextBox 31">
              <a:extLst>
                <a:ext uri="{FF2B5EF4-FFF2-40B4-BE49-F238E27FC236}">
                  <a16:creationId xmlns:a16="http://schemas.microsoft.com/office/drawing/2014/main" id="{8AFEB34A-917F-CCA0-7D4C-912880F40C4F}"/>
                </a:ext>
              </a:extLst>
            </p:cNvPr>
            <p:cNvSpPr txBox="1"/>
            <p:nvPr/>
          </p:nvSpPr>
          <p:spPr>
            <a:xfrm>
              <a:off x="3880545" y="2868453"/>
              <a:ext cx="917239" cy="553998"/>
            </a:xfrm>
            <a:prstGeom prst="rect">
              <a:avLst/>
            </a:prstGeom>
            <a:noFill/>
          </p:spPr>
          <p:txBody>
            <a:bodyPr wrap="none" rtlCol="0">
              <a:spAutoFit/>
            </a:bodyPr>
            <a:lstStyle/>
            <a:p>
              <a:pPr algn="ctr"/>
              <a:r>
                <a:rPr lang="en-AU" sz="1000" i="1" dirty="0" err="1"/>
                <a:t>Av</a:t>
              </a:r>
              <a:r>
                <a:rPr lang="en-AU" sz="1000" dirty="0" err="1"/>
                <a:t>NifHH</a:t>
              </a:r>
              <a:endParaRPr lang="en-AU" sz="1000" dirty="0"/>
            </a:p>
            <a:p>
              <a:pPr algn="ctr"/>
              <a:r>
                <a:rPr lang="en-AU" sz="1000" i="1" dirty="0" err="1"/>
                <a:t>Av</a:t>
              </a:r>
              <a:r>
                <a:rPr lang="en-AU" sz="1000" dirty="0" err="1"/>
                <a:t>NifM</a:t>
              </a:r>
              <a:endParaRPr lang="en-AU" sz="1000" dirty="0"/>
            </a:p>
            <a:p>
              <a:pPr algn="ctr"/>
              <a:r>
                <a:rPr lang="en-AU" sz="1000" dirty="0"/>
                <a:t>(+N-term HA)</a:t>
              </a:r>
            </a:p>
          </p:txBody>
        </p:sp>
        <p:sp>
          <p:nvSpPr>
            <p:cNvPr id="33" name="TextBox 32">
              <a:extLst>
                <a:ext uri="{FF2B5EF4-FFF2-40B4-BE49-F238E27FC236}">
                  <a16:creationId xmlns:a16="http://schemas.microsoft.com/office/drawing/2014/main" id="{982B3F86-B9CE-C23F-9ED6-8541E6063775}"/>
                </a:ext>
              </a:extLst>
            </p:cNvPr>
            <p:cNvSpPr txBox="1"/>
            <p:nvPr/>
          </p:nvSpPr>
          <p:spPr>
            <a:xfrm>
              <a:off x="4608912" y="2868453"/>
              <a:ext cx="627095" cy="553998"/>
            </a:xfrm>
            <a:prstGeom prst="rect">
              <a:avLst/>
            </a:prstGeom>
            <a:noFill/>
          </p:spPr>
          <p:txBody>
            <a:bodyPr wrap="none" rtlCol="0">
              <a:spAutoFit/>
            </a:bodyPr>
            <a:lstStyle/>
            <a:p>
              <a:pPr algn="ctr"/>
              <a:r>
                <a:rPr lang="en-AU" sz="1000" i="1" dirty="0" err="1"/>
                <a:t>Av</a:t>
              </a:r>
              <a:r>
                <a:rPr lang="en-AU" sz="1000" dirty="0" err="1"/>
                <a:t>NifHH</a:t>
              </a:r>
              <a:endParaRPr lang="en-AU" sz="1000" dirty="0"/>
            </a:p>
            <a:p>
              <a:pPr algn="ctr"/>
              <a:r>
                <a:rPr lang="en-AU" sz="1000" i="1" dirty="0" err="1"/>
                <a:t>Av</a:t>
              </a:r>
              <a:r>
                <a:rPr lang="en-AU" sz="1000" dirty="0" err="1"/>
                <a:t>NifM</a:t>
              </a:r>
              <a:endParaRPr lang="en-AU" sz="1000" dirty="0"/>
            </a:p>
            <a:p>
              <a:pPr algn="ctr"/>
              <a:r>
                <a:rPr lang="en-AU" sz="1000" dirty="0"/>
                <a:t>(no tag)</a:t>
              </a:r>
            </a:p>
          </p:txBody>
        </p:sp>
        <p:sp>
          <p:nvSpPr>
            <p:cNvPr id="36" name="TextBox 35">
              <a:extLst>
                <a:ext uri="{FF2B5EF4-FFF2-40B4-BE49-F238E27FC236}">
                  <a16:creationId xmlns:a16="http://schemas.microsoft.com/office/drawing/2014/main" id="{B7E1468E-F186-FBCD-73E3-1CCC78774652}"/>
                </a:ext>
              </a:extLst>
            </p:cNvPr>
            <p:cNvSpPr txBox="1"/>
            <p:nvPr/>
          </p:nvSpPr>
          <p:spPr>
            <a:xfrm>
              <a:off x="3465890" y="3406163"/>
              <a:ext cx="2028119" cy="246221"/>
            </a:xfrm>
            <a:prstGeom prst="rect">
              <a:avLst/>
            </a:prstGeom>
            <a:noFill/>
          </p:spPr>
          <p:txBody>
            <a:bodyPr wrap="none" rtlCol="0">
              <a:spAutoFit/>
            </a:bodyPr>
            <a:lstStyle/>
            <a:p>
              <a:r>
                <a:rPr lang="en-AU" sz="1000" dirty="0"/>
                <a:t>T     S     I     T    S      I    T     S     I     L</a:t>
              </a:r>
            </a:p>
          </p:txBody>
        </p:sp>
      </p:grpSp>
    </p:spTree>
    <p:extLst>
      <p:ext uri="{BB962C8B-B14F-4D97-AF65-F5344CB8AC3E}">
        <p14:creationId xmlns:p14="http://schemas.microsoft.com/office/powerpoint/2010/main" val="24376314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CF6C891-8656-49E8-5591-296DD1B802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0762" y="4588910"/>
            <a:ext cx="3977640" cy="2499360"/>
          </a:xfrm>
          <a:prstGeom prst="rect">
            <a:avLst/>
          </a:prstGeom>
        </p:spPr>
      </p:pic>
      <p:pic>
        <p:nvPicPr>
          <p:cNvPr id="9" name="Picture 8">
            <a:extLst>
              <a:ext uri="{FF2B5EF4-FFF2-40B4-BE49-F238E27FC236}">
                <a16:creationId xmlns:a16="http://schemas.microsoft.com/office/drawing/2014/main" id="{6DEBEDD7-F65D-9799-BEC9-8570CD4957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7151" y="6954517"/>
            <a:ext cx="4171950" cy="2552700"/>
          </a:xfrm>
          <a:prstGeom prst="rect">
            <a:avLst/>
          </a:prstGeom>
        </p:spPr>
      </p:pic>
      <p:sp>
        <p:nvSpPr>
          <p:cNvPr id="2" name="Title 1">
            <a:extLst>
              <a:ext uri="{FF2B5EF4-FFF2-40B4-BE49-F238E27FC236}">
                <a16:creationId xmlns:a16="http://schemas.microsoft.com/office/drawing/2014/main" id="{66C280A7-DCAE-68AA-02B4-C9655A666BDA}"/>
              </a:ext>
            </a:extLst>
          </p:cNvPr>
          <p:cNvSpPr>
            <a:spLocks noGrp="1"/>
          </p:cNvSpPr>
          <p:nvPr>
            <p:ph type="title"/>
          </p:nvPr>
        </p:nvSpPr>
        <p:spPr/>
        <p:txBody>
          <a:bodyPr>
            <a:normAutofit/>
          </a:bodyPr>
          <a:lstStyle/>
          <a:p>
            <a:r>
              <a:rPr lang="en-AU" sz="1100" dirty="0">
                <a:latin typeface="+mn-lt"/>
              </a:rPr>
              <a:t>Supplementary Figure 8. Pairwise comparison of predicted protein structures of A. KoNifHHv2 and AvNifHH; B.  Terminal half of AvNifHH and AvNifH of crystal structure 2AFH; and C. C terminal half of AvNifHH and </a:t>
            </a:r>
            <a:r>
              <a:rPr lang="en-AU" sz="1100" dirty="0"/>
              <a:t>AvNifH of crystal structure 2AFH. KoNifHHv2 and AvNifHH structures were generated with Alphafold 3 and the pairwise structure alignment function in the Protein Data Bank was used to compare structures and generate images.</a:t>
            </a:r>
            <a:endParaRPr lang="en-AU" sz="1100" dirty="0">
              <a:latin typeface="+mn-lt"/>
            </a:endParaRPr>
          </a:p>
        </p:txBody>
      </p:sp>
      <p:pic>
        <p:nvPicPr>
          <p:cNvPr id="4" name="Picture 3">
            <a:extLst>
              <a:ext uri="{FF2B5EF4-FFF2-40B4-BE49-F238E27FC236}">
                <a16:creationId xmlns:a16="http://schemas.microsoft.com/office/drawing/2014/main" id="{EC7D47A4-EE1B-AC83-809A-CD525AC4D9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0315" y="2169963"/>
            <a:ext cx="5010150" cy="2538413"/>
          </a:xfrm>
          <a:prstGeom prst="rect">
            <a:avLst/>
          </a:prstGeom>
        </p:spPr>
      </p:pic>
      <p:sp>
        <p:nvSpPr>
          <p:cNvPr id="11" name="TextBox 10">
            <a:extLst>
              <a:ext uri="{FF2B5EF4-FFF2-40B4-BE49-F238E27FC236}">
                <a16:creationId xmlns:a16="http://schemas.microsoft.com/office/drawing/2014/main" id="{6EEBF5C0-E1ED-8967-22AB-7A19E3605595}"/>
              </a:ext>
            </a:extLst>
          </p:cNvPr>
          <p:cNvSpPr txBox="1"/>
          <p:nvPr/>
        </p:nvSpPr>
        <p:spPr>
          <a:xfrm>
            <a:off x="1452556" y="2519738"/>
            <a:ext cx="290464" cy="246221"/>
          </a:xfrm>
          <a:prstGeom prst="rect">
            <a:avLst/>
          </a:prstGeom>
          <a:noFill/>
        </p:spPr>
        <p:txBody>
          <a:bodyPr wrap="none" rtlCol="0">
            <a:spAutoFit/>
          </a:bodyPr>
          <a:lstStyle/>
          <a:p>
            <a:r>
              <a:rPr lang="en-AU" sz="1000" dirty="0"/>
              <a:t>A.</a:t>
            </a:r>
          </a:p>
        </p:txBody>
      </p:sp>
      <p:sp>
        <p:nvSpPr>
          <p:cNvPr id="12" name="TextBox 11">
            <a:extLst>
              <a:ext uri="{FF2B5EF4-FFF2-40B4-BE49-F238E27FC236}">
                <a16:creationId xmlns:a16="http://schemas.microsoft.com/office/drawing/2014/main" id="{2CC6C99B-360A-215F-03CB-B07E8D890F02}"/>
              </a:ext>
            </a:extLst>
          </p:cNvPr>
          <p:cNvSpPr txBox="1"/>
          <p:nvPr/>
        </p:nvSpPr>
        <p:spPr>
          <a:xfrm>
            <a:off x="1452556" y="4826901"/>
            <a:ext cx="290464" cy="246221"/>
          </a:xfrm>
          <a:prstGeom prst="rect">
            <a:avLst/>
          </a:prstGeom>
          <a:noFill/>
        </p:spPr>
        <p:txBody>
          <a:bodyPr wrap="none" rtlCol="0">
            <a:spAutoFit/>
          </a:bodyPr>
          <a:lstStyle/>
          <a:p>
            <a:r>
              <a:rPr lang="en-AU" sz="1000" dirty="0"/>
              <a:t>B.</a:t>
            </a:r>
          </a:p>
        </p:txBody>
      </p:sp>
      <p:sp>
        <p:nvSpPr>
          <p:cNvPr id="13" name="TextBox 12">
            <a:extLst>
              <a:ext uri="{FF2B5EF4-FFF2-40B4-BE49-F238E27FC236}">
                <a16:creationId xmlns:a16="http://schemas.microsoft.com/office/drawing/2014/main" id="{EACB5DDC-144B-5DCD-BA53-0D6D8A2D85A0}"/>
              </a:ext>
            </a:extLst>
          </p:cNvPr>
          <p:cNvSpPr txBox="1"/>
          <p:nvPr/>
        </p:nvSpPr>
        <p:spPr>
          <a:xfrm>
            <a:off x="1452556" y="7134065"/>
            <a:ext cx="290464" cy="246221"/>
          </a:xfrm>
          <a:prstGeom prst="rect">
            <a:avLst/>
          </a:prstGeom>
          <a:noFill/>
        </p:spPr>
        <p:txBody>
          <a:bodyPr wrap="none" rtlCol="0">
            <a:spAutoFit/>
          </a:bodyPr>
          <a:lstStyle/>
          <a:p>
            <a:r>
              <a:rPr lang="en-AU" sz="1000" dirty="0"/>
              <a:t>C.</a:t>
            </a:r>
          </a:p>
        </p:txBody>
      </p:sp>
    </p:spTree>
    <p:extLst>
      <p:ext uri="{BB962C8B-B14F-4D97-AF65-F5344CB8AC3E}">
        <p14:creationId xmlns:p14="http://schemas.microsoft.com/office/powerpoint/2010/main" val="3084260758"/>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23082</TotalTime>
  <Words>2532</Words>
  <Application>Microsoft Office PowerPoint</Application>
  <PresentationFormat>A4 Paper (210x297 mm)</PresentationFormat>
  <Paragraphs>342</Paragraphs>
  <Slides>15</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Aptos</vt:lpstr>
      <vt:lpstr>Arial</vt:lpstr>
      <vt:lpstr>Calibri</vt:lpstr>
      <vt:lpstr>Calibri Light</vt:lpstr>
      <vt:lpstr>Symbol</vt:lpstr>
      <vt:lpstr>Office 2013 - 2022 Theme</vt:lpstr>
      <vt:lpstr>Use of translational fusions to express functional Klebsiella oxytoca dinitrogenase reductase in plant mitochondria  Shoko Okada1#, Xueqin Wang2, Christina M. Gregg2, Robert S. Allen2, Timothy Rhodes2, Vanessa Gillespie2, Ingrid Venables2, Anu Mathew2, Jessica K. Bilyj2, Keren Byrne3, Robert C. DeFeyter4, Trevor D. Rapson2, Craig C. Wood2  Affiliations 1 CSIRO Environment, Acton, ACT, Australia, 2601 2 CSIRO Agriculture and Food, Acton, ACT, Australia, 2601 3 CSIRO Agriculture and Food, St Lucia, QLD, Australia, 4067 4 CSIRO Legal, Acton, ACT, Australia, 2601 # Corresponding author: shoko.okada@csiro.au ORCID ID 0000-0002-1759-2677 </vt:lpstr>
      <vt:lpstr>PowerPoint Presentation</vt:lpstr>
      <vt:lpstr>Supplementary Figure 2. Assessing solubility of KoNifH monomer or two KoNifH translationally fused (KoNifHHv1) and targeted to N. benthamiana mitochondria. Full-length anti-HA western blot (left) and corresponding post-blotted Coomassie-stained SDS-PAGE (right) of KoNifH (SN18) or KoNifHHv1 (SN283) transiently expressed in N. benthamiana leaf, with KoNifM (SN360), AvNifS and AvNifU (SL133). Black triangle points to KoNifH or KoNifHHv1. T, total fraction; S, soluble fraction; I, insoluble fraction; L, protein ladder. The protein ladder in the Coomassie stained gel is not visible due to the efficient blotting of the ladder proteins onto the PVDF membrane. Details of constructs are summarised in Table 1.</vt:lpstr>
      <vt:lpstr>Supplementary Figure 3. Assessing solubility of KoNifHHv1 when coexpressed with KoNifM and targeted to N. benthamiana mitochondria. Full-length anti-HA western blot (left) and corresponding post-blotted Coomassie-stained SDS-PAGE (right) of KoNifHHv1 (SN283) transiently expressed in N. benthamiana leaf mitochondria, coexpressed with or without green fluorescent protein (GFP, pRA01) or KoNifM (SN360). Black triangle points to KoNifHHv1. T, total fraction; S, soluble fraction; I, insoluble fraction; L, protein ladder. The protein ladder in the Coomassie stained gel is not visible due to the efficient blotting of the ladder proteins onto the PVDF membrane. Details of constructs are summarised in Table 1.</vt:lpstr>
      <vt:lpstr>Supplementary Figure 4. Assessing solubility of KoNifHHv1 targeted to N. benthamiana mitochondria using CoxIV mitochondrial targeting peptide (MTP). Full-length anti-strep western blot (left) and corresponding post-blotted Coomassie-stained SDS-PAGE (right) of CoxIVMTP-KoNifHHv1 (SN638) transiently expressed in N. benthamiana leaf, coexpressed with or without KoNifM (SN360). T, total fraction; S, soluble fraction; L, protein ladder. The signal denoted by * is non-specific, and the black triangle points to KoNifHHv1. The protein ladder in the Coomassie stained gel is not visible due to the efficient blotting of the ladder proteins onto the PVDF membrane. Details of constructs are summarised in Table 1.</vt:lpstr>
      <vt:lpstr>Supplementary Figure 5. Assessing solubility of KoNifHHv2 when coexpressed with KoNifM and targeted to N. benthamiana mitochondria. Full-length anti-strep western blot (left) and corresponding post-blotted Coomassie-stained SDS-PAGE (right) of KoNifHHv2 (SN656) transiently expressed in N. benthamiana leaf mitochondria, coexpressed with KoNifM (SN360). The signal denoted by * is non-specific. Black triangle points to KoNifHHv2. T, total fraction; S, soluble fraction; I, insoluble fraction; L, protein ladder. The protein ladder in the Coomassie stained gel is not visible due to the efficient blotting of the ladder proteins onto the PVDF membrane. Details of constructs are summarised in Table 1.</vt:lpstr>
      <vt:lpstr>Supplementary Figure 6. Assessing targeting of KoNifHHv1 and v2 to N. benthamiana mitochondria. Full-length anti-HA western blot (left) and corresponding post-blotted Coomassie-stained SDS-PAGE (right) of different forms of KoNifHH described in Figure 1D, transiently expressed in N. benthamiana leaf mitochondria to show processing of the mitochondrial targeting peptide of KoNifHH by the mitochondrial processing peptidase (MPP). Total fractions were used for this analysis. All forms of KoNifHH were coexpressed with KoNifM (SN360). Open triangle denotes signals corresponding to unprocessed KoNifHH, solid blue triangle denotes signals corresponding to MPP-processed KoNifHH. L, protein ladder. P19 lane is a negative control where only the P19 viral suppressor was expressed and total fraction recovered for analysis. The protein ladder in the Coomassie stained gel is not visible due to the efficient blotting of the ladder proteins onto the PVDF membrane. Configurations of the expression constructs used for this analysis are described in Figure 1 (A) and Table 1 in the main text.</vt:lpstr>
      <vt:lpstr>Supplementary Figure 7. Assessing solubility of AvNifHH when coexpressed with AvNifM and targeted to N. benthamiana mitochondria. Full-length anti-HA western blot (left) and corresponding post-blotted Coomassie-stained SDS-PAGE (right) of AvNifHH (SN679) transiently expressed in N. benthamiana leaf mitochondria, coexpressed with or without mitochondrially targeted AvNifM (N-terminal HA-Tagged, SN604; non-epitope tagged, SN605). Black triangle points to AvNifHH, and # in the total and soluble fractions of SN679 and SN604 coexpression is AvNifM. T, total fraction; S, soluble fraction; I, insoluble fraction; L, protein ladder. The protein ladder in the Coomassie stained gel is not entirely visible due to the efficient blotting of the ladder proteins onto the PVDF membrane. Details of constructs are summarised in Table 1.</vt:lpstr>
      <vt:lpstr>Supplementary Figure 8. Pairwise comparison of predicted protein structures of A. KoNifHHv2 and AvNifHH; B.  Terminal half of AvNifHH and AvNifH of crystal structure 2AFH; and C. C terminal half of AvNifHH and AvNifH of crystal structure 2AFH. KoNifHHv2 and AvNifHH structures were generated with Alphafold 3 and the pairwise structure alignment function in the Protein Data Bank was used to compare structures and generate images.</vt:lpstr>
      <vt:lpstr>Supplementary Figure 9. Assessing solubility of KoNifHHv2 and AvNifHH targeted to N. benthamiana mitochondria when the respective NifMs are targeted to the cytosol. Full-length anti-HA and anti-strep western blot (left) and corresponding post-blotted Coomassie-stained SDS-PAGE (right) of KoNifHHv2 (SN656) or AvNifHH (SN679) transiently expressed in N. benthamiana leaf mitochondria, coexpressed with cytosolic KoNifM (SN207) or AvNifM (SN740). Black triangle points to KoNifHHv2 or AvNifHH, the signal denoted by * is non-specific, and # in the total and soluble fractions of KoNifHHv2 and cytosolic KoNifM coexpression is cytosolic KoNifM. T, total fraction; S, soluble fraction; I, insoluble fraction; L, protein ladder. The protein ladder in the Coomassie stained gel is not entirely visible due to the efficient blotting of the ladder proteins onto the PVDF membrane. Details of constructs are summarised in Table 1.</vt:lpstr>
      <vt:lpstr>Supplementary Figure 10. Abundance of Nb-KoNifHHv2, Nb-KoNifM, Nb-AvNifS, and Nb-AvNifU peptides detected by proteomic analysis. LC-MSMS of the soluble fraction of N. benthamiana leaf transiently expressing  different combinations of KoNifHHv2 (SN656), KoNifM (SN360), AvNifS and AvNifU (SL133). The combinations of agroinfiltrated genes are indicated in the table at the bottom of the charts.</vt:lpstr>
      <vt:lpstr>Supplementary Figure 11. Typical isolation of KoNifHHv2 (SN656) from N. benthamiana mitochondria coexpressed with KoNifM (SN360).  Anti-strep western blot (left) and corresponding Coomassie-stained SDS-PAGE (right) of samples collected during the isolation process. T, leaf homogenate; P, pelleted fraction post-ultracentrifugation resuspended in lysis buffer with the same volume as the supernatant; I, supernatant post-ultracentrifugation; FT, flowthrough during loading of the supernatant onto the streptactin column; E, eluate; L, protein ladder. Black triangle points to the isolated KoNifHHv2. Protein degradation can be seen in the eluate fraction of the Western blot, most likely due to the isolation process. Also note contamination of N. benthamaina proteins in the eluate seen in the Coomassie-stained SDS-PAGE gel. Details of constructs are summarised in Table 1.</vt:lpstr>
      <vt:lpstr>Supplementary Figure 12. Assessing solubility of two wildtype AvAnfH translationally fused (AvAnfHHwt) and targeted to N. benthamiana mitochondria. Anti-HA western blot (left) and corresponding post-blotted Coomassie-stained SDS-PAGE (right) of AvAnfHHwt (SN682) transiently expressed in N. benthamiana leaf. Black triangle points to AvAnfHHwt. T, total fraction; S, soluble fraction; I, insoluble fraction; L, protein ladder. The protein ladder in the Coomassie stained gel is not visible due to the efficient blotting of the ladder proteins onto the PVDF membrane. Details of constructs are summarised in Table 1.</vt:lpstr>
      <vt:lpstr>Supplementary Figure 13. Assessing solubility and targeting of AvAnfHHv6 expressed in N. benthamiana mitochondria. A. Full-length anti-strep western blot (left) and corresponding post-blotted Coomassie stained SDS-PAGE (right) of total (T) and soluble (S) fractions of e35S promoter/terminator-driven AvAnfHHv6 (SN775) and e35S promoter/TTm terminator-driven AvAnfHHv6 (SN776). Black triangle points to AvAnfHHv6, and * is a non-specific signal. B. Full-length anti-strep western blot (left) and corresponding Coomassie-stained SDS-PAGE (right) to show mitochondrial targeting peptide processing of AvAnfHHv6 by the mitochondrial processing peptidase (MPP). Total fractions of e35S promoter/TTm terminator-driven AvAnfHHv6 (SN776), AvAnfHHv6 translationally fused to a modified MTPFAγ at the N terminus that cannot be processed by MPP (SN843), and AvAnfHHv6 translationally fused to HA epitope at the N terminus (SN844) were used for this analysis. Open triangle denotes signals corresponding to unprocessed AvAnfHHv6, solid blue triangle denotes signals corresponding to the size of MPP-processed AvAnfHHv6, and * is a non-specific signal. L, protein ladder. The protein ladder in the Coomassie stained gel is not visible due to the efficient blotting of the ladder proteins onto the PVDF membrane. Details of constructs are summarised in Table 1.</vt:lpstr>
      <vt:lpstr>Supplementary Figure 14. Typical isolation of AvAnfHHv6 (SN776) from N. benthamiana mitochondria.  Anti-strep western blot (left) and corresponding Coomassie-stained SDS-PAGE (right) of samples collected during the isolation process. T, leaf homogenate; I, supernatant post-ultracentrifugation, P, pelleted fraction post-ultracentrifugation resuspended in lysis buffer with the same volume as the supernatant; FT, flowthrough during loading of the supernatant onto the streptactin column; E, eluate; L, protein ladder. Black triangle points to AvAnfHHv6, and * is a non-specific signal. Minor protein degradation can be seen in the eluate fraction of the Western blot. Details of constructs are summarised in Table 1.</vt:lpstr>
    </vt:vector>
  </TitlesOfParts>
  <Company>CSIRO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Klebsiella oxytoca NifH~NifH is functional as isolated from plant mitochondria</dc:title>
  <dc:creator>Okada, Shoko (Environment, Black Mountain)</dc:creator>
  <cp:lastModifiedBy>Okada, Shoko (Environment, Black Mountain)</cp:lastModifiedBy>
  <cp:revision>459</cp:revision>
  <cp:lastPrinted>2025-06-17T07:49:04Z</cp:lastPrinted>
  <dcterms:created xsi:type="dcterms:W3CDTF">2023-02-15T06:04:34Z</dcterms:created>
  <dcterms:modified xsi:type="dcterms:W3CDTF">2026-06-10T06:02:09Z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ad370f1-5840-4c36-bb65-89acaaf849ca_Enabled">
    <vt:lpwstr>true</vt:lpwstr>
  </property>
  <property fmtid="{D5CDD505-2E9C-101B-9397-08002B2CF9AE}" pid="3" name="MSIP_Label_0ad370f1-5840-4c36-bb65-89acaaf849ca_SetDate">
    <vt:lpwstr>2026-01-16T05:59:20Z</vt:lpwstr>
  </property>
  <property fmtid="{D5CDD505-2E9C-101B-9397-08002B2CF9AE}" pid="4" name="MSIP_Label_0ad370f1-5840-4c36-bb65-89acaaf849ca_Method">
    <vt:lpwstr>Privileged</vt:lpwstr>
  </property>
  <property fmtid="{D5CDD505-2E9C-101B-9397-08002B2CF9AE}" pid="5" name="MSIP_Label_0ad370f1-5840-4c36-bb65-89acaaf849ca_Name">
    <vt:lpwstr>OFFICIAL</vt:lpwstr>
  </property>
  <property fmtid="{D5CDD505-2E9C-101B-9397-08002B2CF9AE}" pid="6" name="MSIP_Label_0ad370f1-5840-4c36-bb65-89acaaf849ca_SiteId">
    <vt:lpwstr>0fe05593-19ac-4f98-adbf-0375fce7f160</vt:lpwstr>
  </property>
  <property fmtid="{D5CDD505-2E9C-101B-9397-08002B2CF9AE}" pid="7" name="MSIP_Label_0ad370f1-5840-4c36-bb65-89acaaf849ca_ActionId">
    <vt:lpwstr>7e43f924-79f4-4d81-96be-50eec60ad767</vt:lpwstr>
  </property>
  <property fmtid="{D5CDD505-2E9C-101B-9397-08002B2CF9AE}" pid="8" name="MSIP_Label_0ad370f1-5840-4c36-bb65-89acaaf849ca_ContentBits">
    <vt:lpwstr>3</vt:lpwstr>
  </property>
  <property fmtid="{D5CDD505-2E9C-101B-9397-08002B2CF9AE}" pid="9" name="MSIP_Label_0ad370f1-5840-4c36-bb65-89acaaf849ca_Tag">
    <vt:lpwstr>10, 0, 1, 1</vt:lpwstr>
  </property>
  <property fmtid="{D5CDD505-2E9C-101B-9397-08002B2CF9AE}" pid="10" name="ClassificationContentMarkingFooterLocations">
    <vt:lpwstr>Office 2013 - 2022 Theme:10</vt:lpwstr>
  </property>
  <property fmtid="{D5CDD505-2E9C-101B-9397-08002B2CF9AE}" pid="11" name="ClassificationContentMarkingFooterText">
    <vt:lpwstr>OFFICIAL</vt:lpwstr>
  </property>
  <property fmtid="{D5CDD505-2E9C-101B-9397-08002B2CF9AE}" pid="12" name="ClassificationContentMarkingHeaderLocations">
    <vt:lpwstr>Office 2013 - 2022 Theme:9</vt:lpwstr>
  </property>
  <property fmtid="{D5CDD505-2E9C-101B-9397-08002B2CF9AE}" pid="13" name="ClassificationContentMarkingHeaderText">
    <vt:lpwstr>OFFICIAL</vt:lpwstr>
  </property>
</Properties>
</file>