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4" r:id="rId2"/>
  </p:sldIdLst>
  <p:sldSz cx="64008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0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12"/>
    <p:restoredTop sz="91361"/>
  </p:normalViewPr>
  <p:slideViewPr>
    <p:cSldViewPr snapToGrid="0" showGuides="1">
      <p:cViewPr varScale="1">
        <p:scale>
          <a:sx n="112" d="100"/>
          <a:sy n="112" d="100"/>
        </p:scale>
        <p:origin x="3416" y="184"/>
      </p:cViewPr>
      <p:guideLst>
        <p:guide orient="horz" pos="3120"/>
        <p:guide pos="20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FD673-0245-1040-89C3-F31704818FBF}" type="datetimeFigureOut">
              <a:rPr lang="en-US" smtClean="0"/>
              <a:t>1/9/25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89138" y="1143000"/>
            <a:ext cx="2879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263C3E-F15F-9B4A-B3DB-7567FA3E9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05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89138" y="1143000"/>
            <a:ext cx="2879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Fig. </a:t>
            </a:r>
            <a:r>
              <a:rPr lang="en-US"/>
              <a:t>S3. </a:t>
            </a:r>
            <a:r>
              <a:rPr lang="en-US" dirty="0"/>
              <a:t>Relative abundance of ASV2 in Garfield microbiome. </a:t>
            </a:r>
            <a:r>
              <a:rPr lang="en-CA" b="0" i="0" u="none" strike="noStrike" dirty="0">
                <a:effectLst/>
                <a:latin typeface="Arial" panose="020B0604020202020204" pitchFamily="34" charset="0"/>
              </a:rPr>
              <a:t>For each variable, data followed by different letters are significantly different according to Kruskal-Wallis pairwise test (p &lt; 0.05). Corrected p-values were calculated based on </a:t>
            </a:r>
            <a:r>
              <a:rPr lang="en-CA" b="0" i="0" u="none" strike="noStrike" dirty="0" err="1">
                <a:effectLst/>
                <a:latin typeface="Arial" panose="020B0604020202020204" pitchFamily="34" charset="0"/>
              </a:rPr>
              <a:t>Benjamini</a:t>
            </a:r>
            <a:r>
              <a:rPr lang="en-CA" b="0" i="0" u="none" strike="noStrike" dirty="0">
                <a:effectLst/>
                <a:latin typeface="Arial" panose="020B0604020202020204" pitchFamily="34" charset="0"/>
              </a:rPr>
              <a:t>-Hochberg FDR multiple test correction. Capital letters indicate differences </a:t>
            </a:r>
            <a:r>
              <a:rPr lang="en-US" dirty="0"/>
              <a:t>between collection time within same tissue</a:t>
            </a:r>
            <a:r>
              <a:rPr lang="en-CA" b="0" i="0" u="none" strike="noStrike" dirty="0">
                <a:effectLst/>
                <a:latin typeface="Arial" panose="020B0604020202020204" pitchFamily="34" charset="0"/>
              </a:rPr>
              <a:t>. Lowercase letters indicate differences </a:t>
            </a:r>
            <a:r>
              <a:rPr lang="en-US" dirty="0"/>
              <a:t>between tissue type within same collection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63C3E-F15F-9B4A-B3DB-7567FA3E96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079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" y="1122363"/>
            <a:ext cx="5440680" cy="2387600"/>
          </a:xfrm>
        </p:spPr>
        <p:txBody>
          <a:bodyPr anchor="b"/>
          <a:lstStyle>
            <a:lvl1pPr algn="ctr"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3602038"/>
            <a:ext cx="4800600" cy="1655762"/>
          </a:xfrm>
        </p:spPr>
        <p:txBody>
          <a:bodyPr/>
          <a:lstStyle>
            <a:lvl1pPr marL="0" indent="0" algn="ctr">
              <a:buNone/>
              <a:defRPr sz="1680"/>
            </a:lvl1pPr>
            <a:lvl2pPr marL="320040" indent="0" algn="ctr">
              <a:buNone/>
              <a:defRPr sz="1400"/>
            </a:lvl2pPr>
            <a:lvl3pPr marL="640080" indent="0" algn="ctr">
              <a:buNone/>
              <a:defRPr sz="1260"/>
            </a:lvl3pPr>
            <a:lvl4pPr marL="960120" indent="0" algn="ctr">
              <a:buNone/>
              <a:defRPr sz="1120"/>
            </a:lvl4pPr>
            <a:lvl5pPr marL="1280160" indent="0" algn="ctr">
              <a:buNone/>
              <a:defRPr sz="1120"/>
            </a:lvl5pPr>
            <a:lvl6pPr marL="1600200" indent="0" algn="ctr">
              <a:buNone/>
              <a:defRPr sz="1120"/>
            </a:lvl6pPr>
            <a:lvl7pPr marL="1920240" indent="0" algn="ctr">
              <a:buNone/>
              <a:defRPr sz="1120"/>
            </a:lvl7pPr>
            <a:lvl8pPr marL="2240280" indent="0" algn="ctr">
              <a:buNone/>
              <a:defRPr sz="1120"/>
            </a:lvl8pPr>
            <a:lvl9pPr marL="2560320" indent="0" algn="ctr">
              <a:buNone/>
              <a:defRPr sz="11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D93C0-CB40-E444-B5C5-BACEAC3BC5EC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0AEA-A426-CA46-B351-C2F495CDE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55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D93C0-CB40-E444-B5C5-BACEAC3BC5EC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0AEA-A426-CA46-B351-C2F495CDE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54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722" y="1709740"/>
            <a:ext cx="5520690" cy="2852737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6722" y="4589465"/>
            <a:ext cx="5520690" cy="1500187"/>
          </a:xfrm>
        </p:spPr>
        <p:txBody>
          <a:bodyPr/>
          <a:lstStyle>
            <a:lvl1pPr marL="0" indent="0">
              <a:buNone/>
              <a:defRPr sz="1680">
                <a:solidFill>
                  <a:schemeClr val="tx1"/>
                </a:solidFill>
              </a:defRPr>
            </a:lvl1pPr>
            <a:lvl2pPr marL="320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400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3pPr>
            <a:lvl4pPr marL="9601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4pPr>
            <a:lvl5pPr marL="128016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5pPr>
            <a:lvl6pPr marL="160020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6pPr>
            <a:lvl7pPr marL="192024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7pPr>
            <a:lvl8pPr marL="224028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8pPr>
            <a:lvl9pPr marL="25603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D93C0-CB40-E444-B5C5-BACEAC3BC5EC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0AEA-A426-CA46-B351-C2F495CDE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444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0055" y="1825625"/>
            <a:ext cx="27203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40405" y="1825625"/>
            <a:ext cx="27203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D93C0-CB40-E444-B5C5-BACEAC3BC5EC}" type="datetimeFigureOut">
              <a:rPr lang="en-US" smtClean="0"/>
              <a:t>1/9/25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0AEA-A426-CA46-B351-C2F495CDE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10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365126"/>
            <a:ext cx="552069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889" y="1681163"/>
            <a:ext cx="2707838" cy="823912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260" b="1"/>
            </a:lvl3pPr>
            <a:lvl4pPr marL="960120" indent="0">
              <a:buNone/>
              <a:defRPr sz="1120" b="1"/>
            </a:lvl4pPr>
            <a:lvl5pPr marL="1280160" indent="0">
              <a:buNone/>
              <a:defRPr sz="1120" b="1"/>
            </a:lvl5pPr>
            <a:lvl6pPr marL="1600200" indent="0">
              <a:buNone/>
              <a:defRPr sz="1120" b="1"/>
            </a:lvl6pPr>
            <a:lvl7pPr marL="1920240" indent="0">
              <a:buNone/>
              <a:defRPr sz="1120" b="1"/>
            </a:lvl7pPr>
            <a:lvl8pPr marL="2240280" indent="0">
              <a:buNone/>
              <a:defRPr sz="1120" b="1"/>
            </a:lvl8pPr>
            <a:lvl9pPr marL="2560320" indent="0">
              <a:buNone/>
              <a:defRPr sz="1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0889" y="2505075"/>
            <a:ext cx="270783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40405" y="1681163"/>
            <a:ext cx="2721174" cy="823912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260" b="1"/>
            </a:lvl3pPr>
            <a:lvl4pPr marL="960120" indent="0">
              <a:buNone/>
              <a:defRPr sz="1120" b="1"/>
            </a:lvl4pPr>
            <a:lvl5pPr marL="1280160" indent="0">
              <a:buNone/>
              <a:defRPr sz="1120" b="1"/>
            </a:lvl5pPr>
            <a:lvl6pPr marL="1600200" indent="0">
              <a:buNone/>
              <a:defRPr sz="1120" b="1"/>
            </a:lvl6pPr>
            <a:lvl7pPr marL="1920240" indent="0">
              <a:buNone/>
              <a:defRPr sz="1120" b="1"/>
            </a:lvl7pPr>
            <a:lvl8pPr marL="2240280" indent="0">
              <a:buNone/>
              <a:defRPr sz="1120" b="1"/>
            </a:lvl8pPr>
            <a:lvl9pPr marL="2560320" indent="0">
              <a:buNone/>
              <a:defRPr sz="1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40405" y="2505075"/>
            <a:ext cx="2721174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D93C0-CB40-E444-B5C5-BACEAC3BC5EC}" type="datetimeFigureOut">
              <a:rPr lang="en-US" smtClean="0"/>
              <a:t>1/9/25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0AEA-A426-CA46-B351-C2F495CDE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60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D93C0-CB40-E444-B5C5-BACEAC3BC5EC}" type="datetimeFigureOut">
              <a:rPr lang="en-US" smtClean="0"/>
              <a:t>1/9/25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0AEA-A426-CA46-B351-C2F495CDE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82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D93C0-CB40-E444-B5C5-BACEAC3BC5EC}" type="datetimeFigureOut">
              <a:rPr lang="en-US" smtClean="0"/>
              <a:t>1/9/25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0AEA-A426-CA46-B351-C2F495CDE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73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457200"/>
            <a:ext cx="2064425" cy="1600200"/>
          </a:xfrm>
        </p:spPr>
        <p:txBody>
          <a:bodyPr anchor="b"/>
          <a:lstStyle>
            <a:lvl1pPr>
              <a:defRPr sz="2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1174" y="987426"/>
            <a:ext cx="3240405" cy="4873625"/>
          </a:xfrm>
        </p:spPr>
        <p:txBody>
          <a:bodyPr/>
          <a:lstStyle>
            <a:lvl1pPr>
              <a:defRPr sz="2240"/>
            </a:lvl1pPr>
            <a:lvl2pPr>
              <a:defRPr sz="1960"/>
            </a:lvl2pPr>
            <a:lvl3pPr>
              <a:defRPr sz="168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0889" y="2057400"/>
            <a:ext cx="2064425" cy="3811588"/>
          </a:xfrm>
        </p:spPr>
        <p:txBody>
          <a:bodyPr/>
          <a:lstStyle>
            <a:lvl1pPr marL="0" indent="0">
              <a:buNone/>
              <a:defRPr sz="1120"/>
            </a:lvl1pPr>
            <a:lvl2pPr marL="320040" indent="0">
              <a:buNone/>
              <a:defRPr sz="980"/>
            </a:lvl2pPr>
            <a:lvl3pPr marL="640080" indent="0">
              <a:buNone/>
              <a:defRPr sz="840"/>
            </a:lvl3pPr>
            <a:lvl4pPr marL="960120" indent="0">
              <a:buNone/>
              <a:defRPr sz="700"/>
            </a:lvl4pPr>
            <a:lvl5pPr marL="1280160" indent="0">
              <a:buNone/>
              <a:defRPr sz="700"/>
            </a:lvl5pPr>
            <a:lvl6pPr marL="1600200" indent="0">
              <a:buNone/>
              <a:defRPr sz="700"/>
            </a:lvl6pPr>
            <a:lvl7pPr marL="1920240" indent="0">
              <a:buNone/>
              <a:defRPr sz="700"/>
            </a:lvl7pPr>
            <a:lvl8pPr marL="2240280" indent="0">
              <a:buNone/>
              <a:defRPr sz="700"/>
            </a:lvl8pPr>
            <a:lvl9pPr marL="256032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D93C0-CB40-E444-B5C5-BACEAC3BC5EC}" type="datetimeFigureOut">
              <a:rPr lang="en-US" smtClean="0"/>
              <a:t>1/9/25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0AEA-A426-CA46-B351-C2F495CDE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86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457200"/>
            <a:ext cx="2064425" cy="1600200"/>
          </a:xfrm>
        </p:spPr>
        <p:txBody>
          <a:bodyPr anchor="b"/>
          <a:lstStyle>
            <a:lvl1pPr>
              <a:defRPr sz="2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21174" y="987426"/>
            <a:ext cx="3240405" cy="4873625"/>
          </a:xfrm>
        </p:spPr>
        <p:txBody>
          <a:bodyPr anchor="t"/>
          <a:lstStyle>
            <a:lvl1pPr marL="0" indent="0">
              <a:buNone/>
              <a:defRPr sz="2240"/>
            </a:lvl1pPr>
            <a:lvl2pPr marL="320040" indent="0">
              <a:buNone/>
              <a:defRPr sz="1960"/>
            </a:lvl2pPr>
            <a:lvl3pPr marL="640080" indent="0">
              <a:buNone/>
              <a:defRPr sz="1680"/>
            </a:lvl3pPr>
            <a:lvl4pPr marL="960120" indent="0">
              <a:buNone/>
              <a:defRPr sz="1400"/>
            </a:lvl4pPr>
            <a:lvl5pPr marL="1280160" indent="0">
              <a:buNone/>
              <a:defRPr sz="1400"/>
            </a:lvl5pPr>
            <a:lvl6pPr marL="1600200" indent="0">
              <a:buNone/>
              <a:defRPr sz="1400"/>
            </a:lvl6pPr>
            <a:lvl7pPr marL="1920240" indent="0">
              <a:buNone/>
              <a:defRPr sz="1400"/>
            </a:lvl7pPr>
            <a:lvl8pPr marL="2240280" indent="0">
              <a:buNone/>
              <a:defRPr sz="1400"/>
            </a:lvl8pPr>
            <a:lvl9pPr marL="2560320" indent="0">
              <a:buNone/>
              <a:defRPr sz="1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0889" y="2057400"/>
            <a:ext cx="2064425" cy="3811588"/>
          </a:xfrm>
        </p:spPr>
        <p:txBody>
          <a:bodyPr/>
          <a:lstStyle>
            <a:lvl1pPr marL="0" indent="0">
              <a:buNone/>
              <a:defRPr sz="1120"/>
            </a:lvl1pPr>
            <a:lvl2pPr marL="320040" indent="0">
              <a:buNone/>
              <a:defRPr sz="980"/>
            </a:lvl2pPr>
            <a:lvl3pPr marL="640080" indent="0">
              <a:buNone/>
              <a:defRPr sz="840"/>
            </a:lvl3pPr>
            <a:lvl4pPr marL="960120" indent="0">
              <a:buNone/>
              <a:defRPr sz="700"/>
            </a:lvl4pPr>
            <a:lvl5pPr marL="1280160" indent="0">
              <a:buNone/>
              <a:defRPr sz="700"/>
            </a:lvl5pPr>
            <a:lvl6pPr marL="1600200" indent="0">
              <a:buNone/>
              <a:defRPr sz="700"/>
            </a:lvl6pPr>
            <a:lvl7pPr marL="1920240" indent="0">
              <a:buNone/>
              <a:defRPr sz="700"/>
            </a:lvl7pPr>
            <a:lvl8pPr marL="2240280" indent="0">
              <a:buNone/>
              <a:defRPr sz="700"/>
            </a:lvl8pPr>
            <a:lvl9pPr marL="256032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D93C0-CB40-E444-B5C5-BACEAC3BC5EC}" type="datetimeFigureOut">
              <a:rPr lang="en-US" smtClean="0"/>
              <a:t>1/9/25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0AEA-A426-CA46-B351-C2F495CDE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948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D93C0-CB40-E444-B5C5-BACEAC3BC5EC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0AEA-A426-CA46-B351-C2F495CDE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7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80573" y="365125"/>
            <a:ext cx="1380173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0055" y="365125"/>
            <a:ext cx="4060508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D93C0-CB40-E444-B5C5-BACEAC3BC5EC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F0AEA-A426-CA46-B351-C2F495CDE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917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0055" y="365126"/>
            <a:ext cx="552069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055" y="1825625"/>
            <a:ext cx="552069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0055" y="6356352"/>
            <a:ext cx="14401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D93C0-CB40-E444-B5C5-BACEAC3BC5EC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20265" y="6356352"/>
            <a:ext cx="2160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20565" y="6356352"/>
            <a:ext cx="14401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F0AEA-A426-CA46-B351-C2F495CDE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934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40080" rtl="0" eaLnBrk="1" latinLnBrk="0" hangingPunct="1">
        <a:lnSpc>
          <a:spcPct val="90000"/>
        </a:lnSpc>
        <a:spcBef>
          <a:spcPct val="0"/>
        </a:spcBef>
        <a:buNone/>
        <a:defRPr sz="3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0020" indent="-160020" algn="l" defTabSz="64008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201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76022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20802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7203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1pPr>
      <a:lvl2pPr marL="3200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2402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aph with colored squares and numbers&#10;&#10;Description automatically generated">
            <a:extLst>
              <a:ext uri="{FF2B5EF4-FFF2-40B4-BE49-F238E27FC236}">
                <a16:creationId xmlns:a16="http://schemas.microsoft.com/office/drawing/2014/main" id="{ADD0A9A4-85E1-8C6A-0859-A731ED533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602" y="57063"/>
            <a:ext cx="4935794" cy="448708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83A3133-A50A-88E6-3938-BA031665DE81}"/>
              </a:ext>
            </a:extLst>
          </p:cNvPr>
          <p:cNvSpPr/>
          <p:nvPr/>
        </p:nvSpPr>
        <p:spPr>
          <a:xfrm>
            <a:off x="277587" y="0"/>
            <a:ext cx="393291" cy="41295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CF165B-D797-C160-ADD3-802BF834A7AB}"/>
              </a:ext>
            </a:extLst>
          </p:cNvPr>
          <p:cNvSpPr txBox="1"/>
          <p:nvPr/>
        </p:nvSpPr>
        <p:spPr>
          <a:xfrm>
            <a:off x="1171372" y="1387178"/>
            <a:ext cx="394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17FE20-00AA-7064-70F5-9BB75118EF9B}"/>
              </a:ext>
            </a:extLst>
          </p:cNvPr>
          <p:cNvSpPr txBox="1"/>
          <p:nvPr/>
        </p:nvSpPr>
        <p:spPr>
          <a:xfrm>
            <a:off x="2238171" y="2215966"/>
            <a:ext cx="385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71E109-F5F8-F909-25FF-8572A8A8505A}"/>
              </a:ext>
            </a:extLst>
          </p:cNvPr>
          <p:cNvSpPr txBox="1"/>
          <p:nvPr/>
        </p:nvSpPr>
        <p:spPr>
          <a:xfrm>
            <a:off x="3314805" y="1896418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FF62FC-DB87-6279-1605-13694CE36091}"/>
              </a:ext>
            </a:extLst>
          </p:cNvPr>
          <p:cNvSpPr txBox="1"/>
          <p:nvPr/>
        </p:nvSpPr>
        <p:spPr>
          <a:xfrm>
            <a:off x="4391445" y="2678081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3DECBE-E0E4-E0FA-6848-27DE4E362B8D}"/>
              </a:ext>
            </a:extLst>
          </p:cNvPr>
          <p:cNvSpPr txBox="1"/>
          <p:nvPr/>
        </p:nvSpPr>
        <p:spPr>
          <a:xfrm>
            <a:off x="350906" y="48750"/>
            <a:ext cx="33855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BA96BF-17EA-2BA3-5ED1-627E9B75945A}"/>
              </a:ext>
            </a:extLst>
          </p:cNvPr>
          <p:cNvSpPr txBox="1"/>
          <p:nvPr/>
        </p:nvSpPr>
        <p:spPr>
          <a:xfrm>
            <a:off x="351770" y="1338899"/>
            <a:ext cx="33855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3E3EA5-F794-F7C9-ECED-08B67E3B99BE}"/>
              </a:ext>
            </a:extLst>
          </p:cNvPr>
          <p:cNvSpPr txBox="1"/>
          <p:nvPr/>
        </p:nvSpPr>
        <p:spPr>
          <a:xfrm>
            <a:off x="356682" y="2622010"/>
            <a:ext cx="33855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1A37E-9B0B-A274-0FF9-90C6DD0709C8}"/>
              </a:ext>
            </a:extLst>
          </p:cNvPr>
          <p:cNvSpPr txBox="1"/>
          <p:nvPr/>
        </p:nvSpPr>
        <p:spPr>
          <a:xfrm>
            <a:off x="420587" y="3895289"/>
            <a:ext cx="26161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0DA9D4-D5DA-DAE3-0174-017D76EE385B}"/>
              </a:ext>
            </a:extLst>
          </p:cNvPr>
          <p:cNvSpPr/>
          <p:nvPr/>
        </p:nvSpPr>
        <p:spPr>
          <a:xfrm rot="5400000">
            <a:off x="2780293" y="2379548"/>
            <a:ext cx="393291" cy="41295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FBB62A1-587C-5DD7-B94E-BDBFD5C19233}"/>
              </a:ext>
            </a:extLst>
          </p:cNvPr>
          <p:cNvSpPr txBox="1"/>
          <p:nvPr/>
        </p:nvSpPr>
        <p:spPr>
          <a:xfrm>
            <a:off x="990821" y="4239547"/>
            <a:ext cx="73609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Nodules 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2D1A7B-E616-E973-7755-AB2D04310FA7}"/>
              </a:ext>
            </a:extLst>
          </p:cNvPr>
          <p:cNvSpPr txBox="1"/>
          <p:nvPr/>
        </p:nvSpPr>
        <p:spPr>
          <a:xfrm>
            <a:off x="2088500" y="4240220"/>
            <a:ext cx="73609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Nodules 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C8C655-6912-A4B3-2F03-253FDA5E9DFF}"/>
              </a:ext>
            </a:extLst>
          </p:cNvPr>
          <p:cNvSpPr txBox="1"/>
          <p:nvPr/>
        </p:nvSpPr>
        <p:spPr>
          <a:xfrm>
            <a:off x="3255003" y="4237640"/>
            <a:ext cx="56137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Roots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22DB39-D890-F1F6-AA01-F03904C81838}"/>
              </a:ext>
            </a:extLst>
          </p:cNvPr>
          <p:cNvSpPr txBox="1"/>
          <p:nvPr/>
        </p:nvSpPr>
        <p:spPr>
          <a:xfrm>
            <a:off x="4246778" y="4246411"/>
            <a:ext cx="70724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Roots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E929A4-32A0-AC78-D6B6-1CF6D4B3E4A3}"/>
              </a:ext>
            </a:extLst>
          </p:cNvPr>
          <p:cNvSpPr txBox="1"/>
          <p:nvPr/>
        </p:nvSpPr>
        <p:spPr>
          <a:xfrm>
            <a:off x="695235" y="59163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3AC3DA-BC7C-4979-86A6-70B8A9D046D9}"/>
              </a:ext>
            </a:extLst>
          </p:cNvPr>
          <p:cNvSpPr txBox="1"/>
          <p:nvPr/>
        </p:nvSpPr>
        <p:spPr>
          <a:xfrm>
            <a:off x="474232" y="4980823"/>
            <a:ext cx="516824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S4.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Relative abundance of ASV2 in Garfield microbiome. </a:t>
            </a:r>
          </a:p>
          <a:p>
            <a:pPr algn="just"/>
            <a:r>
              <a:rPr lang="en-C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variable, data followed by different letters are significantly different according to Kruskal-Wallis pairwise test (p &lt; 0.05). Corrected p-values were calculated based on </a:t>
            </a:r>
            <a:r>
              <a:rPr lang="en-C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Benjamini</a:t>
            </a:r>
            <a:r>
              <a:rPr lang="en-C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-Hochberg FDR multiple test correction. Capital letters indicate differences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collection time within same tissue</a:t>
            </a:r>
            <a:r>
              <a:rPr lang="en-C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Lowercase letters indicate differences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tissue type within same collection time.</a:t>
            </a:r>
          </a:p>
        </p:txBody>
      </p:sp>
    </p:spTree>
    <p:extLst>
      <p:ext uri="{BB962C8B-B14F-4D97-AF65-F5344CB8AC3E}">
        <p14:creationId xmlns:p14="http://schemas.microsoft.com/office/powerpoint/2010/main" val="3160922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16219</TotalTime>
  <Words>155</Words>
  <Application>Microsoft Macintosh PowerPoint</Application>
  <PresentationFormat>Custom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Svetlana Yurgel</dc:creator>
  <cp:lastModifiedBy>Svetlana Yurgel</cp:lastModifiedBy>
  <cp:revision>90</cp:revision>
  <dcterms:created xsi:type="dcterms:W3CDTF">2023-06-26T12:35:43Z</dcterms:created>
  <dcterms:modified xsi:type="dcterms:W3CDTF">2025-01-09T21:33:33Z</dcterms:modified>
</cp:coreProperties>
</file>