
<file path=[Content_Types].xml><?xml version="1.0" encoding="utf-8"?>
<Types xmlns="http://schemas.openxmlformats.org/package/2006/content-types">
  <Default Extension="jpeg" ContentType="image/jpe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3"/>
  </p:notesMasterIdLst>
  <p:sldIdLst>
    <p:sldId id="264" r:id="rId2"/>
  </p:sldIdLst>
  <p:sldSz cx="13716000" cy="16459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488" userDrawn="1">
          <p15:clr>
            <a:srgbClr val="A4A3A4"/>
          </p15:clr>
        </p15:guide>
        <p15:guide id="2"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34"/>
    <p:restoredTop sz="96348"/>
  </p:normalViewPr>
  <p:slideViewPr>
    <p:cSldViewPr snapToGrid="0" showGuides="1">
      <p:cViewPr varScale="1">
        <p:scale>
          <a:sx n="61" d="100"/>
          <a:sy n="61" d="100"/>
        </p:scale>
        <p:origin x="2440" y="232"/>
      </p:cViewPr>
      <p:guideLst>
        <p:guide orient="horz" pos="7488"/>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FD673-0245-1040-89C3-F31704818FBF}" type="datetimeFigureOut">
              <a:rPr lang="en-US" smtClean="0"/>
              <a:t>1/9/25</a:t>
            </a:fld>
            <a:endParaRPr lang="en-US"/>
          </a:p>
        </p:txBody>
      </p:sp>
      <p:sp>
        <p:nvSpPr>
          <p:cNvPr id="4" name="Slide Image Placeholder 3"/>
          <p:cNvSpPr>
            <a:spLocks noGrp="1" noRot="1" noChangeAspect="1"/>
          </p:cNvSpPr>
          <p:nvPr>
            <p:ph type="sldImg" idx="2"/>
          </p:nvPr>
        </p:nvSpPr>
        <p:spPr>
          <a:xfrm>
            <a:off x="2143125" y="1143000"/>
            <a:ext cx="25717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263C3E-F15F-9B4A-B3DB-7567FA3E96D5}" type="slidenum">
              <a:rPr lang="en-US" smtClean="0"/>
              <a:t>‹#›</a:t>
            </a:fld>
            <a:endParaRPr lang="en-US"/>
          </a:p>
        </p:txBody>
      </p:sp>
    </p:spTree>
    <p:extLst>
      <p:ext uri="{BB962C8B-B14F-4D97-AF65-F5344CB8AC3E}">
        <p14:creationId xmlns:p14="http://schemas.microsoft.com/office/powerpoint/2010/main" val="3496005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1093/molbev/msab12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43125" y="1143000"/>
            <a:ext cx="2571750" cy="3086100"/>
          </a:xfrm>
        </p:spPr>
      </p:sp>
      <p:sp>
        <p:nvSpPr>
          <p:cNvPr id="3" name="Notes Placeholder 2"/>
          <p:cNvSpPr>
            <a:spLocks noGrp="1"/>
          </p:cNvSpPr>
          <p:nvPr>
            <p:ph type="body" idx="1"/>
          </p:nvPr>
        </p:nvSpPr>
        <p:spPr/>
        <p:txBody>
          <a:bodyPr/>
          <a:lstStyle/>
          <a:p>
            <a:r>
              <a:rPr lang="en-CA" sz="18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Figure S5. </a:t>
            </a:r>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Genetic diversity of </a:t>
            </a:r>
            <a:r>
              <a:rPr lang="en-US" sz="1800" i="1"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R. </a:t>
            </a:r>
            <a:r>
              <a:rPr lang="en-US" sz="1800" i="1"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leguminosarum</a:t>
            </a:r>
            <a:r>
              <a:rPr lang="en-US" sz="1800" i="1"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a:t>
            </a:r>
            <a:r>
              <a:rPr lang="en-US"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ASVs. </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The evolutionary history was inferred using the Neighbor-Joining method [1, 2]. The optimal tree is shown (next to the branches). The evolutionary distances were computed using the Maximum Composite Likelihood method [3] and are in the units of the number of base substitutions per site. This analysis involved 14 nucleotide sequences. All ambiguous positions were removed to reach sequence pair (pairwise deletion option). There was a total of 418 positions in the final dataset. Evolutionary analyses were conducted in MEGA11 [4,5]. </a:t>
            </a:r>
          </a:p>
          <a:p>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[1] Saitou N. and Nel M. (1987). The neighbor-joining method: A new method tor reconstructing phylogenetic trees. Molecular Biology and Evolution 4:406-425, </a:t>
            </a:r>
          </a:p>
          <a:p>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[2] </a:t>
            </a:r>
            <a:r>
              <a:rPr lang="en-CA"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Felsenstein</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J. (1985). Confidence limits on phylogenies: An approach using the bootstrap. Evolution 39:783-791, </a:t>
            </a:r>
          </a:p>
          <a:p>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[3] Tamura K., </a:t>
            </a:r>
            <a:r>
              <a:rPr lang="en-CA"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Nei</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M., and Kumar S. (2004). Prospects for inferring very large phylogenies by using the neighbor-joining method. Proceedings of the National Academy of Sciences (USA) 101:11030-11035, </a:t>
            </a:r>
          </a:p>
          <a:p>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[4] Tamura K., </a:t>
            </a:r>
            <a:r>
              <a:rPr lang="en-CA"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Stecher</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G., and Kumar S. (2021). MEGA 11: Molecular Evolutionary Genetics Analysis Version 11. Molecular Biology and Evolution </a:t>
            </a:r>
            <a:r>
              <a:rPr lang="en-CA" sz="1800" u="sng"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hlinkClick r:id="rId3"/>
              </a:rPr>
              <a:t>https://doi.org/10.1093/molbev/msab120</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a:t>
            </a:r>
          </a:p>
          <a:p>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[5] </a:t>
            </a:r>
            <a:r>
              <a:rPr lang="en-CA"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Stecher</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G., Tamura K., and Kumar S. (2020). Molecular Evolutionary Genetics </a:t>
            </a:r>
            <a:r>
              <a:rPr lang="en-CA" sz="1800" dirty="0" err="1">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Analvsis</a:t>
            </a:r>
            <a:r>
              <a:rPr lang="en-CA" sz="18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rPr>
              <a:t> (MEGA) for macOS. Molecular Biology and Evolution 37:1237-1239</a:t>
            </a:r>
            <a:r>
              <a:rPr lang="en-CA" dirty="0">
                <a:effectLst/>
              </a:rPr>
              <a:t> </a:t>
            </a:r>
            <a:endParaRPr lang="en-US" dirty="0"/>
          </a:p>
        </p:txBody>
      </p:sp>
      <p:sp>
        <p:nvSpPr>
          <p:cNvPr id="4" name="Slide Number Placeholder 3"/>
          <p:cNvSpPr>
            <a:spLocks noGrp="1"/>
          </p:cNvSpPr>
          <p:nvPr>
            <p:ph type="sldNum" sz="quarter" idx="5"/>
          </p:nvPr>
        </p:nvSpPr>
        <p:spPr/>
        <p:txBody>
          <a:bodyPr/>
          <a:lstStyle/>
          <a:p>
            <a:fld id="{92263C3E-F15F-9B4A-B3DB-7567FA3E96D5}" type="slidenum">
              <a:rPr lang="en-US" smtClean="0"/>
              <a:t>1</a:t>
            </a:fld>
            <a:endParaRPr lang="en-US"/>
          </a:p>
        </p:txBody>
      </p:sp>
    </p:spTree>
    <p:extLst>
      <p:ext uri="{BB962C8B-B14F-4D97-AF65-F5344CB8AC3E}">
        <p14:creationId xmlns:p14="http://schemas.microsoft.com/office/powerpoint/2010/main" val="2847079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700" y="2693671"/>
            <a:ext cx="11658600" cy="573024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1714500" y="8644891"/>
            <a:ext cx="10287000" cy="3973829"/>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3D93C0-CB40-E444-B5C5-BACEAC3BC5EC}"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2399403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3D93C0-CB40-E444-B5C5-BACEAC3BC5EC}"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2443140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832" y="4103375"/>
            <a:ext cx="11830050" cy="6846569"/>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935832" y="11014715"/>
            <a:ext cx="11830050" cy="3600449"/>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3D93C0-CB40-E444-B5C5-BACEAC3BC5EC}"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488849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4381500"/>
            <a:ext cx="5829300" cy="104432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943725" y="4381500"/>
            <a:ext cx="5829300" cy="104432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3D93C0-CB40-E444-B5C5-BACEAC3BC5EC}"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2268614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761" y="876304"/>
            <a:ext cx="11830050" cy="3181351"/>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4763" y="4034791"/>
            <a:ext cx="5802510" cy="197738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44763" y="6012180"/>
            <a:ext cx="5802510" cy="8843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943725" y="4034791"/>
            <a:ext cx="5831087" cy="1977389"/>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6943725" y="6012180"/>
            <a:ext cx="5831087" cy="88430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3D93C0-CB40-E444-B5C5-BACEAC3BC5EC}" type="datetimeFigureOut">
              <a:rPr lang="en-US" smtClean="0"/>
              <a:t>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30066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3D93C0-CB40-E444-B5C5-BACEAC3BC5EC}" type="datetimeFigureOut">
              <a:rPr lang="en-US" smtClean="0"/>
              <a:t>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626675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D93C0-CB40-E444-B5C5-BACEAC3BC5EC}" type="datetimeFigureOut">
              <a:rPr lang="en-US" smtClean="0"/>
              <a:t>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2379492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097280"/>
            <a:ext cx="4423767" cy="384048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5831086" y="2369824"/>
            <a:ext cx="6943725" cy="1169670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44762" y="4937760"/>
            <a:ext cx="4423767" cy="9147811"/>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E43D93C0-CB40-E444-B5C5-BACEAC3BC5EC}"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393736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44762" y="1097280"/>
            <a:ext cx="4423767" cy="384048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831086" y="2369824"/>
            <a:ext cx="6943725" cy="11696700"/>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944762" y="4937760"/>
            <a:ext cx="4423767" cy="9147811"/>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E43D93C0-CB40-E444-B5C5-BACEAC3BC5EC}" type="datetimeFigureOut">
              <a:rPr lang="en-US" smtClean="0"/>
              <a:t>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2416250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3D93C0-CB40-E444-B5C5-BACEAC3BC5EC}"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528393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15513" y="876300"/>
            <a:ext cx="2957513" cy="1394841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6" y="876300"/>
            <a:ext cx="8701088" cy="1394841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3D93C0-CB40-E444-B5C5-BACEAC3BC5EC}" type="datetimeFigureOut">
              <a:rPr lang="en-US" smtClean="0"/>
              <a:t>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F0AEA-A426-CA46-B351-C2F495CDEFD0}" type="slidenum">
              <a:rPr lang="en-US" smtClean="0"/>
              <a:t>‹#›</a:t>
            </a:fld>
            <a:endParaRPr lang="en-US"/>
          </a:p>
        </p:txBody>
      </p:sp>
    </p:spTree>
    <p:extLst>
      <p:ext uri="{BB962C8B-B14F-4D97-AF65-F5344CB8AC3E}">
        <p14:creationId xmlns:p14="http://schemas.microsoft.com/office/powerpoint/2010/main" val="1027668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975" y="876304"/>
            <a:ext cx="11830050" cy="318135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42975" y="4381500"/>
            <a:ext cx="11830050" cy="1044321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42975" y="15255244"/>
            <a:ext cx="3086100" cy="876300"/>
          </a:xfrm>
          <a:prstGeom prst="rect">
            <a:avLst/>
          </a:prstGeom>
        </p:spPr>
        <p:txBody>
          <a:bodyPr vert="horz" lIns="91440" tIns="45720" rIns="91440" bIns="45720" rtlCol="0" anchor="ctr"/>
          <a:lstStyle>
            <a:lvl1pPr algn="l">
              <a:defRPr sz="1800">
                <a:solidFill>
                  <a:schemeClr val="tx1">
                    <a:tint val="75000"/>
                  </a:schemeClr>
                </a:solidFill>
              </a:defRPr>
            </a:lvl1pPr>
          </a:lstStyle>
          <a:p>
            <a:fld id="{E43D93C0-CB40-E444-B5C5-BACEAC3BC5EC}" type="datetimeFigureOut">
              <a:rPr lang="en-US" smtClean="0"/>
              <a:t>1/9/25</a:t>
            </a:fld>
            <a:endParaRPr lang="en-US"/>
          </a:p>
        </p:txBody>
      </p:sp>
      <p:sp>
        <p:nvSpPr>
          <p:cNvPr id="5" name="Footer Placeholder 4"/>
          <p:cNvSpPr>
            <a:spLocks noGrp="1"/>
          </p:cNvSpPr>
          <p:nvPr>
            <p:ph type="ftr" sz="quarter" idx="3"/>
          </p:nvPr>
        </p:nvSpPr>
        <p:spPr>
          <a:xfrm>
            <a:off x="4543425" y="15255244"/>
            <a:ext cx="4629150" cy="876300"/>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686925" y="15255244"/>
            <a:ext cx="3086100" cy="876300"/>
          </a:xfrm>
          <a:prstGeom prst="rect">
            <a:avLst/>
          </a:prstGeom>
        </p:spPr>
        <p:txBody>
          <a:bodyPr vert="horz" lIns="91440" tIns="45720" rIns="91440" bIns="45720" rtlCol="0" anchor="ctr"/>
          <a:lstStyle>
            <a:lvl1pPr algn="r">
              <a:defRPr sz="1800">
                <a:solidFill>
                  <a:schemeClr val="tx1">
                    <a:tint val="75000"/>
                  </a:schemeClr>
                </a:solidFill>
              </a:defRPr>
            </a:lvl1pPr>
          </a:lstStyle>
          <a:p>
            <a:fld id="{827F0AEA-A426-CA46-B351-C2F495CDEFD0}" type="slidenum">
              <a:rPr lang="en-US" smtClean="0"/>
              <a:t>‹#›</a:t>
            </a:fld>
            <a:endParaRPr lang="en-US"/>
          </a:p>
        </p:txBody>
      </p:sp>
    </p:spTree>
    <p:extLst>
      <p:ext uri="{BB962C8B-B14F-4D97-AF65-F5344CB8AC3E}">
        <p14:creationId xmlns:p14="http://schemas.microsoft.com/office/powerpoint/2010/main" val="1781280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doi.org/10.1093/molbev/msab1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number&#10;&#10;Description automatically generated">
            <a:extLst>
              <a:ext uri="{FF2B5EF4-FFF2-40B4-BE49-F238E27FC236}">
                <a16:creationId xmlns:a16="http://schemas.microsoft.com/office/drawing/2014/main" id="{F0A186C2-E6EB-7158-6066-32A916EFEDA0}"/>
              </a:ext>
            </a:extLst>
          </p:cNvPr>
          <p:cNvPicPr>
            <a:picLocks noChangeAspect="1"/>
          </p:cNvPicPr>
          <p:nvPr/>
        </p:nvPicPr>
        <p:blipFill>
          <a:blip r:embed="rId3"/>
          <a:stretch>
            <a:fillRect/>
          </a:stretch>
        </p:blipFill>
        <p:spPr>
          <a:xfrm>
            <a:off x="0" y="0"/>
            <a:ext cx="13716000" cy="11222181"/>
          </a:xfrm>
          <a:prstGeom prst="rect">
            <a:avLst/>
          </a:prstGeom>
        </p:spPr>
      </p:pic>
      <p:sp>
        <p:nvSpPr>
          <p:cNvPr id="2" name="TextBox 1">
            <a:extLst>
              <a:ext uri="{FF2B5EF4-FFF2-40B4-BE49-F238E27FC236}">
                <a16:creationId xmlns:a16="http://schemas.microsoft.com/office/drawing/2014/main" id="{FB6C8360-5CE7-CC2D-929D-1A8C051AFA83}"/>
              </a:ext>
            </a:extLst>
          </p:cNvPr>
          <p:cNvSpPr txBox="1"/>
          <p:nvPr/>
        </p:nvSpPr>
        <p:spPr>
          <a:xfrm>
            <a:off x="281209" y="11222181"/>
            <a:ext cx="13115814" cy="4708981"/>
          </a:xfrm>
          <a:prstGeom prst="rect">
            <a:avLst/>
          </a:prstGeom>
          <a:noFill/>
        </p:spPr>
        <p:txBody>
          <a:bodyPr wrap="square" rtlCol="0">
            <a:spAutoFit/>
          </a:bodyPr>
          <a:lstStyle/>
          <a:p>
            <a:pPr algn="just"/>
            <a:r>
              <a:rPr lang="en-CA" sz="20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Figure S3. </a:t>
            </a:r>
            <a:r>
              <a:rPr lang="en-US" sz="20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Genetic diversity of </a:t>
            </a:r>
            <a:r>
              <a:rPr lang="en-US" sz="2000" b="1" i="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R. </a:t>
            </a:r>
            <a:r>
              <a:rPr lang="en-US" sz="2000" b="1" i="1"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leguminosarum</a:t>
            </a:r>
            <a:r>
              <a:rPr lang="en-US" sz="2000" b="1" i="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r>
              <a:rPr lang="en-US" sz="2000" b="1"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ASVs.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The evolutionary history was inferred using the Neighbor-Joining method [1, 2]. The optimal tree is shown (next to the branches). The evolutionary distances were computed using the Maximum Composite Likelihood method [3] and are in the units of the number of base substitutions per site. This analysis involved 14 nucleotide sequences. All ambiguous positions were removed to reach sequence pair (pairwise deletion option). There was a total of 418 positions in the final dataset. Evolutionary analyses were conducted in MEGA11 [4,5].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[1] Saitou N. and Nel M. (1987). The neighbor-joining method: A new method tor reconstructing phylogenetic trees. Molecular Biology and Evolution 4:406-425,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[2] </a:t>
            </a:r>
            <a:r>
              <a:rPr lang="en-CA" sz="2000"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Felsenstein</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J. (1985). Confidence limits on phylogenies: An approach using the bootstrap. Evolution 39:783-791,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[3] Tamura K., </a:t>
            </a:r>
            <a:r>
              <a:rPr lang="en-CA" sz="2000"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Nei</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M., and Kumar S. (2004). Prospects for inferring very large phylogenies by using the neighbor-joining method. Proceedings of the National Academy of Sciences (USA) 101:11030-11035,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[4] Tamura K., </a:t>
            </a:r>
            <a:r>
              <a:rPr lang="en-CA" sz="2000"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Stecher</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G., and Kumar S. (2021). MEGA 11: Molecular Evolutionary Genetics Analysis Version 11. Molecular Biology and Evolution </a:t>
            </a:r>
            <a:r>
              <a:rPr lang="en-CA" sz="2000" u="sng" dirty="0">
                <a:solidFill>
                  <a:srgbClr val="000000"/>
                </a:solidFill>
                <a:latin typeface="Times New Roman" panose="02020603050405020304" pitchFamily="18" charset="0"/>
                <a:ea typeface="SimSun" panose="02010600030101010101" pitchFamily="2" charset="-122"/>
                <a:cs typeface="Times New Roman" panose="02020603050405020304" pitchFamily="18" charset="0"/>
                <a:hlinkClick r:id="rId4"/>
              </a:rPr>
              <a:t>https://doi.org/10.1093/molbev/msab120</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a:t>
            </a:r>
          </a:p>
          <a:p>
            <a:pPr algn="just"/>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[5] </a:t>
            </a:r>
            <a:r>
              <a:rPr lang="en-CA" sz="2000"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Stecher</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G., Tamura K., and Kumar S. (2020). Molecular Evolutionary Genetics </a:t>
            </a:r>
            <a:r>
              <a:rPr lang="en-CA" sz="2000" dirty="0" err="1">
                <a:solidFill>
                  <a:srgbClr val="000000"/>
                </a:solidFill>
                <a:latin typeface="Times New Roman" panose="02020603050405020304" pitchFamily="18" charset="0"/>
                <a:ea typeface="SimSun" panose="02010600030101010101" pitchFamily="2" charset="-122"/>
                <a:cs typeface="Times New Roman" panose="02020603050405020304" pitchFamily="18" charset="0"/>
              </a:rPr>
              <a:t>Analvsis</a:t>
            </a:r>
            <a:r>
              <a:rPr lang="en-CA"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 (MEGA) for macOS. Molecular Biology and Evolution 37:1237-1239</a:t>
            </a:r>
            <a:r>
              <a:rPr lang="en-CA"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948012EF-19C3-6708-3BD4-7491D4CB7825}"/>
              </a:ext>
            </a:extLst>
          </p:cNvPr>
          <p:cNvSpPr/>
          <p:nvPr/>
        </p:nvSpPr>
        <p:spPr>
          <a:xfrm>
            <a:off x="8803757" y="485507"/>
            <a:ext cx="4593265" cy="106941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ASV9</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ASV7</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ASV2</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ASV4</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ASV12</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ASV5</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ASV6</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ASV11</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ASV10</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ASV15</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ASV8</a:t>
            </a:r>
          </a:p>
          <a:p>
            <a:pPr>
              <a:spcBef>
                <a:spcPts val="3750"/>
              </a:spcBef>
            </a:pPr>
            <a:r>
              <a:rPr lang="en-US" sz="2000" dirty="0">
                <a:solidFill>
                  <a:schemeClr val="tx1"/>
                </a:solidFill>
                <a:latin typeface="Times New Roman" panose="02020603050405020304" pitchFamily="18" charset="0"/>
                <a:cs typeface="Times New Roman" panose="02020603050405020304" pitchFamily="18" charset="0"/>
              </a:rPr>
              <a:t>ASV29</a:t>
            </a:r>
          </a:p>
        </p:txBody>
      </p:sp>
    </p:spTree>
    <p:extLst>
      <p:ext uri="{BB962C8B-B14F-4D97-AF65-F5344CB8AC3E}">
        <p14:creationId xmlns:p14="http://schemas.microsoft.com/office/powerpoint/2010/main" val="31609220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16235</TotalTime>
  <Words>561</Words>
  <Application>Microsoft Macintosh PowerPoint</Application>
  <PresentationFormat>Custom</PresentationFormat>
  <Paragraphs>28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Palatino Linotype</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Svetlana Yurgel</dc:creator>
  <cp:lastModifiedBy>Svetlana Yurgel</cp:lastModifiedBy>
  <cp:revision>95</cp:revision>
  <dcterms:created xsi:type="dcterms:W3CDTF">2023-06-26T12:35:43Z</dcterms:created>
  <dcterms:modified xsi:type="dcterms:W3CDTF">2025-01-09T21:39:57Z</dcterms:modified>
</cp:coreProperties>
</file>