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4747"/>
    <a:srgbClr val="FFFFFF"/>
    <a:srgbClr val="DAF1F8"/>
    <a:srgbClr val="009DD2"/>
    <a:srgbClr val="7FB7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0" d="100"/>
          <a:sy n="90" d="100"/>
        </p:scale>
        <p:origin x="75" y="18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526ADEA3-F762-4480-BA68-C040B3CDA918}" type="datetimeFigureOut">
              <a:rPr lang="en-AU" smtClean="0"/>
              <a:t>13/06/2025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3057182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26ADEA3-F762-4480-BA68-C040B3CDA918}" type="datetimeFigureOut">
              <a:rPr lang="en-AU" smtClean="0"/>
              <a:t>13/06/2025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117833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6ADEA3-F762-4480-BA68-C040B3CDA918}" type="datetimeFigureOut">
              <a:rPr lang="en-AU" smtClean="0"/>
              <a:t>13/06/2025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127116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526ADEA3-F762-4480-BA68-C040B3CDA918}" type="datetimeFigureOut">
              <a:rPr lang="en-AU" smtClean="0"/>
              <a:t>13/06/2025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1870374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526ADEA3-F762-4480-BA68-C040B3CDA918}" type="datetimeFigureOut">
              <a:rPr lang="en-AU" smtClean="0"/>
              <a:t>13/06/2025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4254630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26ADEA3-F762-4480-BA68-C040B3CDA918}" type="datetimeFigureOut">
              <a:rPr lang="en-AU" smtClean="0"/>
              <a:t>13/06/2025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2981812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ADEA3-F762-4480-BA68-C040B3CDA918}" type="datetimeFigureOut">
              <a:rPr lang="en-AU" smtClean="0"/>
              <a:t>13/06/2025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419170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6ADEA3-F762-4480-BA68-C040B3CDA918}" type="datetimeFigureOut">
              <a:rPr lang="en-AU" smtClean="0"/>
              <a:t>13/06/2025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1312114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6ADEA3-F762-4480-BA68-C040B3CDA918}" type="datetimeFigureOut">
              <a:rPr lang="en-AU" smtClean="0"/>
              <a:t>13/06/2025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3693155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26ADEA3-F762-4480-BA68-C040B3CDA918}" type="datetimeFigureOut">
              <a:rPr lang="en-AU" smtClean="0"/>
              <a:t>13/06/2025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381255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26ADEA3-F762-4480-BA68-C040B3CDA918}" type="datetimeFigureOut">
              <a:rPr lang="en-AU" smtClean="0"/>
              <a:t>13/06/2025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6D9ED71-2E2D-4688-B475-4AC8FBAE1A76}" type="slidenum">
              <a:rPr lang="en-AU" smtClean="0"/>
              <a:t>‹#›</a:t>
            </a:fld>
            <a:endParaRPr lang="en-AU"/>
          </a:p>
        </p:txBody>
      </p:sp>
    </p:spTree>
    <p:extLst>
      <p:ext uri="{BB962C8B-B14F-4D97-AF65-F5344CB8AC3E}">
        <p14:creationId xmlns:p14="http://schemas.microsoft.com/office/powerpoint/2010/main" val="2330326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ADEA3-F762-4480-BA68-C040B3CDA918}" type="datetimeFigureOut">
              <a:rPr lang="en-AU" smtClean="0"/>
              <a:t>13/06/2025</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D9ED71-2E2D-4688-B475-4AC8FBAE1A76}" type="slidenum">
              <a:rPr lang="en-AU" smtClean="0"/>
              <a:t>‹#›</a:t>
            </a:fld>
            <a:endParaRPr lang="en-AU"/>
          </a:p>
        </p:txBody>
      </p:sp>
    </p:spTree>
    <p:extLst>
      <p:ext uri="{BB962C8B-B14F-4D97-AF65-F5344CB8AC3E}">
        <p14:creationId xmlns:p14="http://schemas.microsoft.com/office/powerpoint/2010/main" val="3238250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1D667-AC07-E592-22DF-9CA465BAFA4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1B9BEF0-6C46-A43D-9B8F-A6E59066D472}"/>
              </a:ext>
            </a:extLst>
          </p:cNvPr>
          <p:cNvSpPr>
            <a:spLocks noGrp="1"/>
          </p:cNvSpPr>
          <p:nvPr>
            <p:ph type="title"/>
          </p:nvPr>
        </p:nvSpPr>
        <p:spPr>
          <a:xfrm>
            <a:off x="345171" y="12930"/>
            <a:ext cx="11505695" cy="1325563"/>
          </a:xfrm>
        </p:spPr>
        <p:txBody>
          <a:bodyPr>
            <a:noAutofit/>
          </a:bodyPr>
          <a:lstStyle/>
          <a:p>
            <a:pPr algn="ctr">
              <a:lnSpc>
                <a:spcPct val="110000"/>
              </a:lnSpc>
            </a:pPr>
            <a:r>
              <a:rPr lang="en-US" altLang="zh-CN" sz="2400" b="1" dirty="0">
                <a:solidFill>
                  <a:schemeClr val="accent1">
                    <a:lumMod val="75000"/>
                  </a:schemeClr>
                </a:solidFill>
                <a:latin typeface="Arial" panose="020B0604020202020204" pitchFamily="34" charset="0"/>
                <a:cs typeface="Arial" panose="020B0604020202020204" pitchFamily="34" charset="0"/>
              </a:rPr>
              <a:t>Elevated Remnant Cholesterol Predicts Poor Outcome in Patients with Premature Acute Coronary Syndrome</a:t>
            </a:r>
            <a:r>
              <a:rPr lang="zh-CN" altLang="en-US" sz="2400" b="1" dirty="0">
                <a:solidFill>
                  <a:schemeClr val="accent1">
                    <a:lumMod val="75000"/>
                  </a:schemeClr>
                </a:solidFill>
                <a:latin typeface="Arial" panose="020B0604020202020204" pitchFamily="34" charset="0"/>
                <a:cs typeface="Arial" panose="020B0604020202020204" pitchFamily="34" charset="0"/>
              </a:rPr>
              <a:t>：</a:t>
            </a:r>
            <a:r>
              <a:rPr lang="en-US" altLang="zh-CN" sz="2400" b="1" dirty="0">
                <a:solidFill>
                  <a:schemeClr val="accent1">
                    <a:lumMod val="75000"/>
                  </a:schemeClr>
                </a:solidFill>
                <a:latin typeface="Arial" panose="020B0604020202020204" pitchFamily="34" charset="0"/>
                <a:cs typeface="Arial" panose="020B0604020202020204" pitchFamily="34" charset="0"/>
              </a:rPr>
              <a:t>A Retrospective, Single-Center Study</a:t>
            </a:r>
            <a:endParaRPr lang="en-AU" sz="2400" dirty="0">
              <a:solidFill>
                <a:schemeClr val="accent1">
                  <a:lumMod val="75000"/>
                </a:schemeClr>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6D4FC25-8387-8C95-2968-1CAC50A0A02D}"/>
              </a:ext>
            </a:extLst>
          </p:cNvPr>
          <p:cNvSpPr/>
          <p:nvPr/>
        </p:nvSpPr>
        <p:spPr>
          <a:xfrm>
            <a:off x="0" y="0"/>
            <a:ext cx="12192000" cy="685799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1FCC408B-CDB7-61CF-1ECB-AE16AA4717A1}"/>
              </a:ext>
            </a:extLst>
          </p:cNvPr>
          <p:cNvSpPr txBox="1"/>
          <p:nvPr/>
        </p:nvSpPr>
        <p:spPr>
          <a:xfrm>
            <a:off x="343841" y="2956341"/>
            <a:ext cx="3376709" cy="2441502"/>
          </a:xfrm>
          <a:prstGeom prst="rect">
            <a:avLst/>
          </a:prstGeom>
          <a:noFill/>
        </p:spPr>
        <p:txBody>
          <a:bodyPr wrap="square" rtlCol="0">
            <a:spAutoFit/>
          </a:bodyPr>
          <a:lstStyle/>
          <a:p>
            <a:pPr marL="180975" indent="-180975">
              <a:lnSpc>
                <a:spcPct val="120000"/>
              </a:lnSpc>
              <a:spcAft>
                <a:spcPts val="600"/>
              </a:spcAft>
              <a:buClr>
                <a:schemeClr val="tx1"/>
              </a:buClr>
              <a:buFont typeface="Arial" panose="020B0604020202020204" pitchFamily="34" charset="0"/>
              <a:buChar char="•"/>
            </a:pPr>
            <a:r>
              <a:rPr lang="en-US" altLang="zh-CN" sz="1400" kern="100" dirty="0">
                <a:latin typeface="Arial" panose="020B0604020202020204" pitchFamily="34" charset="0"/>
                <a:cs typeface="Arial" panose="020B0604020202020204" pitchFamily="34" charset="0"/>
              </a:rPr>
              <a:t>Retrospective cohort study</a:t>
            </a:r>
          </a:p>
          <a:p>
            <a:pPr marL="180975" indent="-180975">
              <a:lnSpc>
                <a:spcPct val="120000"/>
              </a:lnSpc>
              <a:spcAft>
                <a:spcPts val="600"/>
              </a:spcAft>
              <a:buClr>
                <a:schemeClr val="tx1"/>
              </a:buClr>
              <a:buFont typeface="Arial" panose="020B0604020202020204" pitchFamily="34" charset="0"/>
              <a:buChar char="•"/>
            </a:pPr>
            <a:r>
              <a:rPr lang="en-US" altLang="zh-CN" sz="1400" kern="100" dirty="0">
                <a:latin typeface="Arial" panose="020B0604020202020204" pitchFamily="34" charset="0"/>
                <a:cs typeface="Arial" panose="020B0604020202020204" pitchFamily="34" charset="0"/>
              </a:rPr>
              <a:t>820 </a:t>
            </a:r>
            <a:r>
              <a:rPr lang="en-US" altLang="zh-CN" sz="1400" dirty="0">
                <a:latin typeface="Arial" panose="020B0604020202020204" pitchFamily="34" charset="0"/>
                <a:cs typeface="Arial" panose="020B0604020202020204" pitchFamily="34" charset="0"/>
              </a:rPr>
              <a:t>premature acute coronary syndrome </a:t>
            </a:r>
            <a:r>
              <a:rPr lang="en-US" altLang="zh-CN" sz="1400" kern="100" dirty="0">
                <a:latin typeface="Arial" panose="020B0604020202020204" pitchFamily="34" charset="0"/>
                <a:cs typeface="Arial" panose="020B0604020202020204" pitchFamily="34" charset="0"/>
              </a:rPr>
              <a:t>(PACS) patients with an</a:t>
            </a:r>
            <a:r>
              <a:rPr lang="zh-CN" altLang="en-US" sz="1400" kern="100" dirty="0">
                <a:latin typeface="Arial" panose="020B0604020202020204" pitchFamily="34" charset="0"/>
                <a:cs typeface="Arial" panose="020B0604020202020204" pitchFamily="34" charset="0"/>
              </a:rPr>
              <a:t> </a:t>
            </a:r>
            <a:r>
              <a:rPr lang="en-US" altLang="zh-CN" sz="1400" kern="100" dirty="0">
                <a:latin typeface="Arial" panose="020B0604020202020204" pitchFamily="34" charset="0"/>
                <a:cs typeface="Arial" panose="020B0604020202020204" pitchFamily="34" charset="0"/>
              </a:rPr>
              <a:t>remnant cholesterol study</a:t>
            </a:r>
          </a:p>
          <a:p>
            <a:pPr marL="180975" indent="-180975">
              <a:lnSpc>
                <a:spcPct val="120000"/>
              </a:lnSpc>
              <a:spcAft>
                <a:spcPts val="600"/>
              </a:spcAft>
              <a:buClr>
                <a:schemeClr val="tx1"/>
              </a:buClr>
              <a:buFont typeface="Arial" panose="020B0604020202020204" pitchFamily="34" charset="0"/>
              <a:buChar char="•"/>
            </a:pPr>
            <a:r>
              <a:rPr lang="en-US" altLang="zh-CN" sz="1400" kern="100" dirty="0">
                <a:latin typeface="Arial" panose="020B0604020202020204" pitchFamily="34" charset="0"/>
                <a:cs typeface="Arial" panose="020B0604020202020204" pitchFamily="34" charset="0"/>
              </a:rPr>
              <a:t>Grouped according to the RC level</a:t>
            </a:r>
          </a:p>
          <a:p>
            <a:pPr marL="180975" indent="-180975">
              <a:lnSpc>
                <a:spcPct val="120000"/>
              </a:lnSpc>
              <a:spcAft>
                <a:spcPts val="600"/>
              </a:spcAft>
              <a:buClr>
                <a:schemeClr val="tx1"/>
              </a:buClr>
              <a:buFont typeface="Arial" panose="020B0604020202020204" pitchFamily="34" charset="0"/>
              <a:buChar char="•"/>
            </a:pPr>
            <a:r>
              <a:rPr lang="en-US" altLang="zh-CN" sz="1400" kern="100" dirty="0">
                <a:latin typeface="Arial" panose="020B0604020202020204" pitchFamily="34" charset="0"/>
                <a:cs typeface="Arial" panose="020B0604020202020204" pitchFamily="34" charset="0"/>
              </a:rPr>
              <a:t>The primary endpoint was major adverse cardiovascular and cerebrovascular events (MACCE)</a:t>
            </a:r>
          </a:p>
        </p:txBody>
      </p:sp>
      <p:sp>
        <p:nvSpPr>
          <p:cNvPr id="18" name="Title 5">
            <a:extLst>
              <a:ext uri="{FF2B5EF4-FFF2-40B4-BE49-F238E27FC236}">
                <a16:creationId xmlns:a16="http://schemas.microsoft.com/office/drawing/2014/main" id="{FB96C6B6-4B10-06E9-4B44-18D96135C6E3}"/>
              </a:ext>
            </a:extLst>
          </p:cNvPr>
          <p:cNvSpPr txBox="1">
            <a:spLocks/>
          </p:cNvSpPr>
          <p:nvPr/>
        </p:nvSpPr>
        <p:spPr>
          <a:xfrm>
            <a:off x="3894010" y="1275806"/>
            <a:ext cx="8076675" cy="396146"/>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effectLst/>
                <a:uLnTx/>
                <a:uFillTx/>
                <a:latin typeface="Arial" panose="020B0604020202020204" pitchFamily="34" charset="0"/>
                <a:ea typeface="Microsoft YaHei" panose="020B0503020204020204" pitchFamily="34" charset="-122"/>
                <a:cs typeface="Arial" panose="020B0604020202020204" pitchFamily="34" charset="0"/>
              </a:rPr>
              <a:t>Kaplan-Meier</a:t>
            </a:r>
            <a:endParaRPr kumimoji="0" lang="en-AU" sz="1800" b="1" i="0" u="none" strike="noStrike" kern="1200" cap="none" spc="0" normalizeH="0" baseline="0" noProof="0" dirty="0">
              <a:ln>
                <a:noFill/>
              </a:ln>
              <a:effectLst/>
              <a:uLnTx/>
              <a:uFillTx/>
              <a:latin typeface="Arial" panose="020B0604020202020204" pitchFamily="34" charset="0"/>
              <a:ea typeface="Microsoft YaHei" panose="020B0503020204020204" pitchFamily="34" charset="-122"/>
              <a:cs typeface="Arial" panose="020B0604020202020204" pitchFamily="34" charset="0"/>
            </a:endParaRPr>
          </a:p>
        </p:txBody>
      </p:sp>
      <p:sp>
        <p:nvSpPr>
          <p:cNvPr id="19" name="Title 5">
            <a:extLst>
              <a:ext uri="{FF2B5EF4-FFF2-40B4-BE49-F238E27FC236}">
                <a16:creationId xmlns:a16="http://schemas.microsoft.com/office/drawing/2014/main" id="{97FEA733-4300-36AE-864A-5E04F835F65B}"/>
              </a:ext>
            </a:extLst>
          </p:cNvPr>
          <p:cNvSpPr txBox="1">
            <a:spLocks/>
          </p:cNvSpPr>
          <p:nvPr/>
        </p:nvSpPr>
        <p:spPr>
          <a:xfrm>
            <a:off x="3917937" y="3817730"/>
            <a:ext cx="8076675" cy="396146"/>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defPPr>
              <a:defRPr lang="en-US"/>
            </a:defPPr>
            <a:lvl1pPr marR="0" lvl="0" indent="0" algn="ctr" fontAlgn="auto">
              <a:lnSpc>
                <a:spcPct val="90000"/>
              </a:lnSpc>
              <a:spcBef>
                <a:spcPct val="0"/>
              </a:spcBef>
              <a:spcAft>
                <a:spcPts val="0"/>
              </a:spcAft>
              <a:buClrTx/>
              <a:buSzTx/>
              <a:buFontTx/>
              <a:buNone/>
              <a:tabLst/>
              <a:defRPr kumimoji="0" sz="1600" b="1" i="0" u="none" strike="noStrike" cap="none" spc="0" normalizeH="0" baseline="0">
                <a:ln>
                  <a:noFill/>
                </a:ln>
                <a:solidFill>
                  <a:schemeClr val="tx1"/>
                </a:solidFill>
                <a:effectLst/>
                <a:uLnTx/>
                <a:uFillTx/>
                <a:latin typeface="Arial" panose="020B0604020202020204" pitchFamily="34" charset="0"/>
                <a:ea typeface="Microsoft YaHei" panose="020B0503020204020204" pitchFamily="34" charset="-122"/>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800" dirty="0"/>
              <a:t>Association of PACS with MACCE </a:t>
            </a:r>
            <a:r>
              <a:rPr lang="en-US" altLang="zh-CN" dirty="0"/>
              <a:t>risk </a:t>
            </a:r>
            <a:endParaRPr lang="en-US" sz="1800" dirty="0"/>
          </a:p>
        </p:txBody>
      </p:sp>
      <p:sp>
        <p:nvSpPr>
          <p:cNvPr id="20" name="文本框 19">
            <a:extLst>
              <a:ext uri="{FF2B5EF4-FFF2-40B4-BE49-F238E27FC236}">
                <a16:creationId xmlns:a16="http://schemas.microsoft.com/office/drawing/2014/main" id="{18841B9A-3B49-F40A-2CBE-C682F3B7906B}"/>
              </a:ext>
            </a:extLst>
          </p:cNvPr>
          <p:cNvSpPr txBox="1"/>
          <p:nvPr/>
        </p:nvSpPr>
        <p:spPr>
          <a:xfrm>
            <a:off x="343841" y="2577216"/>
            <a:ext cx="3376709" cy="396147"/>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defPPr>
              <a:defRPr lang="en-US"/>
            </a:defPPr>
            <a:lvl1pPr marR="0" lvl="0" indent="0" algn="ctr" fontAlgn="auto">
              <a:lnSpc>
                <a:spcPct val="90000"/>
              </a:lnSpc>
              <a:spcBef>
                <a:spcPct val="0"/>
              </a:spcBef>
              <a:spcAft>
                <a:spcPts val="0"/>
              </a:spcAft>
              <a:buClrTx/>
              <a:buSzTx/>
              <a:buFontTx/>
              <a:buNone/>
              <a:tabLst/>
              <a:defRPr kumimoji="0" sz="1600" b="1" i="0" u="none" strike="noStrike" cap="none" spc="0" normalizeH="0" baseline="0">
                <a:ln>
                  <a:noFill/>
                </a:ln>
                <a:effectLst/>
                <a:uLnTx/>
                <a:uFillTx/>
                <a:latin typeface="Arial" panose="020B0604020202020204" pitchFamily="34" charset="0"/>
                <a:ea typeface="Microsoft YaHei" panose="020B0503020204020204" pitchFamily="34" charset="-122"/>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sz="1800" dirty="0"/>
              <a:t>Methods </a:t>
            </a:r>
          </a:p>
        </p:txBody>
      </p:sp>
      <p:sp>
        <p:nvSpPr>
          <p:cNvPr id="21" name="文本框 20">
            <a:extLst>
              <a:ext uri="{FF2B5EF4-FFF2-40B4-BE49-F238E27FC236}">
                <a16:creationId xmlns:a16="http://schemas.microsoft.com/office/drawing/2014/main" id="{B44A23B2-A7FF-89AB-43C0-07014D06D611}"/>
              </a:ext>
            </a:extLst>
          </p:cNvPr>
          <p:cNvSpPr txBox="1"/>
          <p:nvPr/>
        </p:nvSpPr>
        <p:spPr>
          <a:xfrm>
            <a:off x="343840" y="5914326"/>
            <a:ext cx="3376709" cy="844142"/>
          </a:xfrm>
          <a:prstGeom prst="rect">
            <a:avLst/>
          </a:prstGeom>
          <a:noFill/>
        </p:spPr>
        <p:txBody>
          <a:bodyPr wrap="square" rtlCol="0">
            <a:spAutoFit/>
          </a:bodyPr>
          <a:lstStyle>
            <a:defPPr>
              <a:defRPr lang="en-US"/>
            </a:defPPr>
            <a:lvl1pPr marL="180975" indent="-180975">
              <a:lnSpc>
                <a:spcPct val="120000"/>
              </a:lnSpc>
              <a:spcAft>
                <a:spcPts val="600"/>
              </a:spcAft>
              <a:buClr>
                <a:schemeClr val="tx1"/>
              </a:buClr>
              <a:buFont typeface="Arial" panose="020B0604020202020204" pitchFamily="34" charset="0"/>
              <a:buChar char="•"/>
              <a:defRPr sz="1600" kern="100">
                <a:latin typeface="Arial" panose="020B0604020202020204" pitchFamily="34" charset="0"/>
                <a:cs typeface="Times New Roman" panose="02020603050405020304" pitchFamily="18" charset="0"/>
              </a:defRPr>
            </a:lvl1pPr>
          </a:lstStyle>
          <a:p>
            <a:r>
              <a:rPr lang="en-US" altLang="zh-CN" sz="1400" dirty="0">
                <a:cs typeface="Arial" panose="020B0604020202020204" pitchFamily="34" charset="0"/>
              </a:rPr>
              <a:t>The cumulative incidence of MACCE was significantly higher in the high RC group.</a:t>
            </a:r>
          </a:p>
        </p:txBody>
      </p:sp>
      <p:sp>
        <p:nvSpPr>
          <p:cNvPr id="22" name="文本框 21">
            <a:extLst>
              <a:ext uri="{FF2B5EF4-FFF2-40B4-BE49-F238E27FC236}">
                <a16:creationId xmlns:a16="http://schemas.microsoft.com/office/drawing/2014/main" id="{AA8C5518-32A4-FA0E-69DA-F4B7686AC6C2}"/>
              </a:ext>
            </a:extLst>
          </p:cNvPr>
          <p:cNvSpPr txBox="1"/>
          <p:nvPr/>
        </p:nvSpPr>
        <p:spPr>
          <a:xfrm>
            <a:off x="343841" y="5458011"/>
            <a:ext cx="3376709" cy="396147"/>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defPPr>
              <a:defRPr lang="en-US"/>
            </a:defPPr>
            <a:lvl1pPr marR="0" lvl="0" indent="0" algn="ctr" fontAlgn="auto">
              <a:lnSpc>
                <a:spcPct val="90000"/>
              </a:lnSpc>
              <a:spcBef>
                <a:spcPct val="0"/>
              </a:spcBef>
              <a:spcAft>
                <a:spcPts val="0"/>
              </a:spcAft>
              <a:buClrTx/>
              <a:buSzTx/>
              <a:buFontTx/>
              <a:buNone/>
              <a:tabLst/>
              <a:defRPr kumimoji="0" sz="1600" b="1" i="0" u="none" strike="noStrike" cap="none" spc="0" normalizeH="0" baseline="0">
                <a:ln>
                  <a:noFill/>
                </a:ln>
                <a:effectLst/>
                <a:uLnTx/>
                <a:uFillTx/>
                <a:latin typeface="Arial" panose="020B0604020202020204" pitchFamily="34" charset="0"/>
                <a:ea typeface="Microsoft YaHei" panose="020B0503020204020204" pitchFamily="34" charset="-122"/>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sz="1800" dirty="0"/>
              <a:t>Conclusion</a:t>
            </a:r>
          </a:p>
        </p:txBody>
      </p:sp>
      <p:pic>
        <p:nvPicPr>
          <p:cNvPr id="2" name="图片 1">
            <a:extLst>
              <a:ext uri="{FF2B5EF4-FFF2-40B4-BE49-F238E27FC236}">
                <a16:creationId xmlns:a16="http://schemas.microsoft.com/office/drawing/2014/main" id="{A1316849-24CB-DA53-9258-91277E88AB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2799" y="1702513"/>
            <a:ext cx="7399774" cy="2061004"/>
          </a:xfrm>
          <a:prstGeom prst="rect">
            <a:avLst/>
          </a:prstGeom>
        </p:spPr>
      </p:pic>
      <p:graphicFrame>
        <p:nvGraphicFramePr>
          <p:cNvPr id="17" name="表格 16">
            <a:extLst>
              <a:ext uri="{FF2B5EF4-FFF2-40B4-BE49-F238E27FC236}">
                <a16:creationId xmlns:a16="http://schemas.microsoft.com/office/drawing/2014/main" id="{A39444D1-0773-1159-421A-0218993B6C8C}"/>
              </a:ext>
            </a:extLst>
          </p:cNvPr>
          <p:cNvGraphicFramePr>
            <a:graphicFrameLocks noGrp="1"/>
          </p:cNvGraphicFramePr>
          <p:nvPr>
            <p:extLst>
              <p:ext uri="{D42A27DB-BD31-4B8C-83A1-F6EECF244321}">
                <p14:modId xmlns:p14="http://schemas.microsoft.com/office/powerpoint/2010/main" val="2042216920"/>
              </p:ext>
            </p:extLst>
          </p:nvPr>
        </p:nvGraphicFramePr>
        <p:xfrm>
          <a:off x="3894007" y="4347147"/>
          <a:ext cx="8076676" cy="1513824"/>
        </p:xfrm>
        <a:graphic>
          <a:graphicData uri="http://schemas.openxmlformats.org/drawingml/2006/table">
            <a:tbl>
              <a:tblPr firstRow="1" firstCol="1" bandRow="1"/>
              <a:tblGrid>
                <a:gridCol w="3485110">
                  <a:extLst>
                    <a:ext uri="{9D8B030D-6E8A-4147-A177-3AD203B41FA5}">
                      <a16:colId xmlns:a16="http://schemas.microsoft.com/office/drawing/2014/main" val="1420749592"/>
                    </a:ext>
                  </a:extLst>
                </a:gridCol>
                <a:gridCol w="1133886">
                  <a:extLst>
                    <a:ext uri="{9D8B030D-6E8A-4147-A177-3AD203B41FA5}">
                      <a16:colId xmlns:a16="http://schemas.microsoft.com/office/drawing/2014/main" val="1606595451"/>
                    </a:ext>
                  </a:extLst>
                </a:gridCol>
                <a:gridCol w="1161312">
                  <a:extLst>
                    <a:ext uri="{9D8B030D-6E8A-4147-A177-3AD203B41FA5}">
                      <a16:colId xmlns:a16="http://schemas.microsoft.com/office/drawing/2014/main" val="930120139"/>
                    </a:ext>
                  </a:extLst>
                </a:gridCol>
                <a:gridCol w="1133886">
                  <a:extLst>
                    <a:ext uri="{9D8B030D-6E8A-4147-A177-3AD203B41FA5}">
                      <a16:colId xmlns:a16="http://schemas.microsoft.com/office/drawing/2014/main" val="3565988818"/>
                    </a:ext>
                  </a:extLst>
                </a:gridCol>
                <a:gridCol w="1162482">
                  <a:extLst>
                    <a:ext uri="{9D8B030D-6E8A-4147-A177-3AD203B41FA5}">
                      <a16:colId xmlns:a16="http://schemas.microsoft.com/office/drawing/2014/main" val="3841263590"/>
                    </a:ext>
                  </a:extLst>
                </a:gridCol>
              </a:tblGrid>
              <a:tr h="157794">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Variables</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tc gridSpan="2">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Unadjusted</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zh-CN" altLang="en-US"/>
                    </a:p>
                  </a:txBody>
                  <a:tcPr/>
                </a:tc>
                <a:tc gridSpan="2">
                  <a:txBody>
                    <a:bodyPr/>
                    <a:lstStyle/>
                    <a:p>
                      <a:pPr algn="l">
                        <a:lnSpc>
                          <a:spcPct val="100000"/>
                        </a:lnSpc>
                        <a:buNone/>
                      </a:pPr>
                      <a:r>
                        <a:rPr lang="en-US" sz="1100" b="1" kern="100">
                          <a:solidFill>
                            <a:srgbClr val="000000"/>
                          </a:solidFill>
                          <a:effectLst/>
                          <a:latin typeface="Arial" panose="020B0604020202020204" pitchFamily="34" charset="0"/>
                          <a:ea typeface="等线" panose="02010600030101010101" pitchFamily="2" charset="-122"/>
                          <a:cs typeface="Arial" panose="020B0604020202020204" pitchFamily="34" charset="0"/>
                        </a:rPr>
                        <a:t>Fully adjusted</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zh-CN" altLang="en-US"/>
                    </a:p>
                  </a:txBody>
                  <a:tcPr/>
                </a:tc>
                <a:extLst>
                  <a:ext uri="{0D108BD9-81ED-4DB2-BD59-A6C34878D82A}">
                    <a16:rowId xmlns:a16="http://schemas.microsoft.com/office/drawing/2014/main" val="3597584144"/>
                  </a:ext>
                </a:extLst>
              </a:tr>
              <a:tr h="164862">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 </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HR (95% CI)</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p-value</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b="1" kern="100">
                          <a:solidFill>
                            <a:srgbClr val="000000"/>
                          </a:solidFill>
                          <a:effectLst/>
                          <a:latin typeface="Arial" panose="020B0604020202020204" pitchFamily="34" charset="0"/>
                          <a:ea typeface="等线" panose="02010600030101010101" pitchFamily="2" charset="-122"/>
                          <a:cs typeface="Arial" panose="020B0604020202020204" pitchFamily="34" charset="0"/>
                        </a:rPr>
                        <a:t>HR (95% CI)</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b="1" kern="100">
                          <a:solidFill>
                            <a:srgbClr val="000000"/>
                          </a:solidFill>
                          <a:effectLst/>
                          <a:latin typeface="Arial" panose="020B0604020202020204" pitchFamily="34" charset="0"/>
                          <a:ea typeface="等线" panose="02010600030101010101" pitchFamily="2" charset="-122"/>
                          <a:cs typeface="Arial" panose="020B0604020202020204" pitchFamily="34" charset="0"/>
                        </a:rPr>
                        <a:t>p-value</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3990684"/>
                  </a:ext>
                </a:extLst>
              </a:tr>
              <a:tr h="212720">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MACCE</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1.69 (1.14-2.49)</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0.009</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a:lnSpc>
                          <a:spcPct val="100000"/>
                        </a:lnSpc>
                        <a:buNone/>
                      </a:pPr>
                      <a:r>
                        <a:rPr lang="en-US" sz="1100" kern="100">
                          <a:solidFill>
                            <a:srgbClr val="000000"/>
                          </a:solidFill>
                          <a:effectLst/>
                          <a:latin typeface="Arial" panose="020B0604020202020204" pitchFamily="34" charset="0"/>
                          <a:ea typeface="等线" panose="02010600030101010101" pitchFamily="2" charset="-122"/>
                          <a:cs typeface="Arial" panose="020B0604020202020204" pitchFamily="34" charset="0"/>
                        </a:rPr>
                        <a:t>1.68 (1.10-2.59)</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0.02</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72089639"/>
                  </a:ext>
                </a:extLst>
              </a:tr>
              <a:tr h="208198">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Composite for cardiovascular death, MI, or stroke</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0.39 (0.67-2.89)</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0.38</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1.42 (0.60-3.37)</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0.42</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extLst>
                  <a:ext uri="{0D108BD9-81ED-4DB2-BD59-A6C34878D82A}">
                    <a16:rowId xmlns:a16="http://schemas.microsoft.com/office/drawing/2014/main" val="94684486"/>
                  </a:ext>
                </a:extLst>
              </a:tr>
              <a:tr h="252542">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Composite for cardiac events</a:t>
                      </a:r>
                      <a:r>
                        <a:rPr lang="en-US" sz="1100" b="1" kern="100" baseline="30000" dirty="0">
                          <a:solidFill>
                            <a:srgbClr val="000000"/>
                          </a:solidFill>
                          <a:effectLst/>
                          <a:latin typeface="Arial" panose="020B0604020202020204" pitchFamily="34" charset="0"/>
                          <a:ea typeface="等线" panose="02010600030101010101" pitchFamily="2" charset="-122"/>
                          <a:cs typeface="Arial" panose="020B0604020202020204" pitchFamily="34" charset="0"/>
                        </a:rPr>
                        <a:t>#</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1.71 (1.13-2.57)</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0.01</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1.75 (1.12-2.73)</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0.01</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extLst>
                  <a:ext uri="{0D108BD9-81ED-4DB2-BD59-A6C34878D82A}">
                    <a16:rowId xmlns:a16="http://schemas.microsoft.com/office/drawing/2014/main" val="644031870"/>
                  </a:ext>
                </a:extLst>
              </a:tr>
              <a:tr h="252542">
                <a:tc>
                  <a:txBody>
                    <a:bodyPr/>
                    <a:lstStyle/>
                    <a:p>
                      <a:pPr algn="l">
                        <a:lnSpc>
                          <a:spcPct val="100000"/>
                        </a:lnSpc>
                        <a:buNone/>
                      </a:pPr>
                      <a:r>
                        <a:rPr lang="en-US" sz="1100" b="1"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All‑cause death</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a:solidFill>
                            <a:srgbClr val="000000"/>
                          </a:solidFill>
                          <a:effectLst/>
                          <a:latin typeface="Arial" panose="020B0604020202020204" pitchFamily="34" charset="0"/>
                          <a:ea typeface="等线" panose="02010600030101010101" pitchFamily="2" charset="-122"/>
                          <a:cs typeface="Arial" panose="020B0604020202020204" pitchFamily="34" charset="0"/>
                        </a:rPr>
                        <a:t>1.74 (0.47-6.52)</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0.41</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4.32 (0.86-21.6)</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0.08</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a:noFill/>
                    </a:lnB>
                    <a:noFill/>
                  </a:tcPr>
                </a:tc>
                <a:extLst>
                  <a:ext uri="{0D108BD9-81ED-4DB2-BD59-A6C34878D82A}">
                    <a16:rowId xmlns:a16="http://schemas.microsoft.com/office/drawing/2014/main" val="2178712760"/>
                  </a:ext>
                </a:extLst>
              </a:tr>
              <a:tr h="252542">
                <a:tc>
                  <a:txBody>
                    <a:bodyPr/>
                    <a:lstStyle/>
                    <a:p>
                      <a:pPr algn="l">
                        <a:lnSpc>
                          <a:spcPct val="100000"/>
                        </a:lnSpc>
                        <a:buNone/>
                      </a:pPr>
                      <a:r>
                        <a:rPr lang="en-US" sz="1100" b="1" kern="100">
                          <a:solidFill>
                            <a:srgbClr val="000000"/>
                          </a:solidFill>
                          <a:effectLst/>
                          <a:latin typeface="Arial" panose="020B0604020202020204" pitchFamily="34" charset="0"/>
                          <a:ea typeface="等线" panose="02010600030101010101" pitchFamily="2" charset="-122"/>
                          <a:cs typeface="Arial" panose="020B0604020202020204" pitchFamily="34" charset="0"/>
                        </a:rPr>
                        <a:t>All repeat revascularization</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kern="100">
                          <a:solidFill>
                            <a:srgbClr val="000000"/>
                          </a:solidFill>
                          <a:effectLst/>
                          <a:latin typeface="Arial" panose="020B0604020202020204" pitchFamily="34" charset="0"/>
                          <a:ea typeface="等线" panose="02010600030101010101" pitchFamily="2" charset="-122"/>
                          <a:cs typeface="Arial" panose="020B0604020202020204" pitchFamily="34" charset="0"/>
                        </a:rPr>
                        <a:t>1.27 (0.81-1.99)</a:t>
                      </a:r>
                      <a:endParaRPr lang="zh-CN" sz="1200" kern="10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0.30</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1.23 (0.75-2.02)</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a:lnSpc>
                          <a:spcPct val="100000"/>
                        </a:lnSpc>
                        <a:buNone/>
                      </a:pPr>
                      <a:r>
                        <a:rPr lang="en-US" sz="1100" kern="100" dirty="0">
                          <a:solidFill>
                            <a:srgbClr val="000000"/>
                          </a:solidFill>
                          <a:effectLst/>
                          <a:latin typeface="Arial" panose="020B0604020202020204" pitchFamily="34" charset="0"/>
                          <a:ea typeface="等线" panose="02010600030101010101" pitchFamily="2" charset="-122"/>
                          <a:cs typeface="Arial" panose="020B0604020202020204" pitchFamily="34" charset="0"/>
                        </a:rPr>
                        <a:t>0.42</a:t>
                      </a:r>
                      <a:endParaRPr lang="zh-CN" sz="1200" kern="100" dirty="0">
                        <a:effectLst/>
                        <a:latin typeface="Arial" panose="020B0604020202020204" pitchFamily="34" charset="0"/>
                        <a:ea typeface="等线" panose="02010600030101010101" pitchFamily="2" charset="-122"/>
                        <a:cs typeface="Arial" panose="020B0604020202020204" pitchFamily="34" charset="0"/>
                      </a:endParaRPr>
                    </a:p>
                  </a:txBody>
                  <a:tcPr marL="42111" marR="42111"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8873008"/>
                  </a:ext>
                </a:extLst>
              </a:tr>
            </a:tbl>
          </a:graphicData>
        </a:graphic>
      </p:graphicFrame>
      <p:sp>
        <p:nvSpPr>
          <p:cNvPr id="24" name="文本框 23">
            <a:extLst>
              <a:ext uri="{FF2B5EF4-FFF2-40B4-BE49-F238E27FC236}">
                <a16:creationId xmlns:a16="http://schemas.microsoft.com/office/drawing/2014/main" id="{61241A6B-4B04-C1DC-F0F6-BBC133F7B96B}"/>
              </a:ext>
            </a:extLst>
          </p:cNvPr>
          <p:cNvSpPr txBox="1"/>
          <p:nvPr/>
        </p:nvSpPr>
        <p:spPr>
          <a:xfrm>
            <a:off x="3917937" y="5994242"/>
            <a:ext cx="8076674" cy="707886"/>
          </a:xfrm>
          <a:prstGeom prst="rect">
            <a:avLst/>
          </a:prstGeom>
          <a:noFill/>
        </p:spPr>
        <p:txBody>
          <a:bodyPr wrap="square" rtlCol="0">
            <a:spAutoFit/>
          </a:bodyPr>
          <a:lstStyle/>
          <a:p>
            <a:r>
              <a:rPr lang="en-US" altLang="zh-CN" sz="1000" dirty="0">
                <a:latin typeface="Arial" panose="020B0604020202020204" pitchFamily="34" charset="0"/>
                <a:cs typeface="Arial" panose="020B0604020202020204" pitchFamily="34" charset="0"/>
              </a:rPr>
              <a:t>Data are presented as median (IQR). #: includes cardiovascular death, myocardial infarction, ischemia-driven revascularization or hospitalization for unstable angina or heart failure. Model adjusted for age, body mass index, smoking, hypertension, diabetes mellitus, hyperlipidemia, prior myocardial infarction, prior stroke, left ventricular ejection fraction, multi-vessel disease and clinical presentation (acute myocardial infarction vs unstable angina).</a:t>
            </a:r>
            <a:endParaRPr lang="zh-CN" altLang="en-US" sz="1000" dirty="0">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1A0AE088-2F23-DA24-F0CB-85915A858279}"/>
              </a:ext>
            </a:extLst>
          </p:cNvPr>
          <p:cNvSpPr txBox="1"/>
          <p:nvPr/>
        </p:nvSpPr>
        <p:spPr>
          <a:xfrm>
            <a:off x="344715" y="1275805"/>
            <a:ext cx="3376709" cy="396147"/>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defPPr>
              <a:defRPr lang="en-US"/>
            </a:defPPr>
            <a:lvl1pPr marR="0" lvl="0" indent="0" algn="ctr" fontAlgn="auto">
              <a:lnSpc>
                <a:spcPct val="90000"/>
              </a:lnSpc>
              <a:spcBef>
                <a:spcPct val="0"/>
              </a:spcBef>
              <a:spcAft>
                <a:spcPts val="0"/>
              </a:spcAft>
              <a:buClrTx/>
              <a:buSzTx/>
              <a:buFontTx/>
              <a:buNone/>
              <a:tabLst/>
              <a:defRPr kumimoji="0" sz="1600" b="1" i="0" u="none" strike="noStrike" cap="none" spc="0" normalizeH="0" baseline="0">
                <a:ln>
                  <a:noFill/>
                </a:ln>
                <a:effectLst/>
                <a:uLnTx/>
                <a:uFillTx/>
                <a:latin typeface="Arial" panose="020B0604020202020204" pitchFamily="34" charset="0"/>
                <a:ea typeface="Microsoft YaHei" panose="020B0503020204020204" pitchFamily="34" charset="-122"/>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sz="1800" dirty="0"/>
              <a:t>Background</a:t>
            </a:r>
          </a:p>
        </p:txBody>
      </p:sp>
      <p:sp>
        <p:nvSpPr>
          <p:cNvPr id="27" name="文本框 26">
            <a:extLst>
              <a:ext uri="{FF2B5EF4-FFF2-40B4-BE49-F238E27FC236}">
                <a16:creationId xmlns:a16="http://schemas.microsoft.com/office/drawing/2014/main" id="{3738C357-6BB1-781C-EEBF-50D8B9A4833E}"/>
              </a:ext>
            </a:extLst>
          </p:cNvPr>
          <p:cNvSpPr txBox="1"/>
          <p:nvPr/>
        </p:nvSpPr>
        <p:spPr>
          <a:xfrm>
            <a:off x="343841" y="1702513"/>
            <a:ext cx="3376710" cy="844142"/>
          </a:xfrm>
          <a:prstGeom prst="rect">
            <a:avLst/>
          </a:prstGeom>
          <a:noFill/>
        </p:spPr>
        <p:txBody>
          <a:bodyPr wrap="square" rtlCol="0">
            <a:spAutoFit/>
          </a:bodyPr>
          <a:lstStyle>
            <a:defPPr>
              <a:defRPr lang="en-US"/>
            </a:defPPr>
            <a:lvl1pPr marL="180975" indent="-180975">
              <a:lnSpc>
                <a:spcPct val="120000"/>
              </a:lnSpc>
              <a:spcAft>
                <a:spcPts val="600"/>
              </a:spcAft>
              <a:buClr>
                <a:schemeClr val="tx1"/>
              </a:buClr>
              <a:buFont typeface="Arial" panose="020B0604020202020204" pitchFamily="34" charset="0"/>
              <a:buChar char="•"/>
              <a:defRPr sz="1600" kern="100">
                <a:latin typeface="Arial" panose="020B0604020202020204" pitchFamily="34" charset="0"/>
                <a:cs typeface="Times New Roman" panose="02020603050405020304" pitchFamily="18" charset="0"/>
              </a:defRPr>
            </a:lvl1pPr>
          </a:lstStyle>
          <a:p>
            <a:r>
              <a:rPr lang="en-US" altLang="zh-CN" sz="1400" dirty="0"/>
              <a:t>The relationship between RC and the recurrence of cardiovascular events after PACS is unclear.</a:t>
            </a:r>
            <a:endParaRPr lang="zh-CN" altLang="en-US" sz="1400" dirty="0"/>
          </a:p>
        </p:txBody>
      </p:sp>
    </p:spTree>
    <p:extLst>
      <p:ext uri="{BB962C8B-B14F-4D97-AF65-F5344CB8AC3E}">
        <p14:creationId xmlns:p14="http://schemas.microsoft.com/office/powerpoint/2010/main" val="986842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627</TotalTime>
  <Words>255</Words>
  <Application>Microsoft Office PowerPoint</Application>
  <PresentationFormat>宽屏</PresentationFormat>
  <Paragraphs>46</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Arial</vt:lpstr>
      <vt:lpstr>Calibri</vt:lpstr>
      <vt:lpstr>Calibri Light</vt:lpstr>
      <vt:lpstr>Office Theme</vt:lpstr>
      <vt:lpstr>Elevated Remnant Cholesterol Predicts Poor Outcome in Patients with Premature Acute Coronary Syndrome：A Retrospective, Single-Center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Obstructive Sleep Apnoea on coronary collateral vessel development in patients with ST-segment elevation myocardial infarction</dc:title>
  <dc:creator>Xiao Wang</dc:creator>
  <cp:lastModifiedBy>铭 张</cp:lastModifiedBy>
  <cp:revision>17</cp:revision>
  <dcterms:created xsi:type="dcterms:W3CDTF">2017-07-07T02:27:34Z</dcterms:created>
  <dcterms:modified xsi:type="dcterms:W3CDTF">2025-06-12T16:59:16Z</dcterms:modified>
</cp:coreProperties>
</file>