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42808525" cy="30279975"/>
  <p:notesSz cx="6797675" cy="9928225"/>
  <p:defaultTextStyle>
    <a:defPPr>
      <a:defRPr lang="de-DE"/>
    </a:defPPr>
    <a:lvl1pPr marL="0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215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43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64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86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107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29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507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72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279" autoAdjust="0"/>
  </p:normalViewPr>
  <p:slideViewPr>
    <p:cSldViewPr snapToGrid="0">
      <p:cViewPr>
        <p:scale>
          <a:sx n="30" d="100"/>
          <a:sy n="30" d="100"/>
        </p:scale>
        <p:origin x="-1584" y="-282"/>
      </p:cViewPr>
      <p:guideLst>
        <p:guide orient="horz" pos="10895"/>
        <p:guide pos="1518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10640" y="9406425"/>
            <a:ext cx="36387247" cy="6490568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421279" y="17158652"/>
            <a:ext cx="29965968" cy="77382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8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03.03.2020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03.03.2020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1036181" y="1212608"/>
            <a:ext cx="9631918" cy="25836107"/>
          </a:xfrm>
        </p:spPr>
        <p:txBody>
          <a:bodyPr vert="eaVert"/>
          <a:lstStyle/>
          <a:p>
            <a:r>
              <a:rPr lang="de-DE" smtClean="0"/>
              <a:t>Titel durch Klicken hinzufügen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140427" y="1212608"/>
            <a:ext cx="28182279" cy="2583610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03.03.2020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03.03.2020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81580" y="19457688"/>
            <a:ext cx="36387247" cy="6013940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381580" y="12833949"/>
            <a:ext cx="36387247" cy="6623741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8215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431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464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5286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03.03.2020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140427" y="7065332"/>
            <a:ext cx="18907099" cy="19983383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1760999" y="7065332"/>
            <a:ext cx="18907099" cy="19983383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03.03.2020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140429" y="6777950"/>
            <a:ext cx="18914533" cy="282472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140429" y="9602676"/>
            <a:ext cx="18914533" cy="17446034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21746141" y="6777950"/>
            <a:ext cx="18921960" cy="2824727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21746141" y="9602676"/>
            <a:ext cx="18921960" cy="17446034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03.03.2020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03.03.2020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03.03.2020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40429" y="1205593"/>
            <a:ext cx="14083711" cy="5130774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6736945" y="1205594"/>
            <a:ext cx="23931157" cy="25843121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140429" y="6336368"/>
            <a:ext cx="14083711" cy="20712347"/>
          </a:xfrm>
        </p:spPr>
        <p:txBody>
          <a:bodyPr/>
          <a:lstStyle>
            <a:lvl1pPr marL="0" indent="0">
              <a:buNone/>
              <a:defRPr sz="64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03.03.2020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0771" y="21195984"/>
            <a:ext cx="25685115" cy="2502307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8390771" y="2705571"/>
            <a:ext cx="25685115" cy="18167985"/>
          </a:xfrm>
        </p:spPr>
        <p:txBody>
          <a:bodyPr/>
          <a:lstStyle>
            <a:lvl1pPr marL="0" indent="0">
              <a:buNone/>
              <a:defRPr sz="14600"/>
            </a:lvl1pPr>
            <a:lvl2pPr marL="2088215" indent="0">
              <a:buNone/>
              <a:defRPr sz="12800"/>
            </a:lvl2pPr>
            <a:lvl3pPr marL="4176431" indent="0">
              <a:buNone/>
              <a:defRPr sz="11000"/>
            </a:lvl3pPr>
            <a:lvl4pPr marL="6264646" indent="0">
              <a:buNone/>
              <a:defRPr sz="9100"/>
            </a:lvl4pPr>
            <a:lvl5pPr marL="8352861" indent="0">
              <a:buNone/>
              <a:defRPr sz="9100"/>
            </a:lvl5pPr>
            <a:lvl6pPr marL="10441076" indent="0">
              <a:buNone/>
              <a:defRPr sz="9100"/>
            </a:lvl6pPr>
            <a:lvl7pPr marL="12529292" indent="0">
              <a:buNone/>
              <a:defRPr sz="9100"/>
            </a:lvl7pPr>
            <a:lvl8pPr marL="14617507" indent="0">
              <a:buNone/>
              <a:defRPr sz="9100"/>
            </a:lvl8pPr>
            <a:lvl9pPr marL="16705722" indent="0">
              <a:buNone/>
              <a:defRPr sz="91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0771" y="23698292"/>
            <a:ext cx="25685115" cy="3553688"/>
          </a:xfrm>
        </p:spPr>
        <p:txBody>
          <a:bodyPr/>
          <a:lstStyle>
            <a:lvl1pPr marL="0" indent="0">
              <a:buNone/>
              <a:defRPr sz="64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03.03.2020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140427" y="1212603"/>
            <a:ext cx="38527673" cy="5046662"/>
          </a:xfrm>
          <a:prstGeom prst="rect">
            <a:avLst/>
          </a:prstGeom>
        </p:spPr>
        <p:txBody>
          <a:bodyPr vert="horz" lIns="417643" tIns="208822" rIns="417643" bIns="208822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140427" y="7065332"/>
            <a:ext cx="38527673" cy="19983383"/>
          </a:xfrm>
          <a:prstGeom prst="rect">
            <a:avLst/>
          </a:prstGeom>
        </p:spPr>
        <p:txBody>
          <a:bodyPr vert="horz" lIns="417643" tIns="208822" rIns="417643" bIns="208822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140426" y="28065055"/>
            <a:ext cx="9988657" cy="1612127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50D42-C9CD-4801-B293-61D1F53EC57E}" type="datetimeFigureOut">
              <a:rPr lang="de-DE" smtClean="0"/>
              <a:t>03.03.2020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4626247" y="28065055"/>
            <a:ext cx="13556033" cy="1612127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30679443" y="28065055"/>
            <a:ext cx="9988657" cy="1612127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6431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61" indent="-1566161" algn="l" defTabSz="4176431" rtl="0" eaLnBrk="1" latinLnBrk="0" hangingPunct="1">
        <a:spcBef>
          <a:spcPct val="20000"/>
        </a:spcBef>
        <a:buFont typeface="Arial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350" indent="-1305135" algn="l" defTabSz="4176431" rtl="0" eaLnBrk="1" latinLnBrk="0" hangingPunct="1">
        <a:spcBef>
          <a:spcPct val="20000"/>
        </a:spcBef>
        <a:buFont typeface="Arial" pitchFamily="34" charset="0"/>
        <a:buChar char="–"/>
        <a:defRPr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538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753" indent="-1044108" algn="l" defTabSz="4176431" rtl="0" eaLnBrk="1" latinLnBrk="0" hangingPunct="1">
        <a:spcBef>
          <a:spcPct val="20000"/>
        </a:spcBef>
        <a:buFont typeface="Arial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969" indent="-1044108" algn="l" defTabSz="4176431" rtl="0" eaLnBrk="1" latinLnBrk="0" hangingPunct="1">
        <a:spcBef>
          <a:spcPct val="20000"/>
        </a:spcBef>
        <a:buFont typeface="Arial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5184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399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615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830" indent="-1044108" algn="l" defTabSz="4176431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215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431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646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861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1076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292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507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722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916" y="18933368"/>
            <a:ext cx="34650947" cy="4766466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892" y="5718671"/>
            <a:ext cx="34419034" cy="5377509"/>
          </a:xfrm>
          <a:prstGeom prst="rect">
            <a:avLst/>
          </a:prstGeom>
        </p:spPr>
      </p:pic>
      <p:sp>
        <p:nvSpPr>
          <p:cNvPr id="56" name="Textfeld 55"/>
          <p:cNvSpPr txBox="1"/>
          <p:nvPr/>
        </p:nvSpPr>
        <p:spPr>
          <a:xfrm>
            <a:off x="1773755" y="3773849"/>
            <a:ext cx="9300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600" b="1" dirty="0" smtClean="0"/>
              <a:t>A</a:t>
            </a:r>
            <a:endParaRPr lang="en-US" sz="9600" b="1" dirty="0"/>
          </a:p>
        </p:txBody>
      </p:sp>
      <p:sp>
        <p:nvSpPr>
          <p:cNvPr id="121" name="Textfeld 120"/>
          <p:cNvSpPr txBox="1"/>
          <p:nvPr/>
        </p:nvSpPr>
        <p:spPr>
          <a:xfrm>
            <a:off x="7459590" y="2442130"/>
            <a:ext cx="12272211" cy="1759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500"/>
              </a:lnSpc>
            </a:pPr>
            <a:r>
              <a:rPr lang="de-DE" sz="6600" b="1" dirty="0" smtClean="0">
                <a:solidFill>
                  <a:srgbClr val="002060"/>
                </a:solidFill>
              </a:rPr>
              <a:t>T-DNA </a:t>
            </a:r>
            <a:r>
              <a:rPr lang="de-DE" sz="6600" b="1" err="1" smtClean="0">
                <a:solidFill>
                  <a:srgbClr val="002060"/>
                </a:solidFill>
              </a:rPr>
              <a:t>vector</a:t>
            </a:r>
            <a:r>
              <a:rPr lang="de-DE" sz="6600" b="1" smtClean="0">
                <a:solidFill>
                  <a:srgbClr val="002060"/>
                </a:solidFill>
              </a:rPr>
              <a:t> </a:t>
            </a:r>
            <a:r>
              <a:rPr lang="de-DE" sz="6600" b="1" smtClean="0">
                <a:solidFill>
                  <a:srgbClr val="002060"/>
                </a:solidFill>
              </a:rPr>
              <a:t>part</a:t>
            </a:r>
            <a:br>
              <a:rPr lang="de-DE" sz="6600" b="1" smtClean="0">
                <a:solidFill>
                  <a:srgbClr val="002060"/>
                </a:solidFill>
              </a:rPr>
            </a:br>
            <a:r>
              <a:rPr lang="de-DE" sz="4800" b="1" smtClean="0">
                <a:solidFill>
                  <a:srgbClr val="002060"/>
                </a:solidFill>
              </a:rPr>
              <a:t>(1-119 bp: hit to T-DNA vector)</a:t>
            </a:r>
            <a:endParaRPr lang="en-US" sz="4800" b="1" dirty="0">
              <a:solidFill>
                <a:srgbClr val="002060"/>
              </a:solidFill>
            </a:endParaRPr>
          </a:p>
        </p:txBody>
      </p:sp>
      <p:sp>
        <p:nvSpPr>
          <p:cNvPr id="92" name="Geschweifte Klammer rechts 91"/>
          <p:cNvSpPr/>
          <p:nvPr/>
        </p:nvSpPr>
        <p:spPr>
          <a:xfrm rot="16200000">
            <a:off x="26420658" y="-2722318"/>
            <a:ext cx="2530232" cy="16442872"/>
          </a:xfrm>
          <a:prstGeom prst="rightBrace">
            <a:avLst>
              <a:gd name="adj1" fmla="val 14394"/>
              <a:gd name="adj2" fmla="val 50271"/>
            </a:avLst>
          </a:prstGeom>
          <a:ln w="412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Geschweifte Klammer rechts 134"/>
          <p:cNvSpPr/>
          <p:nvPr/>
        </p:nvSpPr>
        <p:spPr>
          <a:xfrm rot="16200000">
            <a:off x="12104463" y="-288626"/>
            <a:ext cx="2693688" cy="11405938"/>
          </a:xfrm>
          <a:prstGeom prst="rightBrace">
            <a:avLst>
              <a:gd name="adj1" fmla="val 14394"/>
              <a:gd name="adj2" fmla="val 50271"/>
            </a:avLst>
          </a:prstGeom>
          <a:ln w="412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feld 143"/>
          <p:cNvSpPr txBox="1"/>
          <p:nvPr/>
        </p:nvSpPr>
        <p:spPr>
          <a:xfrm>
            <a:off x="19924306" y="2442130"/>
            <a:ext cx="15665115" cy="1759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500"/>
              </a:lnSpc>
            </a:pPr>
            <a:r>
              <a:rPr lang="de-DE" sz="6600" b="1" i="1" dirty="0" smtClean="0">
                <a:solidFill>
                  <a:srgbClr val="002060"/>
                </a:solidFill>
              </a:rPr>
              <a:t>P. </a:t>
            </a:r>
            <a:r>
              <a:rPr lang="de-DE" sz="6600" b="1" i="1" dirty="0" err="1">
                <a:solidFill>
                  <a:srgbClr val="002060"/>
                </a:solidFill>
              </a:rPr>
              <a:t>t</a:t>
            </a:r>
            <a:r>
              <a:rPr lang="de-DE" sz="6600" b="1" i="1" dirty="0" err="1" smtClean="0">
                <a:solidFill>
                  <a:srgbClr val="002060"/>
                </a:solidFill>
              </a:rPr>
              <a:t>remula</a:t>
            </a:r>
            <a:r>
              <a:rPr lang="de-DE" sz="6600" b="1" dirty="0" smtClean="0">
                <a:solidFill>
                  <a:srgbClr val="002060"/>
                </a:solidFill>
              </a:rPr>
              <a:t> </a:t>
            </a:r>
            <a:r>
              <a:rPr lang="de-DE" sz="6600" b="1" smtClean="0">
                <a:solidFill>
                  <a:srgbClr val="002060"/>
                </a:solidFill>
              </a:rPr>
              <a:t>chr17 </a:t>
            </a:r>
            <a:r>
              <a:rPr lang="de-DE" sz="6600" b="1" smtClean="0">
                <a:solidFill>
                  <a:srgbClr val="002060"/>
                </a:solidFill>
              </a:rPr>
              <a:t>part</a:t>
            </a:r>
            <a:br>
              <a:rPr lang="de-DE" sz="6600" b="1" smtClean="0">
                <a:solidFill>
                  <a:srgbClr val="002060"/>
                </a:solidFill>
              </a:rPr>
            </a:br>
            <a:r>
              <a:rPr lang="de-DE" sz="4800" b="1" smtClean="0">
                <a:solidFill>
                  <a:srgbClr val="002060"/>
                </a:solidFill>
              </a:rPr>
              <a:t>(122-290 bp: hit to </a:t>
            </a:r>
            <a:r>
              <a:rPr lang="de-DE" sz="4800" b="1" i="1" smtClean="0">
                <a:solidFill>
                  <a:srgbClr val="002060"/>
                </a:solidFill>
              </a:rPr>
              <a:t>P. tremula </a:t>
            </a:r>
            <a:r>
              <a:rPr lang="de-DE" sz="4800" b="1" smtClean="0">
                <a:solidFill>
                  <a:srgbClr val="002060"/>
                </a:solidFill>
              </a:rPr>
              <a:t>scaffold Potra003351)</a:t>
            </a:r>
            <a:endParaRPr lang="en-US" sz="4800" b="1" dirty="0">
              <a:solidFill>
                <a:srgbClr val="002060"/>
              </a:solidFill>
            </a:endParaRPr>
          </a:p>
        </p:txBody>
      </p:sp>
      <p:sp>
        <p:nvSpPr>
          <p:cNvPr id="145" name="Geschweifte Klammer rechts 144"/>
          <p:cNvSpPr/>
          <p:nvPr/>
        </p:nvSpPr>
        <p:spPr>
          <a:xfrm>
            <a:off x="35736706" y="7710166"/>
            <a:ext cx="1097079" cy="4414344"/>
          </a:xfrm>
          <a:prstGeom prst="rightBrace">
            <a:avLst>
              <a:gd name="adj1" fmla="val 14394"/>
              <a:gd name="adj2" fmla="val 50271"/>
            </a:avLst>
          </a:prstGeom>
          <a:ln w="41275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Textfeld 145"/>
          <p:cNvSpPr txBox="1"/>
          <p:nvPr/>
        </p:nvSpPr>
        <p:spPr>
          <a:xfrm>
            <a:off x="36274982" y="6888554"/>
            <a:ext cx="8254467" cy="940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500"/>
              </a:lnSpc>
            </a:pPr>
            <a:r>
              <a:rPr lang="de-DE" sz="5400" b="1" dirty="0" smtClean="0"/>
              <a:t>Reference </a:t>
            </a:r>
            <a:r>
              <a:rPr lang="de-DE" sz="5400" b="1" dirty="0" err="1" smtClean="0"/>
              <a:t>read</a:t>
            </a:r>
            <a:endParaRPr lang="en-US" sz="5400" b="1" dirty="0"/>
          </a:p>
        </p:txBody>
      </p:sp>
      <p:sp>
        <p:nvSpPr>
          <p:cNvPr id="147" name="Textfeld 146"/>
          <p:cNvSpPr txBox="1"/>
          <p:nvPr/>
        </p:nvSpPr>
        <p:spPr>
          <a:xfrm>
            <a:off x="36790805" y="9001133"/>
            <a:ext cx="6074870" cy="1759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500"/>
              </a:lnSpc>
            </a:pPr>
            <a:r>
              <a:rPr lang="de-DE" sz="5400" b="1" dirty="0" smtClean="0">
                <a:solidFill>
                  <a:srgbClr val="00B050"/>
                </a:solidFill>
              </a:rPr>
              <a:t>Blast </a:t>
            </a:r>
            <a:r>
              <a:rPr lang="de-DE" sz="5400" b="1" dirty="0" err="1" smtClean="0">
                <a:solidFill>
                  <a:srgbClr val="00B050"/>
                </a:solidFill>
              </a:rPr>
              <a:t>hits</a:t>
            </a:r>
            <a:r>
              <a:rPr lang="de-DE" sz="5400" b="1" dirty="0" smtClean="0">
                <a:solidFill>
                  <a:srgbClr val="00B050"/>
                </a:solidFill>
              </a:rPr>
              <a:t> </a:t>
            </a:r>
            <a:r>
              <a:rPr lang="de-DE" sz="5400" b="1" dirty="0" err="1" smtClean="0">
                <a:solidFill>
                  <a:srgbClr val="00B050"/>
                </a:solidFill>
              </a:rPr>
              <a:t>of</a:t>
            </a:r>
            <a:r>
              <a:rPr lang="de-DE" sz="5400" b="1" dirty="0" smtClean="0">
                <a:solidFill>
                  <a:srgbClr val="00B050"/>
                </a:solidFill>
              </a:rPr>
              <a:t> T193_2 </a:t>
            </a:r>
            <a:r>
              <a:rPr lang="de-DE" sz="5400" b="1" dirty="0" err="1" smtClean="0">
                <a:solidFill>
                  <a:srgbClr val="00B050"/>
                </a:solidFill>
              </a:rPr>
              <a:t>MinION</a:t>
            </a:r>
            <a:r>
              <a:rPr lang="de-DE" sz="5400" b="1" dirty="0" smtClean="0">
                <a:solidFill>
                  <a:srgbClr val="00B050"/>
                </a:solidFill>
              </a:rPr>
              <a:t> </a:t>
            </a:r>
            <a:r>
              <a:rPr lang="de-DE" sz="5400" b="1" dirty="0" err="1" smtClean="0">
                <a:solidFill>
                  <a:srgbClr val="00B050"/>
                </a:solidFill>
              </a:rPr>
              <a:t>reads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58" name="Textfeld 57"/>
          <p:cNvSpPr txBox="1"/>
          <p:nvPr/>
        </p:nvSpPr>
        <p:spPr>
          <a:xfrm>
            <a:off x="1821881" y="14823250"/>
            <a:ext cx="8755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600" b="1" dirty="0" smtClean="0"/>
              <a:t>B</a:t>
            </a:r>
            <a:endParaRPr lang="en-US" sz="9600" b="1" dirty="0"/>
          </a:p>
        </p:txBody>
      </p:sp>
      <p:sp>
        <p:nvSpPr>
          <p:cNvPr id="149" name="Textfeld 148"/>
          <p:cNvSpPr txBox="1"/>
          <p:nvPr/>
        </p:nvSpPr>
        <p:spPr>
          <a:xfrm>
            <a:off x="24183473" y="15810159"/>
            <a:ext cx="13114420" cy="2593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500"/>
              </a:lnSpc>
            </a:pPr>
            <a:r>
              <a:rPr lang="de-DE" sz="6600" b="1" dirty="0" smtClean="0">
                <a:solidFill>
                  <a:srgbClr val="002060"/>
                </a:solidFill>
              </a:rPr>
              <a:t>T-DNA </a:t>
            </a:r>
            <a:r>
              <a:rPr lang="de-DE" sz="6600" b="1" err="1" smtClean="0">
                <a:solidFill>
                  <a:srgbClr val="002060"/>
                </a:solidFill>
              </a:rPr>
              <a:t>vector</a:t>
            </a:r>
            <a:r>
              <a:rPr lang="de-DE" sz="6600" b="1" smtClean="0">
                <a:solidFill>
                  <a:srgbClr val="002060"/>
                </a:solidFill>
              </a:rPr>
              <a:t> </a:t>
            </a:r>
            <a:r>
              <a:rPr lang="de-DE" sz="6600" b="1">
                <a:solidFill>
                  <a:srgbClr val="002060"/>
                </a:solidFill>
              </a:rPr>
              <a:t>part</a:t>
            </a:r>
            <a:br>
              <a:rPr lang="de-DE" sz="6600" b="1">
                <a:solidFill>
                  <a:srgbClr val="002060"/>
                </a:solidFill>
              </a:rPr>
            </a:br>
            <a:r>
              <a:rPr lang="de-DE" sz="4800" b="1">
                <a:solidFill>
                  <a:srgbClr val="002060"/>
                </a:solidFill>
              </a:rPr>
              <a:t>(</a:t>
            </a:r>
            <a:r>
              <a:rPr lang="de-DE" sz="4800" b="1" smtClean="0">
                <a:solidFill>
                  <a:srgbClr val="002060"/>
                </a:solidFill>
              </a:rPr>
              <a:t>131-236 </a:t>
            </a:r>
            <a:r>
              <a:rPr lang="de-DE" sz="4800" b="1">
                <a:solidFill>
                  <a:srgbClr val="002060"/>
                </a:solidFill>
              </a:rPr>
              <a:t>bp: hit </a:t>
            </a:r>
            <a:r>
              <a:rPr lang="de-DE" sz="4800" b="1">
                <a:solidFill>
                  <a:srgbClr val="002060"/>
                </a:solidFill>
              </a:rPr>
              <a:t>to </a:t>
            </a:r>
            <a:r>
              <a:rPr lang="de-DE" sz="4800" b="1" smtClean="0">
                <a:solidFill>
                  <a:srgbClr val="002060"/>
                </a:solidFill>
              </a:rPr>
              <a:t>T-DNA vector)</a:t>
            </a:r>
            <a:endParaRPr lang="en-US" sz="4800" b="1">
              <a:solidFill>
                <a:srgbClr val="002060"/>
              </a:solidFill>
            </a:endParaRPr>
          </a:p>
          <a:p>
            <a:pPr algn="ctr">
              <a:lnSpc>
                <a:spcPts val="6500"/>
              </a:lnSpc>
            </a:pPr>
            <a:endParaRPr lang="en-US" sz="6600" b="1" dirty="0">
              <a:solidFill>
                <a:srgbClr val="002060"/>
              </a:solidFill>
            </a:endParaRPr>
          </a:p>
        </p:txBody>
      </p:sp>
      <p:sp>
        <p:nvSpPr>
          <p:cNvPr id="150" name="Geschweifte Klammer rechts 149"/>
          <p:cNvSpPr/>
          <p:nvPr/>
        </p:nvSpPr>
        <p:spPr>
          <a:xfrm rot="16200000">
            <a:off x="28695776" y="12989965"/>
            <a:ext cx="2530232" cy="11706228"/>
          </a:xfrm>
          <a:prstGeom prst="rightBrace">
            <a:avLst>
              <a:gd name="adj1" fmla="val 14394"/>
              <a:gd name="adj2" fmla="val 50271"/>
            </a:avLst>
          </a:prstGeom>
          <a:ln w="412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Geschweifte Klammer rechts 150"/>
          <p:cNvSpPr/>
          <p:nvPr/>
        </p:nvSpPr>
        <p:spPr>
          <a:xfrm rot="16200000">
            <a:off x="14744397" y="10569817"/>
            <a:ext cx="2693688" cy="16473224"/>
          </a:xfrm>
          <a:prstGeom prst="rightBrace">
            <a:avLst>
              <a:gd name="adj1" fmla="val 14394"/>
              <a:gd name="adj2" fmla="val 50271"/>
            </a:avLst>
          </a:prstGeom>
          <a:ln w="412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Textfeld 151"/>
          <p:cNvSpPr txBox="1"/>
          <p:nvPr/>
        </p:nvSpPr>
        <p:spPr>
          <a:xfrm>
            <a:off x="9095872" y="15762030"/>
            <a:ext cx="14076947" cy="2593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500"/>
              </a:lnSpc>
            </a:pPr>
            <a:r>
              <a:rPr lang="de-DE" sz="6600" b="1" i="1" dirty="0" smtClean="0">
                <a:solidFill>
                  <a:srgbClr val="002060"/>
                </a:solidFill>
              </a:rPr>
              <a:t>P. </a:t>
            </a:r>
            <a:r>
              <a:rPr lang="de-DE" sz="6600" b="1" i="1" dirty="0" err="1">
                <a:solidFill>
                  <a:srgbClr val="002060"/>
                </a:solidFill>
              </a:rPr>
              <a:t>t</a:t>
            </a:r>
            <a:r>
              <a:rPr lang="de-DE" sz="6600" b="1" i="1" dirty="0" err="1" smtClean="0">
                <a:solidFill>
                  <a:srgbClr val="002060"/>
                </a:solidFill>
              </a:rPr>
              <a:t>remula</a:t>
            </a:r>
            <a:r>
              <a:rPr lang="de-DE" sz="6600" b="1" dirty="0" smtClean="0">
                <a:solidFill>
                  <a:srgbClr val="002060"/>
                </a:solidFill>
              </a:rPr>
              <a:t> </a:t>
            </a:r>
            <a:r>
              <a:rPr lang="de-DE" sz="6600" b="1" dirty="0" err="1" smtClean="0">
                <a:solidFill>
                  <a:srgbClr val="002060"/>
                </a:solidFill>
              </a:rPr>
              <a:t>chr</a:t>
            </a:r>
            <a:r>
              <a:rPr lang="de-DE" sz="6600" b="1" dirty="0" smtClean="0">
                <a:solidFill>
                  <a:srgbClr val="002060"/>
                </a:solidFill>
              </a:rPr>
              <a:t> </a:t>
            </a:r>
            <a:r>
              <a:rPr lang="de-DE" sz="6600" b="1" smtClean="0">
                <a:solidFill>
                  <a:srgbClr val="002060"/>
                </a:solidFill>
              </a:rPr>
              <a:t>2 </a:t>
            </a:r>
            <a:r>
              <a:rPr lang="de-DE" sz="6600" b="1">
                <a:solidFill>
                  <a:srgbClr val="002060"/>
                </a:solidFill>
              </a:rPr>
              <a:t>part</a:t>
            </a:r>
            <a:r>
              <a:rPr lang="de-DE" sz="6600" b="1">
                <a:solidFill>
                  <a:srgbClr val="002060"/>
                </a:solidFill>
              </a:rPr>
              <a:t/>
            </a:r>
            <a:br>
              <a:rPr lang="de-DE" sz="6600" b="1">
                <a:solidFill>
                  <a:srgbClr val="002060"/>
                </a:solidFill>
              </a:rPr>
            </a:br>
            <a:r>
              <a:rPr lang="de-DE" sz="4800" b="1" smtClean="0">
                <a:solidFill>
                  <a:srgbClr val="002060"/>
                </a:solidFill>
              </a:rPr>
              <a:t>(1-133 </a:t>
            </a:r>
            <a:r>
              <a:rPr lang="de-DE" sz="4800" b="1">
                <a:solidFill>
                  <a:srgbClr val="002060"/>
                </a:solidFill>
              </a:rPr>
              <a:t>bp: hit </a:t>
            </a:r>
            <a:r>
              <a:rPr lang="de-DE" sz="4800" b="1">
                <a:solidFill>
                  <a:srgbClr val="002060"/>
                </a:solidFill>
              </a:rPr>
              <a:t>to </a:t>
            </a:r>
            <a:r>
              <a:rPr lang="de-DE" sz="4800" b="1" i="1" smtClean="0">
                <a:solidFill>
                  <a:srgbClr val="002060"/>
                </a:solidFill>
              </a:rPr>
              <a:t>P. tremula </a:t>
            </a:r>
            <a:r>
              <a:rPr lang="de-DE" sz="4800" b="1">
                <a:solidFill>
                  <a:srgbClr val="002060"/>
                </a:solidFill>
              </a:rPr>
              <a:t>scaffold Potra002148)</a:t>
            </a:r>
            <a:endParaRPr lang="en-US" sz="4800" b="1">
              <a:solidFill>
                <a:srgbClr val="002060"/>
              </a:solidFill>
            </a:endParaRPr>
          </a:p>
          <a:p>
            <a:pPr algn="ctr">
              <a:lnSpc>
                <a:spcPts val="6500"/>
              </a:lnSpc>
            </a:pPr>
            <a:endParaRPr lang="en-US" sz="6600" b="1" dirty="0">
              <a:solidFill>
                <a:srgbClr val="002060"/>
              </a:solidFill>
            </a:endParaRPr>
          </a:p>
        </p:txBody>
      </p:sp>
      <p:sp>
        <p:nvSpPr>
          <p:cNvPr id="153" name="Geschweifte Klammer rechts 152"/>
          <p:cNvSpPr/>
          <p:nvPr/>
        </p:nvSpPr>
        <p:spPr>
          <a:xfrm>
            <a:off x="35736706" y="21012642"/>
            <a:ext cx="1097079" cy="2545174"/>
          </a:xfrm>
          <a:prstGeom prst="rightBrace">
            <a:avLst>
              <a:gd name="adj1" fmla="val 14394"/>
              <a:gd name="adj2" fmla="val 50271"/>
            </a:avLst>
          </a:prstGeom>
          <a:ln w="41275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Textfeld 153"/>
          <p:cNvSpPr txBox="1"/>
          <p:nvPr/>
        </p:nvSpPr>
        <p:spPr>
          <a:xfrm>
            <a:off x="36291310" y="20136264"/>
            <a:ext cx="8254467" cy="940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500"/>
              </a:lnSpc>
            </a:pPr>
            <a:r>
              <a:rPr lang="de-DE" sz="5400" b="1" dirty="0" smtClean="0"/>
              <a:t>Reference </a:t>
            </a:r>
            <a:r>
              <a:rPr lang="de-DE" sz="5400" b="1" dirty="0" err="1" smtClean="0"/>
              <a:t>read</a:t>
            </a:r>
            <a:endParaRPr lang="en-US" sz="5400" b="1" dirty="0"/>
          </a:p>
        </p:txBody>
      </p:sp>
      <p:sp>
        <p:nvSpPr>
          <p:cNvPr id="155" name="Textfeld 154"/>
          <p:cNvSpPr txBox="1"/>
          <p:nvPr/>
        </p:nvSpPr>
        <p:spPr>
          <a:xfrm>
            <a:off x="36790805" y="21410285"/>
            <a:ext cx="6074870" cy="1759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500"/>
              </a:lnSpc>
            </a:pPr>
            <a:r>
              <a:rPr lang="de-DE" sz="5400" b="1" dirty="0" smtClean="0">
                <a:solidFill>
                  <a:srgbClr val="00B050"/>
                </a:solidFill>
              </a:rPr>
              <a:t>Blast </a:t>
            </a:r>
            <a:r>
              <a:rPr lang="de-DE" sz="5400" b="1" dirty="0" err="1" smtClean="0">
                <a:solidFill>
                  <a:srgbClr val="00B050"/>
                </a:solidFill>
              </a:rPr>
              <a:t>hits</a:t>
            </a:r>
            <a:r>
              <a:rPr lang="de-DE" sz="5400" b="1" dirty="0" smtClean="0">
                <a:solidFill>
                  <a:srgbClr val="00B050"/>
                </a:solidFill>
              </a:rPr>
              <a:t> </a:t>
            </a:r>
            <a:r>
              <a:rPr lang="de-DE" sz="5400" b="1" dirty="0" err="1" smtClean="0">
                <a:solidFill>
                  <a:srgbClr val="00B050"/>
                </a:solidFill>
              </a:rPr>
              <a:t>of</a:t>
            </a:r>
            <a:r>
              <a:rPr lang="de-DE" sz="5400" b="1" dirty="0" smtClean="0">
                <a:solidFill>
                  <a:srgbClr val="00B050"/>
                </a:solidFill>
              </a:rPr>
              <a:t> T195_1 </a:t>
            </a:r>
            <a:r>
              <a:rPr lang="de-DE" sz="5400" b="1" dirty="0" err="1" smtClean="0">
                <a:solidFill>
                  <a:srgbClr val="00B050"/>
                </a:solidFill>
              </a:rPr>
              <a:t>MinION</a:t>
            </a:r>
            <a:r>
              <a:rPr lang="de-DE" sz="5400" b="1" dirty="0" smtClean="0">
                <a:solidFill>
                  <a:srgbClr val="00B050"/>
                </a:solidFill>
              </a:rPr>
              <a:t> </a:t>
            </a:r>
            <a:r>
              <a:rPr lang="de-DE" sz="5400" b="1" dirty="0" err="1" smtClean="0">
                <a:solidFill>
                  <a:srgbClr val="00B050"/>
                </a:solidFill>
              </a:rPr>
              <a:t>reads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705100" y="19960374"/>
            <a:ext cx="2286000" cy="1104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Rechteck 155"/>
          <p:cNvSpPr/>
          <p:nvPr/>
        </p:nvSpPr>
        <p:spPr>
          <a:xfrm>
            <a:off x="1200150" y="6414593"/>
            <a:ext cx="2286000" cy="1104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90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</Words>
  <Application>Microsoft Office PowerPoint</Application>
  <PresentationFormat>Benutzerdefiniert</PresentationFormat>
  <Paragraphs>10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Birgit Kersten</dc:creator>
  <cp:lastModifiedBy>Birgit Kersten</cp:lastModifiedBy>
  <cp:revision>91</cp:revision>
  <cp:lastPrinted>2020-03-03T15:56:20Z</cp:lastPrinted>
  <dcterms:created xsi:type="dcterms:W3CDTF">2018-07-19T12:31:02Z</dcterms:created>
  <dcterms:modified xsi:type="dcterms:W3CDTF">2020-03-03T15:57:20Z</dcterms:modified>
</cp:coreProperties>
</file>