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96" r:id="rId2"/>
    <p:sldId id="293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0C7CAB-B3BF-D9C7-65B3-E0047E574044}" name="Dilara Akhoundova" initials="DA" userId="7d60443be6a0a92a" providerId="Windows Live"/>
  <p188:author id="{43D2A4EE-B6C9-B1C9-A2F7-E380A390523D}" name="Rytz, Michèle Alina (STUDENTS)" initials="MR" userId="S::michele.rytz@students.unibe.ch::3652b43f-aaee-4b1e-9540-469f1f37bc4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8" autoAdjust="0"/>
    <p:restoredTop sz="94718"/>
  </p:normalViewPr>
  <p:slideViewPr>
    <p:cSldViewPr snapToGrid="0">
      <p:cViewPr varScale="1">
        <p:scale>
          <a:sx n="104" d="100"/>
          <a:sy n="104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B9DCD-DE0F-4498-AE4D-1B15E0864296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5F53B-D424-402F-A674-878CC611D463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602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E5F53B-D424-402F-A674-878CC611D463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900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54672-1506-A528-8970-E55B6C898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60B2C32-54F7-5F95-23E1-6A7C3841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3E9E0F-C379-4F1D-7995-9E2FA48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427148-B0E5-670A-D488-410B9265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39A309-9B51-0BB4-E45D-663D95E3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02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821FAC-CF5E-E042-1F90-9B136A570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7CA97B-CCE8-7421-752F-6D04E172C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1AE252-E262-FE77-84D4-AC3F9A924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C6D82F-7286-2368-9059-F72DAFB71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E9618A-8BFF-5482-1C23-FDB05418F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207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49730C-E85F-9088-3EB6-4B63CCB8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21BEA5-AC49-0889-5177-0B01A2127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D5F278-FC88-3C57-7D2C-67023C3F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CBA08D-6E5F-74FB-5AD4-C7470B92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BDAF1E-0230-5C48-B958-34C9D04C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987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22FFA2-99E5-8439-354B-4E579933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27D11E-65E6-B5BE-9446-6D1D357B1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7F9155-BF1F-2EE0-F456-EF928C9E3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E471737-5D84-CDD9-869C-AAA44B37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4B18762-7EA2-1CFC-1C92-FCE98647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41C858-E084-6248-A7A7-6893EB4F1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3974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CDDB61-BFDE-D668-531D-352831CE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18862E-6214-89FE-A812-8837E56DD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7389F1-CE6D-0E7E-A837-90B079FA9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874E47-0985-B5A3-660D-00ED1823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161DF5E-A9E2-12E7-87FE-09414F5CE7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28F2EE9-7E7D-494B-F1F6-862E915DA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4CF9490-DF98-7C10-5013-472919BA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47C669F-A3D9-4141-7859-85731B50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777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047773-305F-D532-5AB8-A84D11421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D3CBEE-9C4A-04CD-931B-9119E74E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C9FB858-98E4-7D08-9AF0-0D40551B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F7F559-B40F-E8C2-CD95-6F7730E2A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974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4DF8BEA-171B-4845-7BDF-96D96162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0B33690-4AB6-673F-B88E-AE53577D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289C0B-EA49-6030-14A7-2CCDB6948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716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37A5C-6735-34F4-D48E-E37F2BFB6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D6077C-B076-0D96-8B4D-21E6A2B2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974A67-68D1-23DE-7E0C-10AAC2D0F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A16D4A5-A0AB-9E8B-082D-80262C6DC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33C3AB4-E652-D137-7A1F-D8D26E1F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AE2478-0E09-CC9F-480E-06375BF0A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7141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DEE1C-4181-0638-0780-32D9154F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5D1533-9F44-20B4-C36F-988A276E36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06543A3-2A1A-F7E9-723A-C15B08B79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1C029D-33BE-6285-811F-2A2F55252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71C1A1-8155-DB61-2790-B897C337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289C8D-4D2E-193C-2167-CE45B392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6195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399C29-03E0-3122-1994-ADD46902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7AC0250-0683-ECC5-A3EF-93BFF01C3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A9A74F-8C44-953D-D048-C79FAEAD0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51BF5A-E67B-9FE1-76DA-B1C75624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41EF70-FAB2-F164-9DAD-924AD7D7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2637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DE46D93-7B36-40DA-19DF-F444260E4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00A65F9-640A-A10B-4BB5-C5C1B4DF4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4D5D96-AA4A-B345-B073-380A7D8B0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637687-12EA-B6D9-FA1C-7728ED8D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FD42E0-F6A8-91B8-7728-AC26CE127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9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AC5AB4-BB2C-8D19-2BEC-C377C3B30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BC6D84-CA9C-7919-412A-6CAE4A55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1AFA34-740B-6D90-7E04-3F85A1A22A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64BDD3-F085-40F3-A9D0-FC88679D61AC}" type="datetimeFigureOut">
              <a:rPr lang="de-CH" smtClean="0"/>
              <a:t>15.08.26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292032-5FC0-CC26-751F-089DBB3D3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6D1245-1F68-F8F2-7441-375E85903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4CFBEB-04CF-488B-86B5-FF26EC1AAD8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03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Ein Bild, das Text, Screenshot, Diagramm, Schrift enthält.&#10;&#10;KI-generierte Inhalte können fehlerhaft sein.">
            <a:extLst>
              <a:ext uri="{FF2B5EF4-FFF2-40B4-BE49-F238E27FC236}">
                <a16:creationId xmlns:a16="http://schemas.microsoft.com/office/drawing/2014/main" id="{41215AD8-ED65-5C2B-015D-6FC7A42D0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97" y="1253331"/>
            <a:ext cx="5169523" cy="4351338"/>
          </a:xfrm>
          <a:prstGeom prst="rect">
            <a:avLst/>
          </a:prstGeom>
        </p:spPr>
      </p:pic>
      <p:pic>
        <p:nvPicPr>
          <p:cNvPr id="5" name="Inhaltsplatzhalter 4" descr="Ein Bild, das Text, Diagramm, Screenshot, Plan enthält.&#10;&#10;KI-generierte Inhalte können fehlerhaft sein.">
            <a:extLst>
              <a:ext uri="{FF2B5EF4-FFF2-40B4-BE49-F238E27FC236}">
                <a16:creationId xmlns:a16="http://schemas.microsoft.com/office/drawing/2014/main" id="{556A15EC-EB93-E3A7-8907-D0D4F46E1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09" y="1241395"/>
            <a:ext cx="5197012" cy="437521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35A3A80-A239-72BF-47CA-31E34EE58F1B}"/>
              </a:ext>
            </a:extLst>
          </p:cNvPr>
          <p:cNvSpPr txBox="1"/>
          <p:nvPr/>
        </p:nvSpPr>
        <p:spPr>
          <a:xfrm>
            <a:off x="535419" y="1320807"/>
            <a:ext cx="334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de-CH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392C4D6-7739-E710-8582-E4D3C4413559}"/>
              </a:ext>
            </a:extLst>
          </p:cNvPr>
          <p:cNvSpPr txBox="1"/>
          <p:nvPr/>
        </p:nvSpPr>
        <p:spPr>
          <a:xfrm>
            <a:off x="6568179" y="1345233"/>
            <a:ext cx="345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928CBD7-F457-A7BA-0BB2-A7C86E824AC6}"/>
              </a:ext>
            </a:extLst>
          </p:cNvPr>
          <p:cNvSpPr txBox="1"/>
          <p:nvPr/>
        </p:nvSpPr>
        <p:spPr>
          <a:xfrm>
            <a:off x="487031" y="4346944"/>
            <a:ext cx="1454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EAF5F2"/>
                </a:solidFill>
                <a:highlight>
                  <a:srgbClr val="EAF5F2"/>
                </a:highlight>
              </a:rPr>
              <a:t>dajföjadaksdjföakjd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AC646CD-8FE3-9DB2-576A-73DFD5A764A4}"/>
              </a:ext>
            </a:extLst>
          </p:cNvPr>
          <p:cNvSpPr txBox="1"/>
          <p:nvPr/>
        </p:nvSpPr>
        <p:spPr>
          <a:xfrm>
            <a:off x="539898" y="4347683"/>
            <a:ext cx="85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>
                <a:solidFill>
                  <a:srgbClr val="891414"/>
                </a:solidFill>
              </a:rPr>
              <a:t>TRG 1</a:t>
            </a:r>
          </a:p>
          <a:p>
            <a:r>
              <a:rPr lang="de-CH" sz="1200" dirty="0">
                <a:solidFill>
                  <a:srgbClr val="3C6E9D"/>
                </a:solidFill>
              </a:rPr>
              <a:t>TRG 2-3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4656F1B-BB0D-4B57-2FD4-03F2E8836E6B}"/>
              </a:ext>
            </a:extLst>
          </p:cNvPr>
          <p:cNvSpPr txBox="1"/>
          <p:nvPr/>
        </p:nvSpPr>
        <p:spPr>
          <a:xfrm>
            <a:off x="6524140" y="4371070"/>
            <a:ext cx="1454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rgbClr val="EAF5F2"/>
                </a:solidFill>
                <a:highlight>
                  <a:srgbClr val="EAF5F2"/>
                </a:highlight>
              </a:rPr>
              <a:t>dajföjadaksdjföakjd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DF8399F-56D6-480F-9614-B0112352AC20}"/>
              </a:ext>
            </a:extLst>
          </p:cNvPr>
          <p:cNvSpPr txBox="1"/>
          <p:nvPr/>
        </p:nvSpPr>
        <p:spPr>
          <a:xfrm>
            <a:off x="6545394" y="4345281"/>
            <a:ext cx="85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>
                <a:solidFill>
                  <a:srgbClr val="891414"/>
                </a:solidFill>
              </a:rPr>
              <a:t>TRG 1</a:t>
            </a:r>
          </a:p>
          <a:p>
            <a:r>
              <a:rPr lang="de-CH" sz="1200" dirty="0">
                <a:solidFill>
                  <a:srgbClr val="3C6E9D"/>
                </a:solidFill>
              </a:rPr>
              <a:t>TRG 2-3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CEC0B90-49A2-9476-73FD-DBE319627971}"/>
              </a:ext>
            </a:extLst>
          </p:cNvPr>
          <p:cNvSpPr txBox="1"/>
          <p:nvPr/>
        </p:nvSpPr>
        <p:spPr>
          <a:xfrm>
            <a:off x="2991003" y="5062064"/>
            <a:ext cx="7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>
                <a:solidFill>
                  <a:srgbClr val="FFFFFF"/>
                </a:solidFill>
                <a:highlight>
                  <a:srgbClr val="FFFFFF"/>
                </a:highlight>
              </a:rPr>
              <a:t>Jaöjdaaaddafaajh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7A6F2E4-CB17-263B-BE2C-8C8FE837E382}"/>
              </a:ext>
            </a:extLst>
          </p:cNvPr>
          <p:cNvSpPr txBox="1"/>
          <p:nvPr/>
        </p:nvSpPr>
        <p:spPr>
          <a:xfrm>
            <a:off x="8978053" y="5087389"/>
            <a:ext cx="817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>
                <a:solidFill>
                  <a:srgbClr val="FFFFFF"/>
                </a:solidFill>
                <a:highlight>
                  <a:srgbClr val="FFFFFF"/>
                </a:highlight>
              </a:rPr>
              <a:t>Jaöjdaaaddafaajhdf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6DC7B57-FD34-5F4E-90D7-AC599BB5EFA8}"/>
              </a:ext>
            </a:extLst>
          </p:cNvPr>
          <p:cNvSpPr txBox="1"/>
          <p:nvPr/>
        </p:nvSpPr>
        <p:spPr>
          <a:xfrm>
            <a:off x="3014976" y="5056973"/>
            <a:ext cx="731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/>
              <a:t>TRG 1</a:t>
            </a:r>
          </a:p>
          <a:p>
            <a:r>
              <a:rPr lang="de-CH" sz="1200" dirty="0"/>
              <a:t>TRG 2-3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9357E23-8A1E-E711-CA7E-02E6FFB73135}"/>
              </a:ext>
            </a:extLst>
          </p:cNvPr>
          <p:cNvSpPr txBox="1"/>
          <p:nvPr/>
        </p:nvSpPr>
        <p:spPr>
          <a:xfrm>
            <a:off x="9070990" y="5064680"/>
            <a:ext cx="731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/>
              <a:t>TRG 1</a:t>
            </a:r>
          </a:p>
          <a:p>
            <a:r>
              <a:rPr lang="de-CH" sz="1200" dirty="0"/>
              <a:t>TRG 2-3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ED58B1F0-0888-33A7-1558-FDA16BC6D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610" y="3230731"/>
            <a:ext cx="313588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1100" dirty="0">
                <a:latin typeface="Arial" panose="020B0604020202020204" pitchFamily="34" charset="0"/>
                <a:cs typeface="Arial" panose="020B0604020202020204" pitchFamily="34" charset="0"/>
              </a:rPr>
              <a:t>Median OS: 60.9 </a:t>
            </a:r>
            <a:r>
              <a:rPr lang="de-DE" alt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de-DE" alt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NR (HR 0.78, 95% CI 0.12 – 2.97, p=0.7471)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5C3B321-DE23-F230-316C-38FCB164146C}"/>
              </a:ext>
            </a:extLst>
          </p:cNvPr>
          <p:cNvSpPr txBox="1"/>
          <p:nvPr/>
        </p:nvSpPr>
        <p:spPr>
          <a:xfrm>
            <a:off x="8184724" y="3253692"/>
            <a:ext cx="30910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Median DFS: 47.4 vs 28.8 (HR 0.69, 95% CI 0.16 – 2.16,  p=0.5632)</a:t>
            </a:r>
          </a:p>
        </p:txBody>
      </p:sp>
    </p:spTree>
    <p:extLst>
      <p:ext uri="{BB962C8B-B14F-4D97-AF65-F5344CB8AC3E}">
        <p14:creationId xmlns:p14="http://schemas.microsoft.com/office/powerpoint/2010/main" val="2918855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Diagramm, Screenshot, Plan enthält.&#10;&#10;KI-generierte Inhalte können fehlerhaft sein.">
            <a:extLst>
              <a:ext uri="{FF2B5EF4-FFF2-40B4-BE49-F238E27FC236}">
                <a16:creationId xmlns:a16="http://schemas.microsoft.com/office/drawing/2014/main" id="{33BB6692-D22C-2A8E-593A-DF05602E2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64" y="697218"/>
            <a:ext cx="5411256" cy="512697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0D7E028-C4E1-175B-C135-516AEF8D02EE}"/>
              </a:ext>
            </a:extLst>
          </p:cNvPr>
          <p:cNvSpPr txBox="1"/>
          <p:nvPr/>
        </p:nvSpPr>
        <p:spPr>
          <a:xfrm>
            <a:off x="5111946" y="3413660"/>
            <a:ext cx="29998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Median DFS: 22.4 vs NR (HR: 0.41, 95% CI 0.06–1.69, p=0.2516).</a:t>
            </a:r>
          </a:p>
        </p:txBody>
      </p:sp>
    </p:spTree>
    <p:extLst>
      <p:ext uri="{BB962C8B-B14F-4D97-AF65-F5344CB8AC3E}">
        <p14:creationId xmlns:p14="http://schemas.microsoft.com/office/powerpoint/2010/main" val="661085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Macintosh PowerPoint</Application>
  <PresentationFormat>Widescreen</PresentationFormat>
  <Paragraphs>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Rytz, Michèle Alina (STUDENTS)</dc:creator>
  <cp:lastModifiedBy>Dilara Akhoundova</cp:lastModifiedBy>
  <cp:revision>14</cp:revision>
  <dcterms:created xsi:type="dcterms:W3CDTF">2026-01-06T18:49:42Z</dcterms:created>
  <dcterms:modified xsi:type="dcterms:W3CDTF">2026-08-15T05:55:51Z</dcterms:modified>
</cp:coreProperties>
</file>