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6"/>
  </p:notesMasterIdLst>
  <p:sldIdLst>
    <p:sldId id="267" r:id="rId2"/>
    <p:sldId id="263" r:id="rId3"/>
    <p:sldId id="264" r:id="rId4"/>
    <p:sldId id="268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B865669-5BF4-EF72-B1C9-35155BB456D2}" name="Usuari convidat" initials="Uc" userId="S::urn:spo:anon#ab69da4725be4868f1359ab4170bc81cc365285e6cf9e55c2b695ddb13116f05::" providerId="AD"/>
  <p188:author id="{B703DAA4-B1DD-94ED-289B-4D70B90720A4}" name="Marta CABALLERO HUERTAS" initials="MCH" userId="S::marta.caballero_huertas@cirad.fr::b6464bbb-cc4f-4839-915f-0760bc8a9ca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2929"/>
    <a:srgbClr val="FF0066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9" autoAdjust="0"/>
    <p:restoredTop sz="91769" autoAdjust="0"/>
  </p:normalViewPr>
  <p:slideViewPr>
    <p:cSldViewPr snapToGrid="0">
      <p:cViewPr varScale="1">
        <p:scale>
          <a:sx n="74" d="100"/>
          <a:sy n="74" d="100"/>
        </p:scale>
        <p:origin x="31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EC0BB-EF93-4D89-9F06-4A46E38B374C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4F164-EFDB-4EBF-B346-3C2D0C0C737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770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9876" rtl="0" eaLnBrk="1" latinLnBrk="0" hangingPunct="1">
      <a:defRPr sz="1102" kern="1200">
        <a:solidFill>
          <a:schemeClr val="tx1"/>
        </a:solidFill>
        <a:latin typeface="+mn-lt"/>
        <a:ea typeface="+mn-ea"/>
        <a:cs typeface="+mn-cs"/>
      </a:defRPr>
    </a:lvl1pPr>
    <a:lvl2pPr marL="419938" algn="l" defTabSz="839876" rtl="0" eaLnBrk="1" latinLnBrk="0" hangingPunct="1">
      <a:defRPr sz="1102" kern="1200">
        <a:solidFill>
          <a:schemeClr val="tx1"/>
        </a:solidFill>
        <a:latin typeface="+mn-lt"/>
        <a:ea typeface="+mn-ea"/>
        <a:cs typeface="+mn-cs"/>
      </a:defRPr>
    </a:lvl2pPr>
    <a:lvl3pPr marL="839876" algn="l" defTabSz="839876" rtl="0" eaLnBrk="1" latinLnBrk="0" hangingPunct="1">
      <a:defRPr sz="1102" kern="1200">
        <a:solidFill>
          <a:schemeClr val="tx1"/>
        </a:solidFill>
        <a:latin typeface="+mn-lt"/>
        <a:ea typeface="+mn-ea"/>
        <a:cs typeface="+mn-cs"/>
      </a:defRPr>
    </a:lvl3pPr>
    <a:lvl4pPr marL="1259815" algn="l" defTabSz="839876" rtl="0" eaLnBrk="1" latinLnBrk="0" hangingPunct="1">
      <a:defRPr sz="1102" kern="1200">
        <a:solidFill>
          <a:schemeClr val="tx1"/>
        </a:solidFill>
        <a:latin typeface="+mn-lt"/>
        <a:ea typeface="+mn-ea"/>
        <a:cs typeface="+mn-cs"/>
      </a:defRPr>
    </a:lvl4pPr>
    <a:lvl5pPr marL="1679753" algn="l" defTabSz="839876" rtl="0" eaLnBrk="1" latinLnBrk="0" hangingPunct="1">
      <a:defRPr sz="1102" kern="1200">
        <a:solidFill>
          <a:schemeClr val="tx1"/>
        </a:solidFill>
        <a:latin typeface="+mn-lt"/>
        <a:ea typeface="+mn-ea"/>
        <a:cs typeface="+mn-cs"/>
      </a:defRPr>
    </a:lvl5pPr>
    <a:lvl6pPr marL="2099691" algn="l" defTabSz="839876" rtl="0" eaLnBrk="1" latinLnBrk="0" hangingPunct="1">
      <a:defRPr sz="1102" kern="1200">
        <a:solidFill>
          <a:schemeClr val="tx1"/>
        </a:solidFill>
        <a:latin typeface="+mn-lt"/>
        <a:ea typeface="+mn-ea"/>
        <a:cs typeface="+mn-cs"/>
      </a:defRPr>
    </a:lvl6pPr>
    <a:lvl7pPr marL="2519629" algn="l" defTabSz="839876" rtl="0" eaLnBrk="1" latinLnBrk="0" hangingPunct="1">
      <a:defRPr sz="1102" kern="1200">
        <a:solidFill>
          <a:schemeClr val="tx1"/>
        </a:solidFill>
        <a:latin typeface="+mn-lt"/>
        <a:ea typeface="+mn-ea"/>
        <a:cs typeface="+mn-cs"/>
      </a:defRPr>
    </a:lvl7pPr>
    <a:lvl8pPr marL="2939567" algn="l" defTabSz="839876" rtl="0" eaLnBrk="1" latinLnBrk="0" hangingPunct="1">
      <a:defRPr sz="1102" kern="1200">
        <a:solidFill>
          <a:schemeClr val="tx1"/>
        </a:solidFill>
        <a:latin typeface="+mn-lt"/>
        <a:ea typeface="+mn-ea"/>
        <a:cs typeface="+mn-cs"/>
      </a:defRPr>
    </a:lvl8pPr>
    <a:lvl9pPr marL="3359506" algn="l" defTabSz="839876" rtl="0" eaLnBrk="1" latinLnBrk="0" hangingPunct="1">
      <a:defRPr sz="11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Supplementary figure S1. Principal Component Analyses, PCA (A and C) and partial least squares discriminant analysis, PLS-DA (B and D) analyses of ovaries (A, B) and testes (C, D), in European sea bass 48h of bacterial post-injection. 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4F164-EFDB-4EBF-B346-3C2D0C0C737B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855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Supplementary figure S2. Violin plots showing the most significant (P-value &lt;0.05, 2-fold change) metabolites released (A) or repressed (B) in the ovaries of European sea bass 48h of bacterial post-injection.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4F164-EFDB-4EBF-B346-3C2D0C0C737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2900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Supplementary figure S3. Violin plots showing the most significant (P-value &lt;0.05, 2-fold change) metabolites released (A) or repressed (B) in the testes of European sea bass 48h of bacterial post-injection.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54F164-EFDB-4EBF-B346-3C2D0C0C737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5433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Supplementary figure S4. Gene-metabolite network generated using the </a:t>
            </a:r>
            <a:r>
              <a:rPr lang="en-US" dirty="0" err="1" smtClean="0"/>
              <a:t>Prefuse</a:t>
            </a:r>
            <a:r>
              <a:rPr lang="en-US" dirty="0" smtClean="0"/>
              <a:t> Force Directed Layout in the European sea bass testes 48h of bacterial post-injection. These networks connect metabolites with VIP &gt; 1 to differentially expressed genes (DEGs) with an adjusted p-value ≤  0.05 from the comparison between infected testes and controls. Node colors represent gene expression changes (log2FC): blue indicates downregulated genes, white indicates no change, and red indicates upregulated genes. Log2FC values range from -5.74 (darker blue) to 6.66 (darker red).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4F164-EFDB-4EBF-B346-3C2D0C0C737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5069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213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7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033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386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956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355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567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42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806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177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418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362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diagram of a diagram&#10;&#10;Description automatically generated with medium confidence">
            <a:extLst>
              <a:ext uri="{FF2B5EF4-FFF2-40B4-BE49-F238E27FC236}">
                <a16:creationId xmlns:a16="http://schemas.microsoft.com/office/drawing/2014/main" xmlns="" id="{610F9B83-80D5-F2F9-4FE1-9F0D211DC7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51" y="4622160"/>
            <a:ext cx="3316275" cy="2947800"/>
          </a:xfrm>
          <a:prstGeom prst="rect">
            <a:avLst/>
          </a:prstGeom>
        </p:spPr>
      </p:pic>
      <p:pic>
        <p:nvPicPr>
          <p:cNvPr id="22" name="Picture 21" descr="A graph with green and blue circles and dots&#10;&#10;Description automatically generated">
            <a:extLst>
              <a:ext uri="{FF2B5EF4-FFF2-40B4-BE49-F238E27FC236}">
                <a16:creationId xmlns:a16="http://schemas.microsoft.com/office/drawing/2014/main" xmlns="" id="{048DCDEE-E525-4356-2BAD-C7EBA53EC8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270" y="4622160"/>
            <a:ext cx="3316275" cy="2947800"/>
          </a:xfrm>
          <a:prstGeom prst="rect">
            <a:avLst/>
          </a:prstGeom>
        </p:spPr>
      </p:pic>
      <p:pic>
        <p:nvPicPr>
          <p:cNvPr id="16" name="Picture 15" descr="A graph with a line of points&#10;&#10;Description automatically generated with medium confidence">
            <a:extLst>
              <a:ext uri="{FF2B5EF4-FFF2-40B4-BE49-F238E27FC236}">
                <a16:creationId xmlns:a16="http://schemas.microsoft.com/office/drawing/2014/main" xmlns="" id="{47AB0EC5-9E09-F3C8-B8D0-9F1B6E79FC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51" y="1462652"/>
            <a:ext cx="3316275" cy="2947800"/>
          </a:xfrm>
          <a:prstGeom prst="rect">
            <a:avLst/>
          </a:prstGeom>
        </p:spPr>
      </p:pic>
      <p:pic>
        <p:nvPicPr>
          <p:cNvPr id="18" name="Picture 17" descr="A graph with red and yellow dots&#10;&#10;Description automatically generated">
            <a:extLst>
              <a:ext uri="{FF2B5EF4-FFF2-40B4-BE49-F238E27FC236}">
                <a16:creationId xmlns:a16="http://schemas.microsoft.com/office/drawing/2014/main" xmlns="" id="{FFE608EF-BD6B-A7E6-9312-3FACC29C3E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270" y="1462652"/>
            <a:ext cx="3316275" cy="2947800"/>
          </a:xfrm>
          <a:prstGeom prst="rect">
            <a:avLst/>
          </a:prstGeom>
        </p:spPr>
      </p:pic>
      <p:sp>
        <p:nvSpPr>
          <p:cNvPr id="9" name="ZoneTexte 4">
            <a:extLst>
              <a:ext uri="{FF2B5EF4-FFF2-40B4-BE49-F238E27FC236}">
                <a16:creationId xmlns:a16="http://schemas.microsoft.com/office/drawing/2014/main" xmlns="" id="{3FBA32CD-8107-4F50-AEF3-7088544161F2}"/>
              </a:ext>
            </a:extLst>
          </p:cNvPr>
          <p:cNvSpPr txBox="1"/>
          <p:nvPr/>
        </p:nvSpPr>
        <p:spPr>
          <a:xfrm>
            <a:off x="204451" y="1243361"/>
            <a:ext cx="351378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50" dirty="0"/>
              <a:t>A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xmlns="" id="{795AA985-4196-4CE6-830A-0454F7F28663}"/>
              </a:ext>
            </a:extLst>
          </p:cNvPr>
          <p:cNvSpPr txBox="1"/>
          <p:nvPr/>
        </p:nvSpPr>
        <p:spPr>
          <a:xfrm>
            <a:off x="3539784" y="1243361"/>
            <a:ext cx="341760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50" dirty="0"/>
              <a:t>B</a:t>
            </a:r>
          </a:p>
        </p:txBody>
      </p:sp>
      <p:sp>
        <p:nvSpPr>
          <p:cNvPr id="11" name="ZoneTexte 4">
            <a:extLst>
              <a:ext uri="{FF2B5EF4-FFF2-40B4-BE49-F238E27FC236}">
                <a16:creationId xmlns:a16="http://schemas.microsoft.com/office/drawing/2014/main" xmlns="" id="{B2DB93C4-9088-4873-ABA1-19BF8D4764DE}"/>
              </a:ext>
            </a:extLst>
          </p:cNvPr>
          <p:cNvSpPr txBox="1"/>
          <p:nvPr/>
        </p:nvSpPr>
        <p:spPr>
          <a:xfrm>
            <a:off x="210863" y="4369960"/>
            <a:ext cx="338554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50" dirty="0"/>
              <a:t>C</a:t>
            </a:r>
          </a:p>
        </p:txBody>
      </p:sp>
      <p:sp>
        <p:nvSpPr>
          <p:cNvPr id="12" name="ZoneTexte 5">
            <a:extLst>
              <a:ext uri="{FF2B5EF4-FFF2-40B4-BE49-F238E27FC236}">
                <a16:creationId xmlns:a16="http://schemas.microsoft.com/office/drawing/2014/main" xmlns="" id="{1AAC0BDF-A2D0-4D3F-8410-569AD671F9A0}"/>
              </a:ext>
            </a:extLst>
          </p:cNvPr>
          <p:cNvSpPr txBox="1"/>
          <p:nvPr/>
        </p:nvSpPr>
        <p:spPr>
          <a:xfrm>
            <a:off x="3529364" y="4369960"/>
            <a:ext cx="362600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50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523702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xmlns="" id="{A35BC197-D1BB-48F0-929B-2D1E4DE30652}"/>
              </a:ext>
            </a:extLst>
          </p:cNvPr>
          <p:cNvSpPr/>
          <p:nvPr/>
        </p:nvSpPr>
        <p:spPr>
          <a:xfrm>
            <a:off x="133912" y="1630787"/>
            <a:ext cx="6590176" cy="245502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ln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xmlns="" id="{C7A7403E-5233-4DFE-8043-28A0290A7CFD}"/>
              </a:ext>
            </a:extLst>
          </p:cNvPr>
          <p:cNvSpPr/>
          <p:nvPr/>
        </p:nvSpPr>
        <p:spPr>
          <a:xfrm>
            <a:off x="138656" y="4343851"/>
            <a:ext cx="6585432" cy="2455027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ln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29" name="ZoneTexte 15">
            <a:extLst>
              <a:ext uri="{FF2B5EF4-FFF2-40B4-BE49-F238E27FC236}">
                <a16:creationId xmlns:a16="http://schemas.microsoft.com/office/drawing/2014/main" xmlns="" id="{A950DBC7-B529-4700-8460-E4E318163CFB}"/>
              </a:ext>
            </a:extLst>
          </p:cNvPr>
          <p:cNvSpPr txBox="1"/>
          <p:nvPr/>
        </p:nvSpPr>
        <p:spPr>
          <a:xfrm>
            <a:off x="-23961" y="1324104"/>
            <a:ext cx="351378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50" dirty="0"/>
              <a:t>A</a:t>
            </a:r>
          </a:p>
        </p:txBody>
      </p:sp>
      <p:sp>
        <p:nvSpPr>
          <p:cNvPr id="30" name="ZoneTexte 8">
            <a:extLst>
              <a:ext uri="{FF2B5EF4-FFF2-40B4-BE49-F238E27FC236}">
                <a16:creationId xmlns:a16="http://schemas.microsoft.com/office/drawing/2014/main" xmlns="" id="{FA431190-7181-479C-9240-61A6CFBE8E0D}"/>
              </a:ext>
            </a:extLst>
          </p:cNvPr>
          <p:cNvSpPr txBox="1"/>
          <p:nvPr/>
        </p:nvSpPr>
        <p:spPr>
          <a:xfrm>
            <a:off x="-52149" y="4080053"/>
            <a:ext cx="341760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50" dirty="0"/>
              <a:t>B</a:t>
            </a:r>
          </a:p>
        </p:txBody>
      </p:sp>
      <p:pic>
        <p:nvPicPr>
          <p:cNvPr id="40" name="Picture 39" descr="A red and yellow shapes&#10;&#10;Description automatically generated">
            <a:extLst>
              <a:ext uri="{FF2B5EF4-FFF2-40B4-BE49-F238E27FC236}">
                <a16:creationId xmlns:a16="http://schemas.microsoft.com/office/drawing/2014/main" xmlns="" id="{3311BAAF-E867-385F-0663-F81D2EB0C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88" y="4518635"/>
            <a:ext cx="6480000" cy="1842171"/>
          </a:xfrm>
          <a:prstGeom prst="rect">
            <a:avLst/>
          </a:prstGeom>
        </p:spPr>
      </p:pic>
      <p:pic>
        <p:nvPicPr>
          <p:cNvPr id="42" name="Picture 41" descr="A yellow and red shapes&#10;&#10;Description automatically generated">
            <a:extLst>
              <a:ext uri="{FF2B5EF4-FFF2-40B4-BE49-F238E27FC236}">
                <a16:creationId xmlns:a16="http://schemas.microsoft.com/office/drawing/2014/main" xmlns="" id="{55707431-4213-CB9D-E51D-B8F0E5BA83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88" y="1858369"/>
            <a:ext cx="6480000" cy="181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757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xmlns="" id="{AF978AEB-566C-46F5-90A3-247301A29F71}"/>
              </a:ext>
            </a:extLst>
          </p:cNvPr>
          <p:cNvSpPr/>
          <p:nvPr/>
        </p:nvSpPr>
        <p:spPr>
          <a:xfrm>
            <a:off x="443278" y="3798154"/>
            <a:ext cx="5913958" cy="4752975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ln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xmlns="" id="{34B9AC8D-A479-4564-B9A6-72395D795E14}"/>
              </a:ext>
            </a:extLst>
          </p:cNvPr>
          <p:cNvSpPr/>
          <p:nvPr/>
        </p:nvSpPr>
        <p:spPr>
          <a:xfrm>
            <a:off x="443278" y="1140229"/>
            <a:ext cx="5913958" cy="245502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ln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33" name="ZoneTexte 15">
            <a:extLst>
              <a:ext uri="{FF2B5EF4-FFF2-40B4-BE49-F238E27FC236}">
                <a16:creationId xmlns:a16="http://schemas.microsoft.com/office/drawing/2014/main" xmlns="" id="{3F721609-361B-4179-B60C-84C8E8EBF4B2}"/>
              </a:ext>
            </a:extLst>
          </p:cNvPr>
          <p:cNvSpPr txBox="1"/>
          <p:nvPr/>
        </p:nvSpPr>
        <p:spPr>
          <a:xfrm>
            <a:off x="149386" y="903553"/>
            <a:ext cx="351378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50" dirty="0"/>
              <a:t>A</a:t>
            </a:r>
          </a:p>
        </p:txBody>
      </p:sp>
      <p:sp>
        <p:nvSpPr>
          <p:cNvPr id="34" name="ZoneTexte 8">
            <a:extLst>
              <a:ext uri="{FF2B5EF4-FFF2-40B4-BE49-F238E27FC236}">
                <a16:creationId xmlns:a16="http://schemas.microsoft.com/office/drawing/2014/main" xmlns="" id="{02E4F112-3DAB-4E4C-98AE-7096BD8D38A3}"/>
              </a:ext>
            </a:extLst>
          </p:cNvPr>
          <p:cNvSpPr txBox="1"/>
          <p:nvPr/>
        </p:nvSpPr>
        <p:spPr>
          <a:xfrm>
            <a:off x="186113" y="3534034"/>
            <a:ext cx="341760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50" dirty="0"/>
              <a:t>B</a:t>
            </a:r>
          </a:p>
        </p:txBody>
      </p:sp>
      <p:pic>
        <p:nvPicPr>
          <p:cNvPr id="5" name="Picture 4" descr="A chart of different types of glutatic acids&#10;&#10;Description automatically generated">
            <a:extLst>
              <a:ext uri="{FF2B5EF4-FFF2-40B4-BE49-F238E27FC236}">
                <a16:creationId xmlns:a16="http://schemas.microsoft.com/office/drawing/2014/main" xmlns="" id="{857903D3-3F5F-5B03-92CD-78B30D567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00" y="4136457"/>
            <a:ext cx="5400000" cy="4076367"/>
          </a:xfrm>
          <a:prstGeom prst="rect">
            <a:avLst/>
          </a:prstGeom>
        </p:spPr>
      </p:pic>
      <p:pic>
        <p:nvPicPr>
          <p:cNvPr id="8" name="Picture 7" descr="A diagram of gaba and gaba&#10;&#10;Description automatically generated">
            <a:extLst>
              <a:ext uri="{FF2B5EF4-FFF2-40B4-BE49-F238E27FC236}">
                <a16:creationId xmlns:a16="http://schemas.microsoft.com/office/drawing/2014/main" xmlns="" id="{71F74590-44E5-6B7D-F67F-F2809ABCC8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57" y="1354871"/>
            <a:ext cx="5400000" cy="209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823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299D60AA-B421-4BAE-ABE7-1A6E09A4F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2336"/>
            <a:ext cx="6858000" cy="5183702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5FE6A6F7-77B3-EC4E-3126-7111290906C0}"/>
              </a:ext>
            </a:extLst>
          </p:cNvPr>
          <p:cNvSpPr/>
          <p:nvPr/>
        </p:nvSpPr>
        <p:spPr>
          <a:xfrm>
            <a:off x="5158963" y="5830597"/>
            <a:ext cx="198466" cy="119954"/>
          </a:xfrm>
          <a:prstGeom prst="rect">
            <a:avLst/>
          </a:prstGeom>
          <a:solidFill>
            <a:schemeClr val="accent5">
              <a:lumMod val="75000"/>
              <a:alpha val="831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0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6472EA9E-7DD2-F899-35B9-4F31779FB99E}"/>
              </a:ext>
            </a:extLst>
          </p:cNvPr>
          <p:cNvSpPr/>
          <p:nvPr/>
        </p:nvSpPr>
        <p:spPr>
          <a:xfrm>
            <a:off x="5158963" y="6059669"/>
            <a:ext cx="198466" cy="11995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0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703F6DF6-DEB6-BBEB-7ECE-D7C92F303B8F}"/>
              </a:ext>
            </a:extLst>
          </p:cNvPr>
          <p:cNvSpPr txBox="1"/>
          <p:nvPr/>
        </p:nvSpPr>
        <p:spPr>
          <a:xfrm>
            <a:off x="5283784" y="5514428"/>
            <a:ext cx="9861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 err="1"/>
              <a:t>DEGs</a:t>
            </a:r>
            <a:r>
              <a:rPr lang="es-ES" sz="1100" dirty="0"/>
              <a:t> (log2FC)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2091F2BB-1AB0-D7DA-EE3D-7C35332FD82E}"/>
              </a:ext>
            </a:extLst>
          </p:cNvPr>
          <p:cNvSpPr txBox="1"/>
          <p:nvPr/>
        </p:nvSpPr>
        <p:spPr>
          <a:xfrm>
            <a:off x="5330976" y="5759672"/>
            <a:ext cx="10919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noProof="0" dirty="0"/>
              <a:t>downregulation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81CE154F-398E-C4FB-4FAA-D3121D0AE756}"/>
              </a:ext>
            </a:extLst>
          </p:cNvPr>
          <p:cNvSpPr txBox="1"/>
          <p:nvPr/>
        </p:nvSpPr>
        <p:spPr>
          <a:xfrm>
            <a:off x="5330976" y="5984264"/>
            <a:ext cx="8499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err="1"/>
              <a:t>upregultion</a:t>
            </a:r>
            <a:endParaRPr lang="en-GB" sz="1100" noProof="0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E9D50F54-618E-344D-3DD1-1CF8AA25CD00}"/>
              </a:ext>
            </a:extLst>
          </p:cNvPr>
          <p:cNvSpPr/>
          <p:nvPr/>
        </p:nvSpPr>
        <p:spPr>
          <a:xfrm>
            <a:off x="5028614" y="5498063"/>
            <a:ext cx="1437860" cy="74781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/>
          </a:p>
        </p:txBody>
      </p:sp>
    </p:spTree>
    <p:extLst>
      <p:ext uri="{BB962C8B-B14F-4D97-AF65-F5344CB8AC3E}">
        <p14:creationId xmlns:p14="http://schemas.microsoft.com/office/powerpoint/2010/main" val="24629037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1470</TotalTime>
  <Words>244</Words>
  <Application>Microsoft Office PowerPoint</Application>
  <PresentationFormat>A4 Paper (210x297 mm)</PresentationFormat>
  <Paragraphs>19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Marta CABALLERO HUERTAS</dc:creator>
  <cp:lastModifiedBy>Beulah  Durairaj</cp:lastModifiedBy>
  <cp:revision>65</cp:revision>
  <dcterms:created xsi:type="dcterms:W3CDTF">2024-05-02T06:48:02Z</dcterms:created>
  <dcterms:modified xsi:type="dcterms:W3CDTF">2025-10-06T05:44:35Z</dcterms:modified>
</cp:coreProperties>
</file>