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1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36" autoAdjust="0"/>
    <p:restoredTop sz="94660"/>
  </p:normalViewPr>
  <p:slideViewPr>
    <p:cSldViewPr snapToGrid="0">
      <p:cViewPr>
        <p:scale>
          <a:sx n="150" d="100"/>
          <a:sy n="150" d="100"/>
        </p:scale>
        <p:origin x="1566" y="-174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94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4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51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77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75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616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96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63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026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160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09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92270-D82F-461B-9B67-40447D4FF7BB}" type="datetimeFigureOut">
              <a:rPr kumimoji="1" lang="ja-JP" altLang="en-US" smtClean="0"/>
              <a:t>2021/3/18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F8E2C-5CD0-4054-B55B-0C251FA704D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33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D24FACD-4D7F-4B3B-9CFB-36B7A2D91C51}"/>
              </a:ext>
            </a:extLst>
          </p:cNvPr>
          <p:cNvSpPr txBox="1"/>
          <p:nvPr/>
        </p:nvSpPr>
        <p:spPr>
          <a:xfrm>
            <a:off x="3033462" y="8622152"/>
            <a:ext cx="3179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S1.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Mizukami-Murata et al.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35835BB-4BFF-4FBE-8696-0BCD2C365893}"/>
              </a:ext>
            </a:extLst>
          </p:cNvPr>
          <p:cNvSpPr/>
          <p:nvPr/>
        </p:nvSpPr>
        <p:spPr>
          <a:xfrm>
            <a:off x="995889" y="4464853"/>
            <a:ext cx="4952671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200"/>
              </a:spcAft>
            </a:pPr>
            <a:r>
              <a:rPr lang="en-US" altLang="ja-JP" sz="1050" b="1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Fig. S1.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Effects of granule-type nylon 6 (Ny6-G) and polypropylene (PP) </a:t>
            </a:r>
            <a:r>
              <a:rPr lang="en-US" altLang="ja-JP" sz="1050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on </a:t>
            </a:r>
            <a:r>
              <a:rPr lang="en-US" altLang="ja-JP" sz="1050" i="1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Raphidocelis subcapitata</a:t>
            </a:r>
            <a:endParaRPr lang="en-US" altLang="ja-JP" sz="1050" dirty="0">
              <a:latin typeface="Times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1200"/>
              </a:spcAft>
            </a:pP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Cell density (a) and  Chl-a </a:t>
            </a:r>
            <a:r>
              <a:rPr lang="en-US" altLang="ja-JP" sz="1050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content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(b) of </a:t>
            </a:r>
            <a:r>
              <a:rPr lang="en-US" altLang="ja-JP" sz="1050" i="1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R. </a:t>
            </a:r>
            <a:r>
              <a:rPr lang="en-US" altLang="ja-JP" sz="1050" i="1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subcapitata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after 72 h of </a:t>
            </a:r>
            <a:r>
              <a:rPr lang="en-US" altLang="ja-JP" sz="1050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exposure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 Error bars represent standard deviation (n = 3).</a:t>
            </a:r>
          </a:p>
        </p:txBody>
      </p:sp>
      <p:sp>
        <p:nvSpPr>
          <p:cNvPr id="35" name="Line 25"/>
          <p:cNvSpPr>
            <a:spLocks noChangeShapeType="1"/>
          </p:cNvSpPr>
          <p:nvPr/>
        </p:nvSpPr>
        <p:spPr bwMode="auto">
          <a:xfrm>
            <a:off x="3984117" y="2925487"/>
            <a:ext cx="57150" cy="0"/>
          </a:xfrm>
          <a:prstGeom prst="line">
            <a:avLst/>
          </a:prstGeom>
          <a:noFill/>
          <a:ln w="7938" cap="flat">
            <a:solidFill>
              <a:srgbClr val="59595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6" name="Freeform 26"/>
          <p:cNvSpPr>
            <a:spLocks noEditPoints="1"/>
          </p:cNvSpPr>
          <p:nvPr/>
        </p:nvSpPr>
        <p:spPr bwMode="auto">
          <a:xfrm>
            <a:off x="4470501" y="2511149"/>
            <a:ext cx="58738" cy="352425"/>
          </a:xfrm>
          <a:custGeom>
            <a:avLst/>
            <a:gdLst>
              <a:gd name="T0" fmla="*/ 18 w 37"/>
              <a:gd name="T1" fmla="*/ 222 h 222"/>
              <a:gd name="T2" fmla="*/ 18 w 37"/>
              <a:gd name="T3" fmla="*/ 0 h 222"/>
              <a:gd name="T4" fmla="*/ 0 w 37"/>
              <a:gd name="T5" fmla="*/ 0 h 222"/>
              <a:gd name="T6" fmla="*/ 37 w 37"/>
              <a:gd name="T7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2">
                <a:moveTo>
                  <a:pt x="18" y="222"/>
                </a:moveTo>
                <a:lnTo>
                  <a:pt x="18" y="0"/>
                </a:lnTo>
                <a:moveTo>
                  <a:pt x="0" y="0"/>
                </a:moveTo>
                <a:lnTo>
                  <a:pt x="37" y="0"/>
                </a:lnTo>
              </a:path>
            </a:pathLst>
          </a:custGeom>
          <a:noFill/>
          <a:ln w="7938" cap="flat">
            <a:solidFill>
              <a:srgbClr val="59595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742571" y="3796765"/>
            <a:ext cx="5549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Ny6-G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4326815" y="3795616"/>
            <a:ext cx="354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PP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直線コネクタ 88"/>
          <p:cNvCxnSpPr/>
          <p:nvPr/>
        </p:nvCxnSpPr>
        <p:spPr>
          <a:xfrm>
            <a:off x="3740869" y="2351442"/>
            <a:ext cx="0" cy="14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/>
          <p:nvPr/>
        </p:nvCxnSpPr>
        <p:spPr>
          <a:xfrm rot="120000" flipV="1">
            <a:off x="3738952" y="2384869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コネクタ 100"/>
          <p:cNvCxnSpPr/>
          <p:nvPr/>
        </p:nvCxnSpPr>
        <p:spPr>
          <a:xfrm rot="120000" flipV="1">
            <a:off x="3743711" y="2580136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コネクタ 101"/>
          <p:cNvCxnSpPr/>
          <p:nvPr/>
        </p:nvCxnSpPr>
        <p:spPr>
          <a:xfrm rot="120000" flipV="1">
            <a:off x="3738944" y="2784929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 rot="120000" flipV="1">
            <a:off x="3738934" y="2980196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/>
          <p:cNvCxnSpPr/>
          <p:nvPr/>
        </p:nvCxnSpPr>
        <p:spPr>
          <a:xfrm rot="120000" flipV="1">
            <a:off x="3738934" y="3184989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/>
          <p:nvPr/>
        </p:nvCxnSpPr>
        <p:spPr>
          <a:xfrm rot="120000" flipV="1">
            <a:off x="3738924" y="3380256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 rot="120000" flipV="1">
            <a:off x="3738916" y="3580286"/>
            <a:ext cx="36000" cy="15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/>
          <p:cNvSpPr txBox="1"/>
          <p:nvPr/>
        </p:nvSpPr>
        <p:spPr>
          <a:xfrm>
            <a:off x="3484246" y="3692197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3411744" y="3466175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3422098" y="3261280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3418563" y="3061355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3410016" y="2861223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3343334" y="2661661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3338510" y="2466028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3338510" y="226113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140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 rot="16200000">
            <a:off x="2768224" y="2917096"/>
            <a:ext cx="11448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Chl-a (% control)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5" name="グループ化 124"/>
          <p:cNvGrpSpPr/>
          <p:nvPr/>
        </p:nvGrpSpPr>
        <p:grpSpPr>
          <a:xfrm>
            <a:off x="1534847" y="2232146"/>
            <a:ext cx="1574836" cy="1810840"/>
            <a:chOff x="4684677" y="2959747"/>
            <a:chExt cx="1574836" cy="1810840"/>
          </a:xfrm>
        </p:grpSpPr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5403851" y="3503613"/>
              <a:ext cx="676275" cy="1009650"/>
            </a:xfrm>
            <a:custGeom>
              <a:avLst/>
              <a:gdLst>
                <a:gd name="T0" fmla="*/ 0 w 426"/>
                <a:gd name="T1" fmla="*/ 0 h 636"/>
                <a:gd name="T2" fmla="*/ 102 w 426"/>
                <a:gd name="T3" fmla="*/ 0 h 636"/>
                <a:gd name="T4" fmla="*/ 102 w 426"/>
                <a:gd name="T5" fmla="*/ 636 h 636"/>
                <a:gd name="T6" fmla="*/ 0 w 426"/>
                <a:gd name="T7" fmla="*/ 636 h 636"/>
                <a:gd name="T8" fmla="*/ 0 w 426"/>
                <a:gd name="T9" fmla="*/ 0 h 636"/>
                <a:gd name="T10" fmla="*/ 325 w 426"/>
                <a:gd name="T11" fmla="*/ 11 h 636"/>
                <a:gd name="T12" fmla="*/ 426 w 426"/>
                <a:gd name="T13" fmla="*/ 11 h 636"/>
                <a:gd name="T14" fmla="*/ 426 w 426"/>
                <a:gd name="T15" fmla="*/ 636 h 636"/>
                <a:gd name="T16" fmla="*/ 325 w 426"/>
                <a:gd name="T17" fmla="*/ 636 h 636"/>
                <a:gd name="T18" fmla="*/ 325 w 426"/>
                <a:gd name="T19" fmla="*/ 1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636">
                  <a:moveTo>
                    <a:pt x="0" y="0"/>
                  </a:moveTo>
                  <a:lnTo>
                    <a:pt x="102" y="0"/>
                  </a:lnTo>
                  <a:lnTo>
                    <a:pt x="102" y="636"/>
                  </a:lnTo>
                  <a:lnTo>
                    <a:pt x="0" y="636"/>
                  </a:lnTo>
                  <a:lnTo>
                    <a:pt x="0" y="0"/>
                  </a:lnTo>
                  <a:close/>
                  <a:moveTo>
                    <a:pt x="325" y="11"/>
                  </a:moveTo>
                  <a:lnTo>
                    <a:pt x="426" y="11"/>
                  </a:lnTo>
                  <a:lnTo>
                    <a:pt x="426" y="636"/>
                  </a:lnTo>
                  <a:lnTo>
                    <a:pt x="325" y="636"/>
                  </a:lnTo>
                  <a:lnTo>
                    <a:pt x="32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5972176" y="3481388"/>
              <a:ext cx="57150" cy="39688"/>
            </a:xfrm>
            <a:custGeom>
              <a:avLst/>
              <a:gdLst>
                <a:gd name="T0" fmla="*/ 17 w 36"/>
                <a:gd name="T1" fmla="*/ 25 h 25"/>
                <a:gd name="T2" fmla="*/ 17 w 36"/>
                <a:gd name="T3" fmla="*/ 0 h 25"/>
                <a:gd name="T4" fmla="*/ 0 w 36"/>
                <a:gd name="T5" fmla="*/ 0 h 25"/>
                <a:gd name="T6" fmla="*/ 36 w 36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5">
                  <a:moveTo>
                    <a:pt x="17" y="25"/>
                  </a:moveTo>
                  <a:lnTo>
                    <a:pt x="17" y="0"/>
                  </a:lnTo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noFill/>
            <a:ln w="7938" cap="flat">
              <a:solidFill>
                <a:srgbClr val="59595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5227638" y="4513263"/>
              <a:ext cx="103187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テキスト ボックス 82"/>
            <p:cNvSpPr txBox="1"/>
            <p:nvPr/>
          </p:nvSpPr>
          <p:spPr>
            <a:xfrm>
              <a:off x="5207498" y="4524366"/>
              <a:ext cx="5549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Ny6-G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8" name="直線コネクタ 87"/>
            <p:cNvCxnSpPr/>
            <p:nvPr/>
          </p:nvCxnSpPr>
          <p:spPr>
            <a:xfrm>
              <a:off x="5232804" y="3073561"/>
              <a:ext cx="0" cy="144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/>
            <p:cNvCxnSpPr/>
            <p:nvPr/>
          </p:nvCxnSpPr>
          <p:spPr>
            <a:xfrm rot="120000" flipV="1">
              <a:off x="5236503" y="4310841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/>
            <p:cNvCxnSpPr/>
            <p:nvPr/>
          </p:nvCxnSpPr>
          <p:spPr>
            <a:xfrm rot="120000" flipV="1">
              <a:off x="5231736" y="4115572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/>
            <p:cNvCxnSpPr/>
            <p:nvPr/>
          </p:nvCxnSpPr>
          <p:spPr>
            <a:xfrm rot="120000" flipV="1">
              <a:off x="5231734" y="3910783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コネクタ 94"/>
            <p:cNvCxnSpPr/>
            <p:nvPr/>
          </p:nvCxnSpPr>
          <p:spPr>
            <a:xfrm rot="120000" flipV="1">
              <a:off x="5236493" y="3710746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コネクタ 95"/>
            <p:cNvCxnSpPr/>
            <p:nvPr/>
          </p:nvCxnSpPr>
          <p:spPr>
            <a:xfrm rot="120000" flipV="1">
              <a:off x="5236478" y="3515465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コネクタ 96"/>
            <p:cNvCxnSpPr/>
            <p:nvPr/>
          </p:nvCxnSpPr>
          <p:spPr>
            <a:xfrm rot="120000" flipV="1">
              <a:off x="5236470" y="3315430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/>
            <p:cNvCxnSpPr/>
            <p:nvPr/>
          </p:nvCxnSpPr>
          <p:spPr>
            <a:xfrm rot="120000" flipV="1">
              <a:off x="5236459" y="3115398"/>
              <a:ext cx="36000" cy="1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テキスト ボックス 98"/>
            <p:cNvSpPr txBox="1"/>
            <p:nvPr/>
          </p:nvSpPr>
          <p:spPr>
            <a:xfrm>
              <a:off x="5822295" y="4524365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PP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5" name="グループ化 84"/>
            <p:cNvGrpSpPr/>
            <p:nvPr/>
          </p:nvGrpSpPr>
          <p:grpSpPr>
            <a:xfrm>
              <a:off x="4821898" y="2992515"/>
              <a:ext cx="409318" cy="1677285"/>
              <a:chOff x="4741460" y="3040318"/>
              <a:chExt cx="409318" cy="1677285"/>
            </a:xfrm>
          </p:grpSpPr>
          <p:sp>
            <p:nvSpPr>
              <p:cNvPr id="115" name="テキスト ボックス 114"/>
              <p:cNvSpPr txBox="1"/>
              <p:nvPr/>
            </p:nvSpPr>
            <p:spPr>
              <a:xfrm>
                <a:off x="4887196" y="4471382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テキスト ボックス 115"/>
              <p:cNvSpPr txBox="1"/>
              <p:nvPr/>
            </p:nvSpPr>
            <p:spPr>
              <a:xfrm>
                <a:off x="4814694" y="4245360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テキスト ボックス 116"/>
              <p:cNvSpPr txBox="1"/>
              <p:nvPr/>
            </p:nvSpPr>
            <p:spPr>
              <a:xfrm>
                <a:off x="4825048" y="4040465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40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テキスト ボックス 117"/>
              <p:cNvSpPr txBox="1"/>
              <p:nvPr/>
            </p:nvSpPr>
            <p:spPr>
              <a:xfrm>
                <a:off x="4821513" y="3840540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60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テキスト ボックス 118"/>
              <p:cNvSpPr txBox="1"/>
              <p:nvPr/>
            </p:nvSpPr>
            <p:spPr>
              <a:xfrm>
                <a:off x="4812966" y="3640408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80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テキスト ボックス 119"/>
              <p:cNvSpPr txBox="1"/>
              <p:nvPr/>
            </p:nvSpPr>
            <p:spPr>
              <a:xfrm>
                <a:off x="4746284" y="3440846"/>
                <a:ext cx="39626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1" name="テキスト ボックス 120"/>
              <p:cNvSpPr txBox="1"/>
              <p:nvPr/>
            </p:nvSpPr>
            <p:spPr>
              <a:xfrm>
                <a:off x="4741460" y="3245213"/>
                <a:ext cx="39626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120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テキスト ボックス 121"/>
              <p:cNvSpPr txBox="1"/>
              <p:nvPr/>
            </p:nvSpPr>
            <p:spPr>
              <a:xfrm>
                <a:off x="4741460" y="3040318"/>
                <a:ext cx="39626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140</a:t>
                </a:r>
                <a:endPara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4" name="テキスト ボックス 123"/>
            <p:cNvSpPr txBox="1"/>
            <p:nvPr/>
          </p:nvSpPr>
          <p:spPr>
            <a:xfrm rot="16200000">
              <a:off x="3944410" y="3700014"/>
              <a:ext cx="17267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Number of cells</a:t>
              </a:r>
              <a:r>
                <a:rPr kumimoji="1" lang="ja-JP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ja-JP" sz="1000" dirty="0">
                  <a:latin typeface="Arial" panose="020B0604020202020204" pitchFamily="34" charset="0"/>
                  <a:cs typeface="Arial" panose="020B0604020202020204" pitchFamily="34" charset="0"/>
                </a:rPr>
                <a:t>(% control)</a:t>
              </a:r>
              <a:endParaRPr kumimoji="1" lang="ja-JP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7" name="テキスト ボックス 126"/>
          <p:cNvSpPr txBox="1"/>
          <p:nvPr/>
        </p:nvSpPr>
        <p:spPr>
          <a:xfrm>
            <a:off x="2085799" y="2315769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3734772" y="2315769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846" y="2851601"/>
            <a:ext cx="171474" cy="94310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506" y="2924134"/>
            <a:ext cx="190527" cy="876422"/>
          </a:xfrm>
          <a:prstGeom prst="rect">
            <a:avLst/>
          </a:prstGeom>
        </p:spPr>
      </p:pic>
      <p:sp>
        <p:nvSpPr>
          <p:cNvPr id="66" name="Line 29"/>
          <p:cNvSpPr>
            <a:spLocks noChangeShapeType="1"/>
          </p:cNvSpPr>
          <p:nvPr/>
        </p:nvSpPr>
        <p:spPr bwMode="auto">
          <a:xfrm>
            <a:off x="3749167" y="3782737"/>
            <a:ext cx="108000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8190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D24FACD-4D7F-4B3B-9CFB-36B7A2D91C51}"/>
              </a:ext>
            </a:extLst>
          </p:cNvPr>
          <p:cNvSpPr txBox="1"/>
          <p:nvPr/>
        </p:nvSpPr>
        <p:spPr>
          <a:xfrm>
            <a:off x="3033462" y="8622152"/>
            <a:ext cx="3179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S2.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Mizukami-Murata et al.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35835BB-4BFF-4FBE-8696-0BCD2C365893}"/>
              </a:ext>
            </a:extLst>
          </p:cNvPr>
          <p:cNvSpPr/>
          <p:nvPr/>
        </p:nvSpPr>
        <p:spPr>
          <a:xfrm>
            <a:off x="1044691" y="5157622"/>
            <a:ext cx="49526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200"/>
              </a:spcAft>
            </a:pPr>
            <a:r>
              <a:rPr lang="en-US" altLang="ja-JP" sz="1050" b="1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Fig. S2.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Metabolites </a:t>
            </a:r>
            <a:r>
              <a:rPr lang="en-US" altLang="ja-JP" sz="1050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related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to </a:t>
            </a:r>
            <a:r>
              <a:rPr lang="en-US" altLang="ja-JP" sz="1050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oxidative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stress in </a:t>
            </a:r>
            <a:r>
              <a:rPr lang="en-US" altLang="ja-JP" sz="1050" i="1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Raphidocelis subcapitata </a:t>
            </a:r>
            <a:r>
              <a:rPr lang="en-US" altLang="ja-JP" sz="1050" dirty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treated with powdered </a:t>
            </a:r>
            <a:r>
              <a:rPr lang="en-US" altLang="ja-JP" sz="1050" dirty="0" smtClean="0">
                <a:latin typeface="Times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nylon 6</a:t>
            </a:r>
            <a:endParaRPr lang="en-US" altLang="ja-JP" sz="1050" dirty="0">
              <a:latin typeface="Times" panose="020206030504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177" name="グループ化 176"/>
          <p:cNvGrpSpPr/>
          <p:nvPr/>
        </p:nvGrpSpPr>
        <p:grpSpPr>
          <a:xfrm>
            <a:off x="2411306" y="3803425"/>
            <a:ext cx="1242227" cy="1064125"/>
            <a:chOff x="2568575" y="3314603"/>
            <a:chExt cx="1242227" cy="1064125"/>
          </a:xfrm>
        </p:grpSpPr>
        <p:sp>
          <p:nvSpPr>
            <p:cNvPr id="144" name="Freeform 92"/>
            <p:cNvSpPr>
              <a:spLocks noEditPoints="1"/>
            </p:cNvSpPr>
            <p:nvPr/>
          </p:nvSpPr>
          <p:spPr bwMode="auto">
            <a:xfrm>
              <a:off x="2770188" y="3417888"/>
              <a:ext cx="985838" cy="508000"/>
            </a:xfrm>
            <a:custGeom>
              <a:avLst/>
              <a:gdLst>
                <a:gd name="T0" fmla="*/ 0 w 621"/>
                <a:gd name="T1" fmla="*/ 320 h 320"/>
                <a:gd name="T2" fmla="*/ 621 w 621"/>
                <a:gd name="T3" fmla="*/ 320 h 320"/>
                <a:gd name="T4" fmla="*/ 0 w 621"/>
                <a:gd name="T5" fmla="*/ 160 h 320"/>
                <a:gd name="T6" fmla="*/ 621 w 621"/>
                <a:gd name="T7" fmla="*/ 160 h 320"/>
                <a:gd name="T8" fmla="*/ 0 w 621"/>
                <a:gd name="T9" fmla="*/ 0 h 320"/>
                <a:gd name="T10" fmla="*/ 621 w 621"/>
                <a:gd name="T1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1" h="320">
                  <a:moveTo>
                    <a:pt x="0" y="320"/>
                  </a:moveTo>
                  <a:lnTo>
                    <a:pt x="621" y="320"/>
                  </a:lnTo>
                  <a:moveTo>
                    <a:pt x="0" y="160"/>
                  </a:moveTo>
                  <a:lnTo>
                    <a:pt x="621" y="160"/>
                  </a:lnTo>
                  <a:moveTo>
                    <a:pt x="0" y="0"/>
                  </a:moveTo>
                  <a:lnTo>
                    <a:pt x="621" y="0"/>
                  </a:lnTo>
                </a:path>
              </a:pathLst>
            </a:custGeom>
            <a:noFill/>
            <a:ln w="6350" cap="flat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5" name="Freeform 93"/>
            <p:cNvSpPr>
              <a:spLocks noEditPoints="1"/>
            </p:cNvSpPr>
            <p:nvPr/>
          </p:nvSpPr>
          <p:spPr bwMode="auto">
            <a:xfrm>
              <a:off x="2882900" y="3644901"/>
              <a:ext cx="760413" cy="533400"/>
            </a:xfrm>
            <a:custGeom>
              <a:avLst/>
              <a:gdLst>
                <a:gd name="T0" fmla="*/ 0 w 479"/>
                <a:gd name="T1" fmla="*/ 177 h 336"/>
                <a:gd name="T2" fmla="*/ 65 w 479"/>
                <a:gd name="T3" fmla="*/ 177 h 336"/>
                <a:gd name="T4" fmla="*/ 65 w 479"/>
                <a:gd name="T5" fmla="*/ 336 h 336"/>
                <a:gd name="T6" fmla="*/ 0 w 479"/>
                <a:gd name="T7" fmla="*/ 336 h 336"/>
                <a:gd name="T8" fmla="*/ 0 w 479"/>
                <a:gd name="T9" fmla="*/ 177 h 336"/>
                <a:gd name="T10" fmla="*/ 207 w 479"/>
                <a:gd name="T11" fmla="*/ 211 h 336"/>
                <a:gd name="T12" fmla="*/ 272 w 479"/>
                <a:gd name="T13" fmla="*/ 211 h 336"/>
                <a:gd name="T14" fmla="*/ 272 w 479"/>
                <a:gd name="T15" fmla="*/ 336 h 336"/>
                <a:gd name="T16" fmla="*/ 207 w 479"/>
                <a:gd name="T17" fmla="*/ 336 h 336"/>
                <a:gd name="T18" fmla="*/ 207 w 479"/>
                <a:gd name="T19" fmla="*/ 211 h 336"/>
                <a:gd name="T20" fmla="*/ 414 w 479"/>
                <a:gd name="T21" fmla="*/ 0 h 336"/>
                <a:gd name="T22" fmla="*/ 479 w 479"/>
                <a:gd name="T23" fmla="*/ 0 h 336"/>
                <a:gd name="T24" fmla="*/ 479 w 479"/>
                <a:gd name="T25" fmla="*/ 336 h 336"/>
                <a:gd name="T26" fmla="*/ 414 w 479"/>
                <a:gd name="T27" fmla="*/ 336 h 336"/>
                <a:gd name="T28" fmla="*/ 414 w 479"/>
                <a:gd name="T29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9" h="336">
                  <a:moveTo>
                    <a:pt x="0" y="177"/>
                  </a:moveTo>
                  <a:lnTo>
                    <a:pt x="65" y="177"/>
                  </a:lnTo>
                  <a:lnTo>
                    <a:pt x="65" y="336"/>
                  </a:lnTo>
                  <a:lnTo>
                    <a:pt x="0" y="336"/>
                  </a:lnTo>
                  <a:lnTo>
                    <a:pt x="0" y="177"/>
                  </a:lnTo>
                  <a:close/>
                  <a:moveTo>
                    <a:pt x="207" y="211"/>
                  </a:moveTo>
                  <a:lnTo>
                    <a:pt x="272" y="211"/>
                  </a:lnTo>
                  <a:lnTo>
                    <a:pt x="272" y="336"/>
                  </a:lnTo>
                  <a:lnTo>
                    <a:pt x="207" y="336"/>
                  </a:lnTo>
                  <a:lnTo>
                    <a:pt x="207" y="211"/>
                  </a:lnTo>
                  <a:close/>
                  <a:moveTo>
                    <a:pt x="414" y="0"/>
                  </a:moveTo>
                  <a:lnTo>
                    <a:pt x="479" y="0"/>
                  </a:lnTo>
                  <a:lnTo>
                    <a:pt x="479" y="336"/>
                  </a:lnTo>
                  <a:lnTo>
                    <a:pt x="414" y="336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6" name="Line 94"/>
            <p:cNvSpPr>
              <a:spLocks noChangeShapeType="1"/>
            </p:cNvSpPr>
            <p:nvPr/>
          </p:nvSpPr>
          <p:spPr bwMode="auto">
            <a:xfrm>
              <a:off x="2770188" y="4178301"/>
              <a:ext cx="985838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テキスト ボックス 157"/>
            <p:cNvSpPr txBox="1"/>
            <p:nvPr/>
          </p:nvSpPr>
          <p:spPr>
            <a:xfrm>
              <a:off x="2790971" y="4178673"/>
              <a:ext cx="1019831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 h        6 h        24 h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2" name="直線コネクタ 161"/>
            <p:cNvCxnSpPr/>
            <p:nvPr/>
          </p:nvCxnSpPr>
          <p:spPr>
            <a:xfrm>
              <a:off x="2770187" y="3417066"/>
              <a:ext cx="3176" cy="7604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テキスト ボックス 163"/>
            <p:cNvSpPr txBox="1"/>
            <p:nvPr/>
          </p:nvSpPr>
          <p:spPr>
            <a:xfrm>
              <a:off x="2568575" y="3314603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テキスト ボックス 164"/>
            <p:cNvSpPr txBox="1"/>
            <p:nvPr/>
          </p:nvSpPr>
          <p:spPr>
            <a:xfrm>
              <a:off x="2574925" y="3574953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テキスト ボックス 165"/>
            <p:cNvSpPr txBox="1"/>
            <p:nvPr/>
          </p:nvSpPr>
          <p:spPr>
            <a:xfrm>
              <a:off x="2568575" y="3827382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テキスト ボックス 166"/>
            <p:cNvSpPr txBox="1"/>
            <p:nvPr/>
          </p:nvSpPr>
          <p:spPr>
            <a:xfrm>
              <a:off x="2568575" y="4087732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8" name="グループ化 177"/>
          <p:cNvGrpSpPr/>
          <p:nvPr/>
        </p:nvGrpSpPr>
        <p:grpSpPr>
          <a:xfrm>
            <a:off x="1189240" y="3803424"/>
            <a:ext cx="1254191" cy="1071363"/>
            <a:chOff x="1196923" y="3286995"/>
            <a:chExt cx="1254191" cy="1124800"/>
          </a:xfrm>
        </p:grpSpPr>
        <p:sp>
          <p:nvSpPr>
            <p:cNvPr id="114" name="Freeform 74"/>
            <p:cNvSpPr>
              <a:spLocks noEditPoints="1"/>
            </p:cNvSpPr>
            <p:nvPr/>
          </p:nvSpPr>
          <p:spPr bwMode="auto">
            <a:xfrm>
              <a:off x="1431926" y="3381376"/>
              <a:ext cx="973138" cy="611188"/>
            </a:xfrm>
            <a:custGeom>
              <a:avLst/>
              <a:gdLst>
                <a:gd name="T0" fmla="*/ 0 w 613"/>
                <a:gd name="T1" fmla="*/ 385 h 385"/>
                <a:gd name="T2" fmla="*/ 613 w 613"/>
                <a:gd name="T3" fmla="*/ 385 h 385"/>
                <a:gd name="T4" fmla="*/ 0 w 613"/>
                <a:gd name="T5" fmla="*/ 257 h 385"/>
                <a:gd name="T6" fmla="*/ 613 w 613"/>
                <a:gd name="T7" fmla="*/ 257 h 385"/>
                <a:gd name="T8" fmla="*/ 0 w 613"/>
                <a:gd name="T9" fmla="*/ 128 h 385"/>
                <a:gd name="T10" fmla="*/ 613 w 613"/>
                <a:gd name="T11" fmla="*/ 128 h 385"/>
                <a:gd name="T12" fmla="*/ 0 w 613"/>
                <a:gd name="T13" fmla="*/ 0 h 385"/>
                <a:gd name="T14" fmla="*/ 613 w 613"/>
                <a:gd name="T15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3" h="385">
                  <a:moveTo>
                    <a:pt x="0" y="385"/>
                  </a:moveTo>
                  <a:lnTo>
                    <a:pt x="613" y="385"/>
                  </a:lnTo>
                  <a:moveTo>
                    <a:pt x="0" y="257"/>
                  </a:moveTo>
                  <a:lnTo>
                    <a:pt x="613" y="257"/>
                  </a:lnTo>
                  <a:moveTo>
                    <a:pt x="0" y="128"/>
                  </a:moveTo>
                  <a:lnTo>
                    <a:pt x="613" y="128"/>
                  </a:lnTo>
                  <a:moveTo>
                    <a:pt x="0" y="0"/>
                  </a:moveTo>
                  <a:lnTo>
                    <a:pt x="613" y="0"/>
                  </a:lnTo>
                </a:path>
              </a:pathLst>
            </a:custGeom>
            <a:noFill/>
            <a:ln w="6350" cap="flat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" name="Freeform 75"/>
            <p:cNvSpPr>
              <a:spLocks noEditPoints="1"/>
            </p:cNvSpPr>
            <p:nvPr/>
          </p:nvSpPr>
          <p:spPr bwMode="auto">
            <a:xfrm>
              <a:off x="1543051" y="3560763"/>
              <a:ext cx="750888" cy="636588"/>
            </a:xfrm>
            <a:custGeom>
              <a:avLst/>
              <a:gdLst>
                <a:gd name="T0" fmla="*/ 0 w 473"/>
                <a:gd name="T1" fmla="*/ 336 h 401"/>
                <a:gd name="T2" fmla="*/ 64 w 473"/>
                <a:gd name="T3" fmla="*/ 336 h 401"/>
                <a:gd name="T4" fmla="*/ 64 w 473"/>
                <a:gd name="T5" fmla="*/ 401 h 401"/>
                <a:gd name="T6" fmla="*/ 0 w 473"/>
                <a:gd name="T7" fmla="*/ 401 h 401"/>
                <a:gd name="T8" fmla="*/ 0 w 473"/>
                <a:gd name="T9" fmla="*/ 336 h 401"/>
                <a:gd name="T10" fmla="*/ 205 w 473"/>
                <a:gd name="T11" fmla="*/ 316 h 401"/>
                <a:gd name="T12" fmla="*/ 269 w 473"/>
                <a:gd name="T13" fmla="*/ 316 h 401"/>
                <a:gd name="T14" fmla="*/ 269 w 473"/>
                <a:gd name="T15" fmla="*/ 401 h 401"/>
                <a:gd name="T16" fmla="*/ 205 w 473"/>
                <a:gd name="T17" fmla="*/ 401 h 401"/>
                <a:gd name="T18" fmla="*/ 205 w 473"/>
                <a:gd name="T19" fmla="*/ 316 h 401"/>
                <a:gd name="T20" fmla="*/ 409 w 473"/>
                <a:gd name="T21" fmla="*/ 0 h 401"/>
                <a:gd name="T22" fmla="*/ 473 w 473"/>
                <a:gd name="T23" fmla="*/ 0 h 401"/>
                <a:gd name="T24" fmla="*/ 473 w 473"/>
                <a:gd name="T25" fmla="*/ 401 h 401"/>
                <a:gd name="T26" fmla="*/ 409 w 473"/>
                <a:gd name="T27" fmla="*/ 401 h 401"/>
                <a:gd name="T28" fmla="*/ 409 w 473"/>
                <a:gd name="T29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3" h="401">
                  <a:moveTo>
                    <a:pt x="0" y="336"/>
                  </a:moveTo>
                  <a:lnTo>
                    <a:pt x="64" y="336"/>
                  </a:lnTo>
                  <a:lnTo>
                    <a:pt x="64" y="401"/>
                  </a:lnTo>
                  <a:lnTo>
                    <a:pt x="0" y="401"/>
                  </a:lnTo>
                  <a:lnTo>
                    <a:pt x="0" y="336"/>
                  </a:lnTo>
                  <a:close/>
                  <a:moveTo>
                    <a:pt x="205" y="316"/>
                  </a:moveTo>
                  <a:lnTo>
                    <a:pt x="269" y="316"/>
                  </a:lnTo>
                  <a:lnTo>
                    <a:pt x="269" y="401"/>
                  </a:lnTo>
                  <a:lnTo>
                    <a:pt x="205" y="401"/>
                  </a:lnTo>
                  <a:lnTo>
                    <a:pt x="205" y="316"/>
                  </a:lnTo>
                  <a:close/>
                  <a:moveTo>
                    <a:pt x="409" y="0"/>
                  </a:moveTo>
                  <a:lnTo>
                    <a:pt x="473" y="0"/>
                  </a:lnTo>
                  <a:lnTo>
                    <a:pt x="473" y="401"/>
                  </a:lnTo>
                  <a:lnTo>
                    <a:pt x="409" y="401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" name="Line 76"/>
            <p:cNvSpPr>
              <a:spLocks noChangeShapeType="1"/>
            </p:cNvSpPr>
            <p:nvPr/>
          </p:nvSpPr>
          <p:spPr bwMode="auto">
            <a:xfrm>
              <a:off x="1431926" y="4197351"/>
              <a:ext cx="973138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1431283" y="4201762"/>
              <a:ext cx="1019831" cy="2100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 h        6 h        24 h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3" name="直線コネクタ 162"/>
            <p:cNvCxnSpPr/>
            <p:nvPr/>
          </p:nvCxnSpPr>
          <p:spPr>
            <a:xfrm>
              <a:off x="1436776" y="3404337"/>
              <a:ext cx="3176" cy="79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正方形/長方形 170"/>
            <p:cNvSpPr/>
            <p:nvPr/>
          </p:nvSpPr>
          <p:spPr>
            <a:xfrm>
              <a:off x="1416851" y="3374294"/>
              <a:ext cx="981359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700" dirty="0"/>
                <a:t>Methionine </a:t>
              </a:r>
              <a:r>
                <a:rPr lang="ja-JP" altLang="ja-JP" sz="700" dirty="0">
                  <a:solidFill>
                    <a:srgbClr val="595959"/>
                  </a:solidFill>
                  <a:latin typeface="Calibri" panose="020F0502020204030204" pitchFamily="34" charset="0"/>
                </a:rPr>
                <a:t>sulfoxide</a:t>
              </a:r>
              <a:r>
                <a:rPr lang="en-US" altLang="ja-JP" sz="700" dirty="0"/>
                <a:t> </a:t>
              </a:r>
              <a:endParaRPr lang="ja-JP" altLang="en-US" sz="700" dirty="0"/>
            </a:p>
          </p:txBody>
        </p:sp>
        <p:sp>
          <p:nvSpPr>
            <p:cNvPr id="172" name="テキスト ボックス 171"/>
            <p:cNvSpPr txBox="1"/>
            <p:nvPr/>
          </p:nvSpPr>
          <p:spPr>
            <a:xfrm>
              <a:off x="1215618" y="4109715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テキスト ボックス 172"/>
            <p:cNvSpPr txBox="1"/>
            <p:nvPr/>
          </p:nvSpPr>
          <p:spPr>
            <a:xfrm>
              <a:off x="1203325" y="3885967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テキスト ボックス 173"/>
            <p:cNvSpPr txBox="1"/>
            <p:nvPr/>
          </p:nvSpPr>
          <p:spPr>
            <a:xfrm>
              <a:off x="1203256" y="3687449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テキスト ボックス 174"/>
            <p:cNvSpPr txBox="1"/>
            <p:nvPr/>
          </p:nvSpPr>
          <p:spPr>
            <a:xfrm>
              <a:off x="1197512" y="3490582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テキスト ボックス 175"/>
            <p:cNvSpPr txBox="1"/>
            <p:nvPr/>
          </p:nvSpPr>
          <p:spPr>
            <a:xfrm>
              <a:off x="1196923" y="3286995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1406420" y="2720591"/>
            <a:ext cx="969963" cy="527050"/>
          </a:xfrm>
          <a:custGeom>
            <a:avLst/>
            <a:gdLst>
              <a:gd name="T0" fmla="*/ 0 w 611"/>
              <a:gd name="T1" fmla="*/ 332 h 332"/>
              <a:gd name="T2" fmla="*/ 611 w 611"/>
              <a:gd name="T3" fmla="*/ 332 h 332"/>
              <a:gd name="T4" fmla="*/ 0 w 611"/>
              <a:gd name="T5" fmla="*/ 166 h 332"/>
              <a:gd name="T6" fmla="*/ 611 w 611"/>
              <a:gd name="T7" fmla="*/ 166 h 332"/>
              <a:gd name="T8" fmla="*/ 0 w 611"/>
              <a:gd name="T9" fmla="*/ 0 h 332"/>
              <a:gd name="T10" fmla="*/ 611 w 611"/>
              <a:gd name="T11" fmla="*/ 0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11" h="332">
                <a:moveTo>
                  <a:pt x="0" y="332"/>
                </a:moveTo>
                <a:lnTo>
                  <a:pt x="611" y="332"/>
                </a:lnTo>
                <a:moveTo>
                  <a:pt x="0" y="166"/>
                </a:moveTo>
                <a:lnTo>
                  <a:pt x="611" y="166"/>
                </a:lnTo>
                <a:moveTo>
                  <a:pt x="0" y="0"/>
                </a:moveTo>
                <a:lnTo>
                  <a:pt x="611" y="0"/>
                </a:lnTo>
              </a:path>
            </a:pathLst>
          </a:custGeom>
          <a:noFill/>
          <a:ln w="6350" cap="flat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7" name="Freeform 7"/>
          <p:cNvSpPr>
            <a:spLocks noEditPoints="1"/>
          </p:cNvSpPr>
          <p:nvPr/>
        </p:nvSpPr>
        <p:spPr bwMode="auto">
          <a:xfrm>
            <a:off x="1517545" y="2977766"/>
            <a:ext cx="747713" cy="533400"/>
          </a:xfrm>
          <a:custGeom>
            <a:avLst/>
            <a:gdLst>
              <a:gd name="T0" fmla="*/ 0 w 471"/>
              <a:gd name="T1" fmla="*/ 170 h 336"/>
              <a:gd name="T2" fmla="*/ 64 w 471"/>
              <a:gd name="T3" fmla="*/ 170 h 336"/>
              <a:gd name="T4" fmla="*/ 64 w 471"/>
              <a:gd name="T5" fmla="*/ 336 h 336"/>
              <a:gd name="T6" fmla="*/ 0 w 471"/>
              <a:gd name="T7" fmla="*/ 336 h 336"/>
              <a:gd name="T8" fmla="*/ 0 w 471"/>
              <a:gd name="T9" fmla="*/ 170 h 336"/>
              <a:gd name="T10" fmla="*/ 407 w 471"/>
              <a:gd name="T11" fmla="*/ 0 h 336"/>
              <a:gd name="T12" fmla="*/ 471 w 471"/>
              <a:gd name="T13" fmla="*/ 0 h 336"/>
              <a:gd name="T14" fmla="*/ 471 w 471"/>
              <a:gd name="T15" fmla="*/ 336 h 336"/>
              <a:gd name="T16" fmla="*/ 407 w 471"/>
              <a:gd name="T17" fmla="*/ 336 h 336"/>
              <a:gd name="T18" fmla="*/ 407 w 471"/>
              <a:gd name="T19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1" h="336">
                <a:moveTo>
                  <a:pt x="0" y="170"/>
                </a:moveTo>
                <a:lnTo>
                  <a:pt x="64" y="170"/>
                </a:lnTo>
                <a:lnTo>
                  <a:pt x="64" y="336"/>
                </a:lnTo>
                <a:lnTo>
                  <a:pt x="0" y="336"/>
                </a:lnTo>
                <a:lnTo>
                  <a:pt x="0" y="170"/>
                </a:lnTo>
                <a:close/>
                <a:moveTo>
                  <a:pt x="407" y="0"/>
                </a:moveTo>
                <a:lnTo>
                  <a:pt x="471" y="0"/>
                </a:lnTo>
                <a:lnTo>
                  <a:pt x="471" y="336"/>
                </a:lnTo>
                <a:lnTo>
                  <a:pt x="407" y="336"/>
                </a:lnTo>
                <a:lnTo>
                  <a:pt x="4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1406420" y="3511166"/>
            <a:ext cx="969963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1398571" y="3520281"/>
            <a:ext cx="101983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 h        6 h        24 h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7" name="直線コネクタ 186"/>
          <p:cNvCxnSpPr/>
          <p:nvPr/>
        </p:nvCxnSpPr>
        <p:spPr>
          <a:xfrm>
            <a:off x="1404832" y="2715828"/>
            <a:ext cx="0" cy="78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正方形/長方形 190"/>
          <p:cNvSpPr/>
          <p:nvPr/>
        </p:nvSpPr>
        <p:spPr>
          <a:xfrm>
            <a:off x="1400071" y="2729538"/>
            <a:ext cx="64152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Cadaverine</a:t>
            </a:r>
          </a:p>
        </p:txBody>
      </p:sp>
      <p:grpSp>
        <p:nvGrpSpPr>
          <p:cNvPr id="196" name="グループ化 195"/>
          <p:cNvGrpSpPr/>
          <p:nvPr/>
        </p:nvGrpSpPr>
        <p:grpSpPr>
          <a:xfrm>
            <a:off x="1194904" y="2647374"/>
            <a:ext cx="240710" cy="973184"/>
            <a:chOff x="4029096" y="3198216"/>
            <a:chExt cx="240710" cy="973184"/>
          </a:xfrm>
        </p:grpSpPr>
        <p:sp>
          <p:nvSpPr>
            <p:cNvPr id="192" name="テキスト ボックス 191"/>
            <p:cNvSpPr txBox="1"/>
            <p:nvPr/>
          </p:nvSpPr>
          <p:spPr>
            <a:xfrm>
              <a:off x="4029096" y="3198216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テキスト ボックス 192"/>
            <p:cNvSpPr txBox="1"/>
            <p:nvPr/>
          </p:nvSpPr>
          <p:spPr>
            <a:xfrm>
              <a:off x="4035446" y="3458566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テキスト ボックス 193"/>
            <p:cNvSpPr txBox="1"/>
            <p:nvPr/>
          </p:nvSpPr>
          <p:spPr>
            <a:xfrm>
              <a:off x="4029096" y="3710995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テキスト ボックス 194"/>
            <p:cNvSpPr txBox="1"/>
            <p:nvPr/>
          </p:nvSpPr>
          <p:spPr>
            <a:xfrm>
              <a:off x="4029096" y="3971345"/>
              <a:ext cx="2343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グループ化 215"/>
          <p:cNvGrpSpPr/>
          <p:nvPr/>
        </p:nvGrpSpPr>
        <p:grpSpPr>
          <a:xfrm>
            <a:off x="2385646" y="2632525"/>
            <a:ext cx="1245923" cy="1090691"/>
            <a:chOff x="2572759" y="1610877"/>
            <a:chExt cx="1245923" cy="1090691"/>
          </a:xfrm>
        </p:grpSpPr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2778125" y="1711325"/>
              <a:ext cx="974725" cy="587375"/>
            </a:xfrm>
            <a:custGeom>
              <a:avLst/>
              <a:gdLst>
                <a:gd name="T0" fmla="*/ 0 w 614"/>
                <a:gd name="T1" fmla="*/ 370 h 370"/>
                <a:gd name="T2" fmla="*/ 614 w 614"/>
                <a:gd name="T3" fmla="*/ 370 h 370"/>
                <a:gd name="T4" fmla="*/ 0 w 614"/>
                <a:gd name="T5" fmla="*/ 247 h 370"/>
                <a:gd name="T6" fmla="*/ 614 w 614"/>
                <a:gd name="T7" fmla="*/ 247 h 370"/>
                <a:gd name="T8" fmla="*/ 0 w 614"/>
                <a:gd name="T9" fmla="*/ 123 h 370"/>
                <a:gd name="T10" fmla="*/ 614 w 614"/>
                <a:gd name="T11" fmla="*/ 123 h 370"/>
                <a:gd name="T12" fmla="*/ 0 w 614"/>
                <a:gd name="T13" fmla="*/ 0 h 370"/>
                <a:gd name="T14" fmla="*/ 614 w 614"/>
                <a:gd name="T15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370">
                  <a:moveTo>
                    <a:pt x="0" y="370"/>
                  </a:moveTo>
                  <a:lnTo>
                    <a:pt x="614" y="370"/>
                  </a:lnTo>
                  <a:moveTo>
                    <a:pt x="0" y="247"/>
                  </a:moveTo>
                  <a:lnTo>
                    <a:pt x="614" y="247"/>
                  </a:lnTo>
                  <a:moveTo>
                    <a:pt x="0" y="123"/>
                  </a:moveTo>
                  <a:lnTo>
                    <a:pt x="614" y="123"/>
                  </a:lnTo>
                  <a:moveTo>
                    <a:pt x="0" y="0"/>
                  </a:moveTo>
                  <a:lnTo>
                    <a:pt x="614" y="0"/>
                  </a:lnTo>
                </a:path>
              </a:pathLst>
            </a:custGeom>
            <a:noFill/>
            <a:ln w="6350" cap="flat">
              <a:solidFill>
                <a:srgbClr val="D9D9D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" name="Freeform 23"/>
            <p:cNvSpPr>
              <a:spLocks noEditPoints="1"/>
            </p:cNvSpPr>
            <p:nvPr/>
          </p:nvSpPr>
          <p:spPr bwMode="auto">
            <a:xfrm>
              <a:off x="2889250" y="1824038"/>
              <a:ext cx="750888" cy="671513"/>
            </a:xfrm>
            <a:custGeom>
              <a:avLst/>
              <a:gdLst>
                <a:gd name="T0" fmla="*/ 0 w 473"/>
                <a:gd name="T1" fmla="*/ 299 h 423"/>
                <a:gd name="T2" fmla="*/ 64 w 473"/>
                <a:gd name="T3" fmla="*/ 299 h 423"/>
                <a:gd name="T4" fmla="*/ 64 w 473"/>
                <a:gd name="T5" fmla="*/ 423 h 423"/>
                <a:gd name="T6" fmla="*/ 0 w 473"/>
                <a:gd name="T7" fmla="*/ 423 h 423"/>
                <a:gd name="T8" fmla="*/ 0 w 473"/>
                <a:gd name="T9" fmla="*/ 299 h 423"/>
                <a:gd name="T10" fmla="*/ 204 w 473"/>
                <a:gd name="T11" fmla="*/ 144 h 423"/>
                <a:gd name="T12" fmla="*/ 268 w 473"/>
                <a:gd name="T13" fmla="*/ 144 h 423"/>
                <a:gd name="T14" fmla="*/ 268 w 473"/>
                <a:gd name="T15" fmla="*/ 423 h 423"/>
                <a:gd name="T16" fmla="*/ 204 w 473"/>
                <a:gd name="T17" fmla="*/ 423 h 423"/>
                <a:gd name="T18" fmla="*/ 204 w 473"/>
                <a:gd name="T19" fmla="*/ 144 h 423"/>
                <a:gd name="T20" fmla="*/ 409 w 473"/>
                <a:gd name="T21" fmla="*/ 0 h 423"/>
                <a:gd name="T22" fmla="*/ 473 w 473"/>
                <a:gd name="T23" fmla="*/ 0 h 423"/>
                <a:gd name="T24" fmla="*/ 473 w 473"/>
                <a:gd name="T25" fmla="*/ 423 h 423"/>
                <a:gd name="T26" fmla="*/ 409 w 473"/>
                <a:gd name="T27" fmla="*/ 423 h 423"/>
                <a:gd name="T28" fmla="*/ 409 w 473"/>
                <a:gd name="T29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3" h="423">
                  <a:moveTo>
                    <a:pt x="0" y="299"/>
                  </a:moveTo>
                  <a:lnTo>
                    <a:pt x="64" y="299"/>
                  </a:lnTo>
                  <a:lnTo>
                    <a:pt x="64" y="423"/>
                  </a:lnTo>
                  <a:lnTo>
                    <a:pt x="0" y="423"/>
                  </a:lnTo>
                  <a:lnTo>
                    <a:pt x="0" y="299"/>
                  </a:lnTo>
                  <a:close/>
                  <a:moveTo>
                    <a:pt x="204" y="144"/>
                  </a:moveTo>
                  <a:lnTo>
                    <a:pt x="268" y="144"/>
                  </a:lnTo>
                  <a:lnTo>
                    <a:pt x="268" y="423"/>
                  </a:lnTo>
                  <a:lnTo>
                    <a:pt x="204" y="423"/>
                  </a:lnTo>
                  <a:lnTo>
                    <a:pt x="204" y="144"/>
                  </a:lnTo>
                  <a:close/>
                  <a:moveTo>
                    <a:pt x="409" y="0"/>
                  </a:moveTo>
                  <a:lnTo>
                    <a:pt x="473" y="0"/>
                  </a:lnTo>
                  <a:lnTo>
                    <a:pt x="473" y="423"/>
                  </a:lnTo>
                  <a:lnTo>
                    <a:pt x="409" y="423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" name="Line 24"/>
            <p:cNvSpPr>
              <a:spLocks noChangeShapeType="1"/>
            </p:cNvSpPr>
            <p:nvPr/>
          </p:nvSpPr>
          <p:spPr bwMode="auto">
            <a:xfrm>
              <a:off x="2778125" y="2495550"/>
              <a:ext cx="974725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テキスト ボックス 182"/>
            <p:cNvSpPr txBox="1"/>
            <p:nvPr/>
          </p:nvSpPr>
          <p:spPr>
            <a:xfrm>
              <a:off x="2798851" y="2501513"/>
              <a:ext cx="1019831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 h        6 h        24 h</a:t>
              </a:r>
              <a:endParaRPr kumimoji="1"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正方形/長方形 189"/>
            <p:cNvSpPr/>
            <p:nvPr/>
          </p:nvSpPr>
          <p:spPr>
            <a:xfrm>
              <a:off x="2782887" y="1717377"/>
              <a:ext cx="530915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Citrulline</a:t>
              </a:r>
            </a:p>
          </p:txBody>
        </p:sp>
        <p:grpSp>
          <p:nvGrpSpPr>
            <p:cNvPr id="203" name="グループ化 202"/>
            <p:cNvGrpSpPr/>
            <p:nvPr/>
          </p:nvGrpSpPr>
          <p:grpSpPr>
            <a:xfrm>
              <a:off x="2572759" y="1610877"/>
              <a:ext cx="248056" cy="977115"/>
              <a:chOff x="2591809" y="1610877"/>
              <a:chExt cx="248056" cy="977115"/>
            </a:xfrm>
          </p:grpSpPr>
          <p:sp>
            <p:nvSpPr>
              <p:cNvPr id="197" name="テキスト ボックス 196"/>
              <p:cNvSpPr txBox="1"/>
              <p:nvPr/>
            </p:nvSpPr>
            <p:spPr>
              <a:xfrm>
                <a:off x="2599155" y="1798958"/>
                <a:ext cx="23436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テキスト ボックス 197"/>
              <p:cNvSpPr txBox="1"/>
              <p:nvPr/>
            </p:nvSpPr>
            <p:spPr>
              <a:xfrm>
                <a:off x="2605505" y="1989458"/>
                <a:ext cx="23436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9" name="テキスト ボックス 198"/>
              <p:cNvSpPr txBox="1"/>
              <p:nvPr/>
            </p:nvSpPr>
            <p:spPr>
              <a:xfrm>
                <a:off x="2599155" y="2184737"/>
                <a:ext cx="23436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0" name="テキスト ボックス 199"/>
              <p:cNvSpPr txBox="1"/>
              <p:nvPr/>
            </p:nvSpPr>
            <p:spPr>
              <a:xfrm>
                <a:off x="2599155" y="2387937"/>
                <a:ext cx="23436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1" name="テキスト ボックス 200"/>
              <p:cNvSpPr txBox="1"/>
              <p:nvPr/>
            </p:nvSpPr>
            <p:spPr>
              <a:xfrm>
                <a:off x="2591809" y="1610877"/>
                <a:ext cx="234360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ja-JP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02" name="直線コネクタ 201"/>
            <p:cNvCxnSpPr/>
            <p:nvPr/>
          </p:nvCxnSpPr>
          <p:spPr>
            <a:xfrm>
              <a:off x="2786152" y="1708150"/>
              <a:ext cx="0" cy="7874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Freeform 39"/>
          <p:cNvSpPr>
            <a:spLocks noEditPoints="1"/>
          </p:cNvSpPr>
          <p:nvPr/>
        </p:nvSpPr>
        <p:spPr bwMode="auto">
          <a:xfrm>
            <a:off x="3763858" y="2737418"/>
            <a:ext cx="930275" cy="525463"/>
          </a:xfrm>
          <a:custGeom>
            <a:avLst/>
            <a:gdLst>
              <a:gd name="T0" fmla="*/ 0 w 586"/>
              <a:gd name="T1" fmla="*/ 331 h 331"/>
              <a:gd name="T2" fmla="*/ 586 w 586"/>
              <a:gd name="T3" fmla="*/ 331 h 331"/>
              <a:gd name="T4" fmla="*/ 0 w 586"/>
              <a:gd name="T5" fmla="*/ 166 h 331"/>
              <a:gd name="T6" fmla="*/ 586 w 586"/>
              <a:gd name="T7" fmla="*/ 166 h 331"/>
              <a:gd name="T8" fmla="*/ 0 w 586"/>
              <a:gd name="T9" fmla="*/ 0 h 331"/>
              <a:gd name="T10" fmla="*/ 586 w 586"/>
              <a:gd name="T11" fmla="*/ 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6" h="331">
                <a:moveTo>
                  <a:pt x="0" y="331"/>
                </a:moveTo>
                <a:lnTo>
                  <a:pt x="586" y="331"/>
                </a:lnTo>
                <a:moveTo>
                  <a:pt x="0" y="166"/>
                </a:moveTo>
                <a:lnTo>
                  <a:pt x="586" y="166"/>
                </a:lnTo>
                <a:moveTo>
                  <a:pt x="0" y="0"/>
                </a:moveTo>
                <a:lnTo>
                  <a:pt x="586" y="0"/>
                </a:lnTo>
              </a:path>
            </a:pathLst>
          </a:custGeom>
          <a:noFill/>
          <a:ln w="6350" cap="flat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0" name="Freeform 40"/>
          <p:cNvSpPr>
            <a:spLocks noEditPoints="1"/>
          </p:cNvSpPr>
          <p:nvPr/>
        </p:nvSpPr>
        <p:spPr bwMode="auto">
          <a:xfrm>
            <a:off x="3870220" y="2815206"/>
            <a:ext cx="717550" cy="709613"/>
          </a:xfrm>
          <a:custGeom>
            <a:avLst/>
            <a:gdLst>
              <a:gd name="T0" fmla="*/ 0 w 452"/>
              <a:gd name="T1" fmla="*/ 415 h 447"/>
              <a:gd name="T2" fmla="*/ 61 w 452"/>
              <a:gd name="T3" fmla="*/ 415 h 447"/>
              <a:gd name="T4" fmla="*/ 61 w 452"/>
              <a:gd name="T5" fmla="*/ 447 h 447"/>
              <a:gd name="T6" fmla="*/ 0 w 452"/>
              <a:gd name="T7" fmla="*/ 447 h 447"/>
              <a:gd name="T8" fmla="*/ 0 w 452"/>
              <a:gd name="T9" fmla="*/ 415 h 447"/>
              <a:gd name="T10" fmla="*/ 196 w 452"/>
              <a:gd name="T11" fmla="*/ 361 h 447"/>
              <a:gd name="T12" fmla="*/ 257 w 452"/>
              <a:gd name="T13" fmla="*/ 361 h 447"/>
              <a:gd name="T14" fmla="*/ 257 w 452"/>
              <a:gd name="T15" fmla="*/ 447 h 447"/>
              <a:gd name="T16" fmla="*/ 196 w 452"/>
              <a:gd name="T17" fmla="*/ 447 h 447"/>
              <a:gd name="T18" fmla="*/ 196 w 452"/>
              <a:gd name="T19" fmla="*/ 361 h 447"/>
              <a:gd name="T20" fmla="*/ 391 w 452"/>
              <a:gd name="T21" fmla="*/ 0 h 447"/>
              <a:gd name="T22" fmla="*/ 452 w 452"/>
              <a:gd name="T23" fmla="*/ 0 h 447"/>
              <a:gd name="T24" fmla="*/ 452 w 452"/>
              <a:gd name="T25" fmla="*/ 447 h 447"/>
              <a:gd name="T26" fmla="*/ 391 w 452"/>
              <a:gd name="T27" fmla="*/ 447 h 447"/>
              <a:gd name="T28" fmla="*/ 391 w 452"/>
              <a:gd name="T29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2" h="447">
                <a:moveTo>
                  <a:pt x="0" y="415"/>
                </a:moveTo>
                <a:lnTo>
                  <a:pt x="61" y="415"/>
                </a:lnTo>
                <a:lnTo>
                  <a:pt x="61" y="447"/>
                </a:lnTo>
                <a:lnTo>
                  <a:pt x="0" y="447"/>
                </a:lnTo>
                <a:lnTo>
                  <a:pt x="0" y="415"/>
                </a:lnTo>
                <a:close/>
                <a:moveTo>
                  <a:pt x="196" y="361"/>
                </a:moveTo>
                <a:lnTo>
                  <a:pt x="257" y="361"/>
                </a:lnTo>
                <a:lnTo>
                  <a:pt x="257" y="447"/>
                </a:lnTo>
                <a:lnTo>
                  <a:pt x="196" y="447"/>
                </a:lnTo>
                <a:lnTo>
                  <a:pt x="196" y="361"/>
                </a:lnTo>
                <a:close/>
                <a:moveTo>
                  <a:pt x="391" y="0"/>
                </a:moveTo>
                <a:lnTo>
                  <a:pt x="452" y="0"/>
                </a:lnTo>
                <a:lnTo>
                  <a:pt x="452" y="447"/>
                </a:lnTo>
                <a:lnTo>
                  <a:pt x="391" y="447"/>
                </a:lnTo>
                <a:lnTo>
                  <a:pt x="39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>
            <a:off x="3763858" y="3524818"/>
            <a:ext cx="930275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180" name="直線コネクタ 179"/>
          <p:cNvCxnSpPr>
            <a:stCxn id="49" idx="4"/>
            <a:endCxn id="51" idx="0"/>
          </p:cNvCxnSpPr>
          <p:nvPr/>
        </p:nvCxnSpPr>
        <p:spPr>
          <a:xfrm>
            <a:off x="3763858" y="2737418"/>
            <a:ext cx="0" cy="78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テキスト ボックス 180"/>
          <p:cNvSpPr txBox="1"/>
          <p:nvPr/>
        </p:nvSpPr>
        <p:spPr>
          <a:xfrm>
            <a:off x="3741721" y="3521226"/>
            <a:ext cx="101983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 h        6 h        24 h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正方形/長方形 187"/>
          <p:cNvSpPr/>
          <p:nvPr/>
        </p:nvSpPr>
        <p:spPr>
          <a:xfrm>
            <a:off x="3768621" y="2754087"/>
            <a:ext cx="43313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GABA</a:t>
            </a: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3521027" y="2638630"/>
            <a:ext cx="2840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テキスト ボックス 204"/>
          <p:cNvSpPr txBox="1"/>
          <p:nvPr/>
        </p:nvSpPr>
        <p:spPr>
          <a:xfrm>
            <a:off x="3521027" y="2899706"/>
            <a:ext cx="2840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テキスト ボックス 205"/>
          <p:cNvSpPr txBox="1"/>
          <p:nvPr/>
        </p:nvSpPr>
        <p:spPr>
          <a:xfrm>
            <a:off x="3570719" y="3167132"/>
            <a:ext cx="2343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テキスト ボックス 206"/>
          <p:cNvSpPr txBox="1"/>
          <p:nvPr/>
        </p:nvSpPr>
        <p:spPr>
          <a:xfrm>
            <a:off x="3570719" y="3403195"/>
            <a:ext cx="2343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Freeform 55"/>
          <p:cNvSpPr>
            <a:spLocks noEditPoints="1"/>
          </p:cNvSpPr>
          <p:nvPr/>
        </p:nvSpPr>
        <p:spPr bwMode="auto">
          <a:xfrm>
            <a:off x="4888442" y="2753928"/>
            <a:ext cx="876300" cy="581025"/>
          </a:xfrm>
          <a:custGeom>
            <a:avLst/>
            <a:gdLst>
              <a:gd name="T0" fmla="*/ 0 w 552"/>
              <a:gd name="T1" fmla="*/ 366 h 366"/>
              <a:gd name="T2" fmla="*/ 552 w 552"/>
              <a:gd name="T3" fmla="*/ 366 h 366"/>
              <a:gd name="T4" fmla="*/ 0 w 552"/>
              <a:gd name="T5" fmla="*/ 244 h 366"/>
              <a:gd name="T6" fmla="*/ 552 w 552"/>
              <a:gd name="T7" fmla="*/ 244 h 366"/>
              <a:gd name="T8" fmla="*/ 0 w 552"/>
              <a:gd name="T9" fmla="*/ 122 h 366"/>
              <a:gd name="T10" fmla="*/ 552 w 552"/>
              <a:gd name="T11" fmla="*/ 122 h 366"/>
              <a:gd name="T12" fmla="*/ 0 w 552"/>
              <a:gd name="T13" fmla="*/ 0 h 366"/>
              <a:gd name="T14" fmla="*/ 552 w 552"/>
              <a:gd name="T15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52" h="366">
                <a:moveTo>
                  <a:pt x="0" y="366"/>
                </a:moveTo>
                <a:lnTo>
                  <a:pt x="552" y="366"/>
                </a:lnTo>
                <a:moveTo>
                  <a:pt x="0" y="244"/>
                </a:moveTo>
                <a:lnTo>
                  <a:pt x="552" y="244"/>
                </a:lnTo>
                <a:moveTo>
                  <a:pt x="0" y="122"/>
                </a:moveTo>
                <a:lnTo>
                  <a:pt x="552" y="122"/>
                </a:lnTo>
                <a:moveTo>
                  <a:pt x="0" y="0"/>
                </a:moveTo>
                <a:lnTo>
                  <a:pt x="552" y="0"/>
                </a:lnTo>
              </a:path>
            </a:pathLst>
          </a:custGeom>
          <a:noFill/>
          <a:ln w="6350" cap="flat">
            <a:solidFill>
              <a:srgbClr val="D9D9D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8" name="Freeform 56"/>
          <p:cNvSpPr>
            <a:spLocks noEditPoints="1"/>
          </p:cNvSpPr>
          <p:nvPr/>
        </p:nvSpPr>
        <p:spPr bwMode="auto">
          <a:xfrm>
            <a:off x="4990042" y="2860291"/>
            <a:ext cx="674688" cy="668338"/>
          </a:xfrm>
          <a:custGeom>
            <a:avLst/>
            <a:gdLst>
              <a:gd name="T0" fmla="*/ 0 w 425"/>
              <a:gd name="T1" fmla="*/ 177 h 421"/>
              <a:gd name="T2" fmla="*/ 57 w 425"/>
              <a:gd name="T3" fmla="*/ 177 h 421"/>
              <a:gd name="T4" fmla="*/ 57 w 425"/>
              <a:gd name="T5" fmla="*/ 421 h 421"/>
              <a:gd name="T6" fmla="*/ 0 w 425"/>
              <a:gd name="T7" fmla="*/ 421 h 421"/>
              <a:gd name="T8" fmla="*/ 0 w 425"/>
              <a:gd name="T9" fmla="*/ 177 h 421"/>
              <a:gd name="T10" fmla="*/ 184 w 425"/>
              <a:gd name="T11" fmla="*/ 182 h 421"/>
              <a:gd name="T12" fmla="*/ 241 w 425"/>
              <a:gd name="T13" fmla="*/ 182 h 421"/>
              <a:gd name="T14" fmla="*/ 241 w 425"/>
              <a:gd name="T15" fmla="*/ 421 h 421"/>
              <a:gd name="T16" fmla="*/ 184 w 425"/>
              <a:gd name="T17" fmla="*/ 421 h 421"/>
              <a:gd name="T18" fmla="*/ 184 w 425"/>
              <a:gd name="T19" fmla="*/ 182 h 421"/>
              <a:gd name="T20" fmla="*/ 367 w 425"/>
              <a:gd name="T21" fmla="*/ 0 h 421"/>
              <a:gd name="T22" fmla="*/ 425 w 425"/>
              <a:gd name="T23" fmla="*/ 0 h 421"/>
              <a:gd name="T24" fmla="*/ 425 w 425"/>
              <a:gd name="T25" fmla="*/ 421 h 421"/>
              <a:gd name="T26" fmla="*/ 367 w 425"/>
              <a:gd name="T27" fmla="*/ 421 h 421"/>
              <a:gd name="T28" fmla="*/ 367 w 425"/>
              <a:gd name="T29" fmla="*/ 0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25" h="421">
                <a:moveTo>
                  <a:pt x="0" y="177"/>
                </a:moveTo>
                <a:lnTo>
                  <a:pt x="57" y="177"/>
                </a:lnTo>
                <a:lnTo>
                  <a:pt x="57" y="421"/>
                </a:lnTo>
                <a:lnTo>
                  <a:pt x="0" y="421"/>
                </a:lnTo>
                <a:lnTo>
                  <a:pt x="0" y="177"/>
                </a:lnTo>
                <a:close/>
                <a:moveTo>
                  <a:pt x="184" y="182"/>
                </a:moveTo>
                <a:lnTo>
                  <a:pt x="241" y="182"/>
                </a:lnTo>
                <a:lnTo>
                  <a:pt x="241" y="421"/>
                </a:lnTo>
                <a:lnTo>
                  <a:pt x="184" y="421"/>
                </a:lnTo>
                <a:lnTo>
                  <a:pt x="184" y="182"/>
                </a:lnTo>
                <a:close/>
                <a:moveTo>
                  <a:pt x="367" y="0"/>
                </a:moveTo>
                <a:lnTo>
                  <a:pt x="425" y="0"/>
                </a:lnTo>
                <a:lnTo>
                  <a:pt x="425" y="421"/>
                </a:lnTo>
                <a:lnTo>
                  <a:pt x="367" y="421"/>
                </a:lnTo>
                <a:lnTo>
                  <a:pt x="36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9" name="Line 57"/>
          <p:cNvSpPr>
            <a:spLocks noChangeShapeType="1"/>
          </p:cNvSpPr>
          <p:nvPr/>
        </p:nvSpPr>
        <p:spPr bwMode="auto">
          <a:xfrm>
            <a:off x="4888442" y="3528628"/>
            <a:ext cx="87630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4868642" y="3534914"/>
            <a:ext cx="96853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0 h        6 h      </a:t>
            </a:r>
            <a:r>
              <a:rPr kumimoji="1" lang="en-US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kumimoji="1" lang="en-US" altLang="ja-JP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正方形/長方形 188"/>
          <p:cNvSpPr/>
          <p:nvPr/>
        </p:nvSpPr>
        <p:spPr>
          <a:xfrm>
            <a:off x="4886854" y="2734863"/>
            <a:ext cx="697627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5-Oxoproline</a:t>
            </a:r>
          </a:p>
        </p:txBody>
      </p:sp>
      <p:cxnSp>
        <p:nvCxnSpPr>
          <p:cNvPr id="208" name="直線コネクタ 207"/>
          <p:cNvCxnSpPr/>
          <p:nvPr/>
        </p:nvCxnSpPr>
        <p:spPr>
          <a:xfrm>
            <a:off x="4886854" y="2738682"/>
            <a:ext cx="0" cy="787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テキスト ボックス 209"/>
          <p:cNvSpPr txBox="1"/>
          <p:nvPr/>
        </p:nvSpPr>
        <p:spPr>
          <a:xfrm>
            <a:off x="4703087" y="2679286"/>
            <a:ext cx="2343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テキスト ボックス 210"/>
          <p:cNvSpPr txBox="1"/>
          <p:nvPr/>
        </p:nvSpPr>
        <p:spPr>
          <a:xfrm>
            <a:off x="4627747" y="2857086"/>
            <a:ext cx="3097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1.5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テキスト ボックス 211"/>
          <p:cNvSpPr txBox="1"/>
          <p:nvPr/>
        </p:nvSpPr>
        <p:spPr>
          <a:xfrm>
            <a:off x="4703087" y="3039665"/>
            <a:ext cx="2343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テキスト ボックス 212"/>
          <p:cNvSpPr txBox="1"/>
          <p:nvPr/>
        </p:nvSpPr>
        <p:spPr>
          <a:xfrm>
            <a:off x="4627747" y="3223815"/>
            <a:ext cx="3097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テキスト ボックス 213"/>
          <p:cNvSpPr txBox="1"/>
          <p:nvPr/>
        </p:nvSpPr>
        <p:spPr>
          <a:xfrm>
            <a:off x="4703087" y="3425444"/>
            <a:ext cx="23436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テキスト ボックス 219"/>
          <p:cNvSpPr txBox="1"/>
          <p:nvPr/>
        </p:nvSpPr>
        <p:spPr>
          <a:xfrm rot="16200000">
            <a:off x="1003308" y="3000924"/>
            <a:ext cx="35779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Fold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テキスト ボックス 220"/>
          <p:cNvSpPr txBox="1"/>
          <p:nvPr/>
        </p:nvSpPr>
        <p:spPr>
          <a:xfrm rot="16200000">
            <a:off x="1010928" y="4204884"/>
            <a:ext cx="35779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Fold</a:t>
            </a:r>
            <a:endParaRPr kumimoji="1" lang="ja-JP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正方形/長方形 222"/>
          <p:cNvSpPr/>
          <p:nvPr/>
        </p:nvSpPr>
        <p:spPr>
          <a:xfrm>
            <a:off x="2579228" y="3905067"/>
            <a:ext cx="115288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700" dirty="0">
                <a:latin typeface="Arial" panose="020B0604020202020204" pitchFamily="34" charset="0"/>
                <a:cs typeface="Arial" panose="020B0604020202020204" pitchFamily="34" charset="0"/>
              </a:rPr>
              <a:t>Octopamine, Dopamine </a:t>
            </a:r>
          </a:p>
        </p:txBody>
      </p:sp>
    </p:spTree>
    <p:extLst>
      <p:ext uri="{BB962C8B-B14F-4D97-AF65-F5344CB8AC3E}">
        <p14:creationId xmlns:p14="http://schemas.microsoft.com/office/powerpoint/2010/main" val="4149620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7858</TotalTime>
  <Words>194</Words>
  <Application>Microsoft Office PowerPoint</Application>
  <PresentationFormat>画面に合わせる (4:3)</PresentationFormat>
  <Paragraphs>70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ＭＳ 明朝</vt:lpstr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村田里見</dc:creator>
  <cp:lastModifiedBy>村田　里美</cp:lastModifiedBy>
  <cp:revision>203</cp:revision>
  <dcterms:created xsi:type="dcterms:W3CDTF">2018-09-28T10:02:31Z</dcterms:created>
  <dcterms:modified xsi:type="dcterms:W3CDTF">2021-03-18T05:00:04Z</dcterms:modified>
</cp:coreProperties>
</file>