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28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03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7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6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50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7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73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89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3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3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65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76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D83DB-5DDC-411B-B8E0-CC0A796B241C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AE80B-61D9-4DA0-8167-7A3833471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34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6D27C3D-397B-459A-95D2-EFB6F0ABAAA9}"/>
              </a:ext>
            </a:extLst>
          </p:cNvPr>
          <p:cNvGrpSpPr/>
          <p:nvPr/>
        </p:nvGrpSpPr>
        <p:grpSpPr>
          <a:xfrm>
            <a:off x="1333115" y="1261960"/>
            <a:ext cx="4140145" cy="2000240"/>
            <a:chOff x="1333115" y="1261960"/>
            <a:chExt cx="4140145" cy="2000240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1BCA2C2F-9657-4E62-B5EA-F75F2A694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12" t="12327" r="3418" b="15598"/>
            <a:stretch/>
          </p:blipFill>
          <p:spPr>
            <a:xfrm>
              <a:off x="1748648" y="1261960"/>
              <a:ext cx="3692238" cy="1631158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80B0A23-92EF-4500-85B0-02686BC663C2}"/>
                </a:ext>
              </a:extLst>
            </p:cNvPr>
            <p:cNvSpPr txBox="1"/>
            <p:nvPr/>
          </p:nvSpPr>
          <p:spPr>
            <a:xfrm>
              <a:off x="1649141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9EFF47-CBB8-44A0-B2D2-E8DEC4518112}"/>
                </a:ext>
              </a:extLst>
            </p:cNvPr>
            <p:cNvSpPr txBox="1"/>
            <p:nvPr/>
          </p:nvSpPr>
          <p:spPr>
            <a:xfrm>
              <a:off x="5222870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6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D0FFAC-E328-4BCD-8199-786971A9FD43}"/>
                </a:ext>
              </a:extLst>
            </p:cNvPr>
            <p:cNvSpPr txBox="1"/>
            <p:nvPr/>
          </p:nvSpPr>
          <p:spPr>
            <a:xfrm>
              <a:off x="3455391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3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270B3D8-4F44-405C-B886-46653F43ADB7}"/>
                </a:ext>
              </a:extLst>
            </p:cNvPr>
            <p:cNvSpPr txBox="1"/>
            <p:nvPr/>
          </p:nvSpPr>
          <p:spPr>
            <a:xfrm>
              <a:off x="2240598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FE3529E-D294-44E5-BB55-EB53B247E104}"/>
                </a:ext>
              </a:extLst>
            </p:cNvPr>
            <p:cNvSpPr txBox="1"/>
            <p:nvPr/>
          </p:nvSpPr>
          <p:spPr>
            <a:xfrm>
              <a:off x="2840374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F39B8B6-D5EC-4B89-B0FA-3C80C743ECC1}"/>
                </a:ext>
              </a:extLst>
            </p:cNvPr>
            <p:cNvSpPr txBox="1"/>
            <p:nvPr/>
          </p:nvSpPr>
          <p:spPr>
            <a:xfrm>
              <a:off x="4061389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4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310E6B-FB0E-4F88-97C0-028CA9455844}"/>
                </a:ext>
              </a:extLst>
            </p:cNvPr>
            <p:cNvSpPr txBox="1"/>
            <p:nvPr/>
          </p:nvSpPr>
          <p:spPr>
            <a:xfrm>
              <a:off x="4661166" y="2847068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5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C99148E-EF4D-489D-AAAF-8F8D57BB721E}"/>
                </a:ext>
              </a:extLst>
            </p:cNvPr>
            <p:cNvSpPr txBox="1"/>
            <p:nvPr/>
          </p:nvSpPr>
          <p:spPr>
            <a:xfrm>
              <a:off x="2752086" y="3015979"/>
              <a:ext cx="168988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CV risk score (arbitrary units)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70BEF44-B462-4B6D-AE83-B3F49F60ED6A}"/>
                </a:ext>
              </a:extLst>
            </p:cNvPr>
            <p:cNvSpPr txBox="1"/>
            <p:nvPr/>
          </p:nvSpPr>
          <p:spPr>
            <a:xfrm>
              <a:off x="1528614" y="2742756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616EB37-03B9-44C1-8B25-BB0870B4DFF5}"/>
                </a:ext>
              </a:extLst>
            </p:cNvPr>
            <p:cNvSpPr txBox="1"/>
            <p:nvPr/>
          </p:nvSpPr>
          <p:spPr>
            <a:xfrm>
              <a:off x="1471464" y="1261960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60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24DED42-0B35-4B5D-BAA0-1F99CE1E8115}"/>
                </a:ext>
              </a:extLst>
            </p:cNvPr>
            <p:cNvSpPr txBox="1"/>
            <p:nvPr/>
          </p:nvSpPr>
          <p:spPr>
            <a:xfrm>
              <a:off x="1471464" y="2002442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30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F3508B1-E4F2-47E2-90E1-AAF365838880}"/>
                </a:ext>
              </a:extLst>
            </p:cNvPr>
            <p:cNvSpPr txBox="1"/>
            <p:nvPr/>
          </p:nvSpPr>
          <p:spPr>
            <a:xfrm>
              <a:off x="1471464" y="2375226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15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F7DA2D3-3071-4B6C-82D4-61E195565575}"/>
                </a:ext>
              </a:extLst>
            </p:cNvPr>
            <p:cNvSpPr txBox="1"/>
            <p:nvPr/>
          </p:nvSpPr>
          <p:spPr>
            <a:xfrm>
              <a:off x="1471464" y="1629490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45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8A7BC8B-9BA1-43D8-BBBE-711E97078B03}"/>
                </a:ext>
              </a:extLst>
            </p:cNvPr>
            <p:cNvSpPr txBox="1"/>
            <p:nvPr/>
          </p:nvSpPr>
          <p:spPr>
            <a:xfrm rot="16200000">
              <a:off x="834100" y="1974713"/>
              <a:ext cx="12442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SCORE2/SCORE2-OP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676DECB-F01C-4F4B-B990-BCAA9B4CB384}"/>
                </a:ext>
              </a:extLst>
            </p:cNvPr>
            <p:cNvSpPr txBox="1"/>
            <p:nvPr/>
          </p:nvSpPr>
          <p:spPr>
            <a:xfrm>
              <a:off x="4151411" y="1475697"/>
              <a:ext cx="11320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i="1" dirty="0"/>
                <a:t>r </a:t>
              </a:r>
              <a:r>
                <a:rPr lang="en-GB" sz="1000" dirty="0"/>
                <a:t>= 0.52, p&lt;0.0001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8FEC3E-563E-4DBD-B8D1-759012D44DE5}"/>
              </a:ext>
            </a:extLst>
          </p:cNvPr>
          <p:cNvSpPr txBox="1"/>
          <p:nvPr/>
        </p:nvSpPr>
        <p:spPr>
          <a:xfrm>
            <a:off x="4311462" y="155485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2A494-AAE7-4A78-818F-16F2DF75A03E}"/>
              </a:ext>
            </a:extLst>
          </p:cNvPr>
          <p:cNvSpPr txBox="1"/>
          <p:nvPr/>
        </p:nvSpPr>
        <p:spPr>
          <a:xfrm>
            <a:off x="911958" y="3999343"/>
            <a:ext cx="5246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Supplementary Figure 1. Correlation between SCORE2/SCORE2-OP and CV risk in </a:t>
            </a:r>
          </a:p>
          <a:p>
            <a:r>
              <a:rPr lang="en-GB" sz="1200" dirty="0"/>
              <a:t>299 elderly individuals from the </a:t>
            </a:r>
            <a:r>
              <a:rPr lang="en-GB" sz="1200" dirty="0" err="1"/>
              <a:t>inChianti</a:t>
            </a:r>
            <a:r>
              <a:rPr lang="en-GB" sz="1200" dirty="0"/>
              <a:t> database. Regression coefficient. </a:t>
            </a:r>
          </a:p>
          <a:p>
            <a:r>
              <a:rPr lang="en-GB" sz="1200" dirty="0"/>
              <a:t>CV = cardiovascular, r = regression coefficient. </a:t>
            </a:r>
          </a:p>
        </p:txBody>
      </p:sp>
    </p:spTree>
    <p:extLst>
      <p:ext uri="{BB962C8B-B14F-4D97-AF65-F5344CB8AC3E}">
        <p14:creationId xmlns:p14="http://schemas.microsoft.com/office/powerpoint/2010/main" val="277628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65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Gerard Egan</dc:creator>
  <cp:lastModifiedBy>Colin Gerard Egan</cp:lastModifiedBy>
  <cp:revision>27</cp:revision>
  <cp:lastPrinted>2024-02-19T08:47:12Z</cp:lastPrinted>
  <dcterms:created xsi:type="dcterms:W3CDTF">2024-02-09T14:39:38Z</dcterms:created>
  <dcterms:modified xsi:type="dcterms:W3CDTF">2024-03-07T11:32:52Z</dcterms:modified>
</cp:coreProperties>
</file>