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
  </p:notesMasterIdLst>
  <p:handoutMasterIdLst>
    <p:handoutMasterId r:id="rId5"/>
  </p:handoutMasterIdLst>
  <p:sldIdLst>
    <p:sldId id="256" r:id="rId3"/>
  </p:sldIdLst>
  <p:sldSz cx="6858000" cy="99072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34"/>
    <p:restoredTop sz="94709"/>
  </p:normalViewPr>
  <p:slideViewPr>
    <p:cSldViewPr snapToGrid="0">
      <p:cViewPr>
        <p:scale>
          <a:sx n="105" d="100"/>
          <a:sy n="105" d="100"/>
        </p:scale>
        <p:origin x="157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7" Type="http://schemas.openxmlformats.org/officeDocument/2006/relationships/viewProps" Target="viewProps.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1636B9-87DD-394B-B662-BCD73E7151B3}" type="datetimeFigureOut">
              <a:rPr kumimoji="1" lang="zh-CN" altLang="en-US" smtClean="0"/>
            </a:fld>
            <a:endParaRPr kumimoji="1" lang="zh-CN" altLang="en-US"/>
          </a:p>
        </p:txBody>
      </p:sp>
      <p:sp>
        <p:nvSpPr>
          <p:cNvPr id="4" name="幻灯片图像占位符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endParaRPr kumimoji="1" lang="zh-CN" altLang="en-US"/>
          </a:p>
          <a:p>
            <a:pPr lvl="1"/>
            <a:r>
              <a:rPr kumimoji="1" lang="zh-CN" altLang="en-US"/>
              <a:t>二级</a:t>
            </a:r>
            <a:endParaRPr kumimoji="1" lang="zh-CN" altLang="en-US"/>
          </a:p>
          <a:p>
            <a:pPr lvl="2"/>
            <a:r>
              <a:rPr kumimoji="1" lang="zh-CN" altLang="en-US"/>
              <a:t>三级</a:t>
            </a:r>
            <a:endParaRPr kumimoji="1" lang="zh-CN" altLang="en-US"/>
          </a:p>
          <a:p>
            <a:pPr lvl="3"/>
            <a:r>
              <a:rPr kumimoji="1" lang="zh-CN" altLang="en-US"/>
              <a:t>四级</a:t>
            </a:r>
            <a:endParaRPr kumimoji="1" lang="zh-CN" altLang="en-US"/>
          </a:p>
          <a:p>
            <a:pPr lvl="4"/>
            <a:r>
              <a:rPr kumimoji="1" lang="zh-CN" altLang="en-US"/>
              <a:t>五级</a:t>
            </a:r>
            <a:endParaRPr kumimoji="1"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A7B45B-49DB-6141-84D3-C12E729DDD6F}"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DAA7B45B-49DB-6141-84D3-C12E729DDD6F}" type="slidenum">
              <a:rPr kumimoji="1" lang="zh-CN" altLang="en-US" smtClean="0"/>
            </a:fld>
            <a:endParaRPr kumimoji="1"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451"/>
            <a:ext cx="5829300" cy="3449308"/>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857250" y="5203778"/>
            <a:ext cx="5143500" cy="2392040"/>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467916" y="2470019"/>
            <a:ext cx="5915025" cy="4121281"/>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467916" y="6630289"/>
            <a:ext cx="5915025" cy="2167284"/>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471488" y="2637436"/>
            <a:ext cx="2914650" cy="628627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Content Placeholder 3"/>
          <p:cNvSpPr>
            <a:spLocks noGrp="1"/>
          </p:cNvSpPr>
          <p:nvPr>
            <p:ph sz="half" idx="2"/>
          </p:nvPr>
        </p:nvSpPr>
        <p:spPr>
          <a:xfrm>
            <a:off x="3471863" y="2637436"/>
            <a:ext cx="2914650" cy="6286274"/>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Date Placeholder 4"/>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90"/>
            <a:ext cx="5915025" cy="191500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472381" y="2428736"/>
            <a:ext cx="2901255" cy="119028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472381" y="3619022"/>
            <a:ext cx="2901255" cy="532303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5" name="Text Placeholder 4"/>
          <p:cNvSpPr>
            <a:spLocks noGrp="1"/>
          </p:cNvSpPr>
          <p:nvPr>
            <p:ph type="body" sz="quarter" idx="3"/>
          </p:nvPr>
        </p:nvSpPr>
        <p:spPr>
          <a:xfrm>
            <a:off x="3471863" y="2428736"/>
            <a:ext cx="2915543" cy="1190286"/>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3471863" y="3619022"/>
            <a:ext cx="2915543" cy="532303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7" name="Date Placeholder 6"/>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8" name="Footer Placeholder 7"/>
          <p:cNvSpPr>
            <a:spLocks noGrp="1"/>
          </p:cNvSpPr>
          <p:nvPr>
            <p:ph type="ftr" sz="quarter" idx="11"/>
          </p:nvPr>
        </p:nvSpPr>
        <p:spPr/>
        <p:txBody>
          <a:bodyPr/>
          <a:lstStyle/>
          <a:p>
            <a:endParaRPr kumimoji="1" lang="zh-CN" altLang="en-US"/>
          </a:p>
        </p:txBody>
      </p:sp>
      <p:sp>
        <p:nvSpPr>
          <p:cNvPr id="9" name="Slide Number Placeholder 8"/>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4" name="Footer Placeholder 3"/>
          <p:cNvSpPr>
            <a:spLocks noGrp="1"/>
          </p:cNvSpPr>
          <p:nvPr>
            <p:ph type="ftr" sz="quarter" idx="11"/>
          </p:nvPr>
        </p:nvSpPr>
        <p:spPr/>
        <p:txBody>
          <a:bodyPr/>
          <a:lstStyle/>
          <a:p>
            <a:endParaRPr kumimoji="1" lang="zh-CN" altLang="en-US"/>
          </a:p>
        </p:txBody>
      </p:sp>
      <p:sp>
        <p:nvSpPr>
          <p:cNvPr id="5" name="Slide Number Placeholder 4"/>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3" name="Footer Placeholder 2"/>
          <p:cNvSpPr>
            <a:spLocks noGrp="1"/>
          </p:cNvSpPr>
          <p:nvPr>
            <p:ph type="ftr" sz="quarter" idx="11"/>
          </p:nvPr>
        </p:nvSpPr>
        <p:spPr/>
        <p:txBody>
          <a:bodyPr/>
          <a:lstStyle/>
          <a:p>
            <a:endParaRPr kumimoji="1" lang="zh-CN" altLang="en-US"/>
          </a:p>
        </p:txBody>
      </p:sp>
      <p:sp>
        <p:nvSpPr>
          <p:cNvPr id="4" name="Slide Number Placeholder 3"/>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506"/>
            <a:ext cx="2211884" cy="231177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2915543" y="1426511"/>
            <a:ext cx="3471863" cy="704080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Text Placeholder 3"/>
          <p:cNvSpPr>
            <a:spLocks noGrp="1"/>
          </p:cNvSpPr>
          <p:nvPr>
            <p:ph type="body" sz="half" idx="2"/>
          </p:nvPr>
        </p:nvSpPr>
        <p:spPr>
          <a:xfrm>
            <a:off x="472381" y="2972276"/>
            <a:ext cx="2211884" cy="550651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472381" y="660506"/>
            <a:ext cx="2211884" cy="231177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915543" y="1426511"/>
            <a:ext cx="3471863" cy="704080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472381" y="2972276"/>
            <a:ext cx="2211884" cy="550651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6" name="Footer Placeholder 5"/>
          <p:cNvSpPr>
            <a:spLocks noGrp="1"/>
          </p:cNvSpPr>
          <p:nvPr>
            <p:ph type="ftr" sz="quarter" idx="11"/>
          </p:nvPr>
        </p:nvSpPr>
        <p:spPr/>
        <p:txBody>
          <a:bodyPr/>
          <a:lstStyle/>
          <a:p>
            <a:endParaRPr kumimoji="1" lang="zh-CN" altLang="en-US"/>
          </a:p>
        </p:txBody>
      </p:sp>
      <p:sp>
        <p:nvSpPr>
          <p:cNvPr id="7" name="Slide Number Placeholder 6"/>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87"/>
            <a:ext cx="1478756" cy="8396223"/>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471488" y="527487"/>
            <a:ext cx="4350544" cy="8396223"/>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fld id="{B6DF8E49-3236-6A44-87C5-0163A198DC6D}" type="datetimeFigureOut">
              <a:rPr kumimoji="1" lang="zh-CN" altLang="en-US" smtClean="0"/>
            </a:fld>
            <a:endParaRPr kumimoji="1" lang="zh-CN" altLang="en-US"/>
          </a:p>
        </p:txBody>
      </p:sp>
      <p:sp>
        <p:nvSpPr>
          <p:cNvPr id="5" name="Footer Placeholder 4"/>
          <p:cNvSpPr>
            <a:spLocks noGrp="1"/>
          </p:cNvSpPr>
          <p:nvPr>
            <p:ph type="ftr" sz="quarter" idx="11"/>
          </p:nvPr>
        </p:nvSpPr>
        <p:spPr/>
        <p:txBody>
          <a:bodyPr/>
          <a:lstStyle/>
          <a:p>
            <a:endParaRPr kumimoji="1" lang="zh-CN" altLang="en-US"/>
          </a:p>
        </p:txBody>
      </p:sp>
      <p:sp>
        <p:nvSpPr>
          <p:cNvPr id="6" name="Slide Number Placeholder 5"/>
          <p:cNvSpPr>
            <a:spLocks noGrp="1"/>
          </p:cNvSpPr>
          <p:nvPr>
            <p:ph type="sldNum" sz="quarter" idx="12"/>
          </p:nvPr>
        </p:nvSpPr>
        <p:spPr/>
        <p:txBody>
          <a:bodyPr/>
          <a:lstStyle/>
          <a:p>
            <a:fld id="{24C0C0CC-83E1-7743-824E-ECD9540558E5}" type="slidenum">
              <a:rPr kumimoji="1" lang="zh-CN" altLang="en-US" smtClean="0"/>
            </a:fld>
            <a:endParaRPr kumimoji="1"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90"/>
            <a:ext cx="5915025" cy="191500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71488" y="2637436"/>
            <a:ext cx="5915025" cy="628627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2"/>
          </p:nvPr>
        </p:nvSpPr>
        <p:spPr>
          <a:xfrm>
            <a:off x="471487" y="9182869"/>
            <a:ext cx="1543050" cy="527487"/>
          </a:xfrm>
          <a:prstGeom prst="rect">
            <a:avLst/>
          </a:prstGeom>
        </p:spPr>
        <p:txBody>
          <a:bodyPr vert="horz" lIns="91440" tIns="45720" rIns="91440" bIns="45720" rtlCol="0" anchor="ctr"/>
          <a:lstStyle>
            <a:lvl1pPr algn="l">
              <a:defRPr sz="900">
                <a:solidFill>
                  <a:schemeClr val="tx1">
                    <a:tint val="82000"/>
                  </a:schemeClr>
                </a:solidFill>
              </a:defRPr>
            </a:lvl1pPr>
          </a:lstStyle>
          <a:p>
            <a:fld id="{B6DF8E49-3236-6A44-87C5-0163A198DC6D}" type="datetimeFigureOut">
              <a:rPr kumimoji="1" lang="zh-CN" altLang="en-US" smtClean="0"/>
            </a:fld>
            <a:endParaRPr kumimoji="1" lang="zh-CN" altLang="en-US"/>
          </a:p>
        </p:txBody>
      </p:sp>
      <p:sp>
        <p:nvSpPr>
          <p:cNvPr id="5" name="Footer Placeholder 4"/>
          <p:cNvSpPr>
            <a:spLocks noGrp="1"/>
          </p:cNvSpPr>
          <p:nvPr>
            <p:ph type="ftr" sz="quarter" idx="3"/>
          </p:nvPr>
        </p:nvSpPr>
        <p:spPr>
          <a:xfrm>
            <a:off x="2271713" y="9182869"/>
            <a:ext cx="2314575" cy="527487"/>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zh-CN" altLang="en-US"/>
          </a:p>
        </p:txBody>
      </p:sp>
      <p:sp>
        <p:nvSpPr>
          <p:cNvPr id="6" name="Slide Number Placeholder 5"/>
          <p:cNvSpPr>
            <a:spLocks noGrp="1"/>
          </p:cNvSpPr>
          <p:nvPr>
            <p:ph type="sldNum" sz="quarter" idx="4"/>
          </p:nvPr>
        </p:nvSpPr>
        <p:spPr>
          <a:xfrm>
            <a:off x="4843463" y="9182869"/>
            <a:ext cx="1543050" cy="527487"/>
          </a:xfrm>
          <a:prstGeom prst="rect">
            <a:avLst/>
          </a:prstGeom>
        </p:spPr>
        <p:txBody>
          <a:bodyPr vert="horz" lIns="91440" tIns="45720" rIns="91440" bIns="45720" rtlCol="0" anchor="ctr"/>
          <a:lstStyle>
            <a:lvl1pPr algn="r">
              <a:defRPr sz="900">
                <a:solidFill>
                  <a:schemeClr val="tx1">
                    <a:tint val="82000"/>
                  </a:schemeClr>
                </a:solidFill>
              </a:defRPr>
            </a:lvl1pPr>
          </a:lstStyle>
          <a:p>
            <a:fld id="{24C0C0CC-83E1-7743-824E-ECD9540558E5}"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9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9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9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9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jpe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4" Type="http://schemas.openxmlformats.org/officeDocument/2006/relationships/notesSlide" Target="../notesSlides/notesSlide1.xml"/><Relationship Id="rId23" Type="http://schemas.openxmlformats.org/officeDocument/2006/relationships/slideLayout" Target="../slideLayouts/slideLayout1.xml"/><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jpe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746380" y="151448"/>
            <a:ext cx="5029200" cy="521970"/>
          </a:xfrm>
          <a:prstGeom prst="rect">
            <a:avLst/>
          </a:prstGeom>
          <a:noFill/>
        </p:spPr>
        <p:txBody>
          <a:bodyPr wrap="square" rtlCol="0">
            <a:spAutoFit/>
          </a:bodyPr>
          <a:lstStyle/>
          <a:p>
            <a:pPr algn="ctr"/>
            <a:r>
              <a:rPr lang="en-US" altLang="zh-CN" sz="1400" b="1" dirty="0">
                <a:latin typeface="Times New Roman" panose="02020503050405090304" pitchFamily="18" charset="0"/>
                <a:cs typeface="Times New Roman" panose="02020503050405090304" pitchFamily="18" charset="0"/>
              </a:rPr>
              <a:t>Indian Ocean Maritime Trade Routes </a:t>
            </a:r>
            <a:endParaRPr lang="en-US" altLang="zh-CN" sz="1400" b="1" dirty="0">
              <a:latin typeface="Times New Roman" panose="02020503050405090304" pitchFamily="18" charset="0"/>
              <a:cs typeface="Times New Roman" panose="02020503050405090304" pitchFamily="18" charset="0"/>
            </a:endParaRPr>
          </a:p>
          <a:p>
            <a:pPr algn="ctr"/>
            <a:r>
              <a:rPr lang="en-US" altLang="zh-CN" sz="1400" b="1" dirty="0">
                <a:latin typeface="Times New Roman" panose="02020503050405090304" pitchFamily="18" charset="0"/>
                <a:cs typeface="Times New Roman" panose="02020503050405090304" pitchFamily="18" charset="0"/>
              </a:rPr>
              <a:t>of Tang and Song (618–1279 AD) Chinese Ceramics</a:t>
            </a:r>
            <a:endParaRPr lang="en-US" altLang="zh-CN" sz="1400" b="1" dirty="0">
              <a:latin typeface="Times New Roman" panose="02020503050405090304" pitchFamily="18" charset="0"/>
              <a:cs typeface="Times New Roman" panose="02020503050405090304" pitchFamily="18" charset="0"/>
            </a:endParaRPr>
          </a:p>
        </p:txBody>
      </p:sp>
      <p:pic>
        <p:nvPicPr>
          <p:cNvPr id="6" name="图片 5"/>
          <p:cNvPicPr>
            <a:picLocks noChangeAspect="1"/>
          </p:cNvPicPr>
          <p:nvPr/>
        </p:nvPicPr>
        <p:blipFill>
          <a:blip r:embed="rId1"/>
          <a:stretch>
            <a:fillRect/>
          </a:stretch>
        </p:blipFill>
        <p:spPr>
          <a:xfrm>
            <a:off x="3907790" y="802005"/>
            <a:ext cx="2680335" cy="3581400"/>
          </a:xfrm>
          <a:prstGeom prst="rect">
            <a:avLst/>
          </a:prstGeom>
        </p:spPr>
      </p:pic>
      <p:sp>
        <p:nvSpPr>
          <p:cNvPr id="12" name="Rectangle 5"/>
          <p:cNvSpPr>
            <a:spLocks noChangeArrowheads="1"/>
          </p:cNvSpPr>
          <p:nvPr/>
        </p:nvSpPr>
        <p:spPr bwMode="auto">
          <a:xfrm>
            <a:off x="4177665" y="9545320"/>
            <a:ext cx="2490470" cy="321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marL="0" marR="0" lvl="0" indent="0" algn="l" defTabSz="914400" rtl="0" eaLnBrk="0" fontAlgn="base" latinLnBrk="0" hangingPunct="0">
              <a:lnSpc>
                <a:spcPct val="100000"/>
              </a:lnSpc>
              <a:spcBef>
                <a:spcPct val="0"/>
              </a:spcBef>
              <a:spcAft>
                <a:spcPct val="0"/>
              </a:spcAft>
              <a:buClrTx/>
              <a:buSzTx/>
              <a:buFontTx/>
              <a:buNone/>
            </a:pPr>
            <a:r>
              <a:rPr kumimoji="0" lang="zh-CN" altLang="zh-CN" sz="500" b="0" i="0" u="none" strike="noStrike" cap="none" normalizeH="0" baseline="0" dirty="0">
                <a:ln>
                  <a:noFill/>
                </a:ln>
                <a:solidFill>
                  <a:srgbClr val="000000"/>
                </a:solidFill>
                <a:effectLst/>
                <a:latin typeface="Times New Roman" panose="02020503050405090304" pitchFamily="18" charset="0"/>
                <a:ea typeface="Calibri" panose="020F0502020204030204" pitchFamily="34" charset="0"/>
                <a:cs typeface="Times New Roman" panose="02020503050405090304" pitchFamily="18" charset="0"/>
              </a:rPr>
              <a:t>The work described in this paper was fully supported by a grant from the Research Grants Council of the Hong Kong Special Administrative Region, China (Project Reference Number: AoE/B-704/22-R)</a:t>
            </a:r>
            <a:endParaRPr kumimoji="0" lang="zh-CN" altLang="zh-CN" sz="500" b="0" i="0" u="none" strike="noStrike" cap="none" normalizeH="0" baseline="0" dirty="0">
              <a:ln>
                <a:noFill/>
              </a:ln>
              <a:solidFill>
                <a:schemeClr val="tx1"/>
              </a:solidFill>
              <a:effectLst/>
              <a:latin typeface="Times New Roman" panose="02020503050405090304" pitchFamily="18" charset="0"/>
              <a:cs typeface="Times New Roman" panose="02020503050405090304" pitchFamily="18" charset="0"/>
            </a:endParaRPr>
          </a:p>
        </p:txBody>
      </p:sp>
      <p:pic>
        <p:nvPicPr>
          <p:cNvPr id="1031" name="Picture 7" descr="Prof. XIE has been awarded the RGC Senior Research Fellow 2020/21 –  Department of Chemistry, The Chinese University of Hong Ko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6521" y="9597584"/>
            <a:ext cx="821184" cy="216419"/>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12"/>
          <p:cNvSpPr txBox="1"/>
          <p:nvPr/>
        </p:nvSpPr>
        <p:spPr>
          <a:xfrm>
            <a:off x="450215" y="3256280"/>
            <a:ext cx="3177540" cy="213995"/>
          </a:xfrm>
          <a:prstGeom prst="rect">
            <a:avLst/>
          </a:prstGeom>
          <a:noFill/>
        </p:spPr>
        <p:txBody>
          <a:bodyPr wrap="square" rtlCol="0">
            <a:spAutoFit/>
          </a:bodyPr>
          <a:lstStyle/>
          <a:p>
            <a:pPr algn="ctr"/>
            <a:r>
              <a:rPr lang="en-US" altLang="zh-CN" sz="400" dirty="0">
                <a:latin typeface="Times New Roman" panose="02020503050405090304" pitchFamily="18" charset="0"/>
                <a:cs typeface="Times New Roman" panose="02020503050405090304" pitchFamily="18" charset="0"/>
              </a:rPr>
              <a:t>Fig.1 Distribution map of Chinese Ceramics During the 7th to 13th Centuries Unearthed in South Asia, Southeast Asia, West Asia, and Africa (drawn by the author)</a:t>
            </a:r>
            <a:endParaRPr lang="en-US" altLang="zh-CN" sz="400" dirty="0">
              <a:latin typeface="Times New Roman" panose="02020503050405090304" pitchFamily="18" charset="0"/>
              <a:cs typeface="Times New Roman" panose="02020503050405090304" pitchFamily="18" charset="0"/>
            </a:endParaRPr>
          </a:p>
        </p:txBody>
      </p:sp>
      <p:sp>
        <p:nvSpPr>
          <p:cNvPr id="15" name="文本框 14"/>
          <p:cNvSpPr txBox="1"/>
          <p:nvPr/>
        </p:nvSpPr>
        <p:spPr>
          <a:xfrm>
            <a:off x="1758315" y="8844280"/>
            <a:ext cx="2632075" cy="660400"/>
          </a:xfrm>
          <a:prstGeom prst="rect">
            <a:avLst/>
          </a:prstGeom>
          <a:noFill/>
        </p:spPr>
        <p:txBody>
          <a:bodyPr wrap="square" rtlCol="0">
            <a:spAutoFit/>
          </a:bodyPr>
          <a:lstStyle/>
          <a:p>
            <a:pPr algn="ctr"/>
            <a:r>
              <a:rPr kumimoji="1" lang="en-US" altLang="zh-CN" sz="700" b="1" dirty="0">
                <a:latin typeface="Times New Roman" panose="02020503050405090304" pitchFamily="18" charset="0"/>
                <a:cs typeface="Times New Roman" panose="02020503050405090304" pitchFamily="18" charset="0"/>
              </a:rPr>
              <a:t>The Distribution of the Austronesian Languages</a:t>
            </a:r>
            <a:endParaRPr kumimoji="1" lang="en-US" altLang="zh-CN" sz="700" b="1" dirty="0">
              <a:latin typeface="Times New Roman" panose="02020503050405090304" pitchFamily="18" charset="0"/>
              <a:cs typeface="Times New Roman" panose="02020503050405090304" pitchFamily="18" charset="0"/>
            </a:endParaRPr>
          </a:p>
          <a:p>
            <a:r>
              <a:rPr kumimoji="1" lang="en-US" altLang="zh-CN" sz="500" b="1" dirty="0"/>
              <a:t> </a:t>
            </a:r>
            <a:r>
              <a:rPr kumimoji="1" lang="en-US" altLang="zh-CN" sz="500" dirty="0">
                <a:latin typeface="Times New Roman" panose="02020503050405090304" pitchFamily="18" charset="0"/>
                <a:cs typeface="Times New Roman" panose="02020503050405090304" pitchFamily="18" charset="0"/>
              </a:rPr>
              <a:t>Around 1500 to 2000 years ago, the ancestors of the Malagasy people in Madagascar set out from Borneo in Southeast Asia and migrated to Madagascar </a:t>
            </a:r>
            <a:r>
              <a:rPr kumimoji="1" lang="en-US" altLang="zh-CN" sz="500" dirty="0">
                <a:latin typeface="Times New Roman" panose="02020503050405090304" pitchFamily="18" charset="0"/>
                <a:cs typeface="Times New Roman" panose="02020503050405090304" pitchFamily="18" charset="0"/>
                <a:sym typeface="+mn-ea"/>
              </a:rPr>
              <a:t>(see Fig</a:t>
            </a:r>
            <a:r>
              <a:rPr lang="en-US" altLang="zh-CN" sz="500" dirty="0">
                <a:latin typeface="Times New Roman" panose="02020503050405090304" pitchFamily="18" charset="0"/>
                <a:cs typeface="Times New Roman" panose="02020503050405090304" pitchFamily="18" charset="0"/>
                <a:sym typeface="+mn-ea"/>
              </a:rPr>
              <a:t>.4 &amp; Fig.5)</a:t>
            </a:r>
            <a:r>
              <a:rPr kumimoji="1" lang="en-US" altLang="zh-CN" sz="500" dirty="0">
                <a:latin typeface="Times New Roman" panose="02020503050405090304" pitchFamily="18" charset="0"/>
                <a:cs typeface="Times New Roman" panose="02020503050405090304" pitchFamily="18" charset="0"/>
              </a:rPr>
              <a:t>. The Malagasy language they speak shows strong connections to certain languages in Borneo. Their migration route aligns with Route 2. Although they were not merchants, their journey may have later “guided” Arab or Persian merchants, indicating that this maritime route was not without basis.</a:t>
            </a:r>
            <a:endParaRPr kumimoji="1" lang="en-US" altLang="zh-CN" sz="500" dirty="0">
              <a:latin typeface="Times New Roman" panose="02020503050405090304" pitchFamily="18" charset="0"/>
              <a:cs typeface="Times New Roman" panose="02020503050405090304" pitchFamily="18" charset="0"/>
            </a:endParaRPr>
          </a:p>
          <a:p>
            <a:endParaRPr kumimoji="1" lang="en-US" altLang="zh-CN" sz="500" dirty="0">
              <a:latin typeface="Times New Roman" panose="02020503050405090304" pitchFamily="18" charset="0"/>
              <a:cs typeface="Times New Roman" panose="02020503050405090304" pitchFamily="18" charset="0"/>
            </a:endParaRPr>
          </a:p>
        </p:txBody>
      </p:sp>
      <p:sp>
        <p:nvSpPr>
          <p:cNvPr id="17" name="文本框 16"/>
          <p:cNvSpPr txBox="1"/>
          <p:nvPr/>
        </p:nvSpPr>
        <p:spPr>
          <a:xfrm>
            <a:off x="4352925" y="4791075"/>
            <a:ext cx="2183130" cy="323215"/>
          </a:xfrm>
          <a:prstGeom prst="rect">
            <a:avLst/>
          </a:prstGeom>
          <a:noFill/>
        </p:spPr>
        <p:txBody>
          <a:bodyPr wrap="square" rtlCol="0">
            <a:noAutofit/>
          </a:bodyPr>
          <a:lstStyle/>
          <a:p>
            <a:pPr algn="ctr"/>
            <a:r>
              <a:rPr kumimoji="1" lang="en-US" altLang="zh-CN" sz="700" b="1" dirty="0">
                <a:latin typeface="Times New Roman" panose="02020503050405090304" pitchFamily="18" charset="0"/>
                <a:cs typeface="Times New Roman" panose="02020503050405090304" pitchFamily="18" charset="0"/>
              </a:rPr>
              <a:t>Evidence for the Distribution of Chinese Ceramics</a:t>
            </a:r>
            <a:endParaRPr kumimoji="1" lang="en-US" altLang="zh-CN" sz="700" b="1" dirty="0">
              <a:latin typeface="Times New Roman" panose="02020503050405090304" pitchFamily="18" charset="0"/>
              <a:cs typeface="Times New Roman" panose="02020503050405090304" pitchFamily="18" charset="0"/>
            </a:endParaRPr>
          </a:p>
          <a:p>
            <a:pPr algn="just"/>
            <a:r>
              <a:rPr kumimoji="1" lang="en-US" altLang="zh-CN" sz="500" dirty="0">
                <a:latin typeface="Times New Roman" panose="02020503050405090304" pitchFamily="18" charset="0"/>
                <a:cs typeface="Times New Roman" panose="02020503050405090304" pitchFamily="18" charset="0"/>
              </a:rPr>
              <a:t> </a:t>
            </a:r>
            <a:endParaRPr kumimoji="1" lang="en-US" altLang="zh-CN" sz="500" dirty="0">
              <a:latin typeface="Times New Roman" panose="02020503050405090304" pitchFamily="18" charset="0"/>
              <a:cs typeface="Times New Roman" panose="02020503050405090304" pitchFamily="18" charset="0"/>
            </a:endParaRPr>
          </a:p>
          <a:p>
            <a:pPr algn="just"/>
            <a:r>
              <a:rPr kumimoji="1" lang="en-US" altLang="zh-CN" sz="500" dirty="0">
                <a:latin typeface="Times New Roman" panose="02020503050405090304" pitchFamily="18" charset="0"/>
                <a:cs typeface="Times New Roman" panose="02020503050405090304" pitchFamily="18" charset="0"/>
              </a:rPr>
              <a:t>Compared to ceramics from kilns such as the Yue Kiln and Jingdezhen Kiln, the absolute quantity of Yaozhou Kiln celadon exported was relatively small, yet their distribution was quite widespread. Yaozhou celadon has been unearthed at multiple important sites along the entire Route 1. These Yaozhou celadon are almost all decorated with stamped floral patterns, such as interlocking branches or chrysanthemum motifs, and the vast majority date to the mid-late Northern Song period (see Tab</a:t>
            </a:r>
            <a:r>
              <a:rPr lang="en-US" altLang="zh-CN" sz="500" dirty="0">
                <a:latin typeface="Times New Roman" panose="02020503050405090304" pitchFamily="18" charset="0"/>
                <a:cs typeface="Times New Roman" panose="02020503050405090304" pitchFamily="18" charset="0"/>
                <a:sym typeface="+mn-ea"/>
              </a:rPr>
              <a:t>.1)</a:t>
            </a:r>
            <a:r>
              <a:rPr kumimoji="1" lang="en-US" altLang="zh-CN" sz="500" dirty="0">
                <a:latin typeface="Times New Roman" panose="02020503050405090304" pitchFamily="18" charset="0"/>
                <a:cs typeface="Times New Roman" panose="02020503050405090304" pitchFamily="18" charset="0"/>
              </a:rPr>
              <a:t>. This suggests that this maritime route was stable during that time.</a:t>
            </a:r>
            <a:endParaRPr kumimoji="1" lang="en-US" altLang="zh-CN" sz="500" dirty="0">
              <a:latin typeface="Times New Roman" panose="02020503050405090304" pitchFamily="18" charset="0"/>
              <a:cs typeface="Times New Roman" panose="02020503050405090304" pitchFamily="18" charset="0"/>
            </a:endParaRPr>
          </a:p>
          <a:p>
            <a:pPr algn="just"/>
            <a:r>
              <a:rPr kumimoji="1" lang="en-US" altLang="zh-CN" sz="500" dirty="0">
                <a:latin typeface="Times New Roman" panose="02020503050405090304" pitchFamily="18" charset="0"/>
                <a:cs typeface="Times New Roman" panose="02020503050405090304" pitchFamily="18" charset="0"/>
              </a:rPr>
              <a:t> By the same logic, the presence of earlier white porcelain from the Northern China Ding Kiln at sites along this route—such as Matale and Anuradhapura in Sri Lanka, Sohar in Oman, Kawa am Saila and Alhabil in Yemen, and Kilwa in Tanzania—indicates that this route was already established by the Five Dynasties and early Song period. Ding Kiln white porcelain was disseminated via this route to West Asia and East Africa </a:t>
            </a:r>
            <a:r>
              <a:rPr kumimoji="1" lang="en-US" altLang="zh-CN" sz="500" dirty="0">
                <a:latin typeface="Times New Roman" panose="02020503050405090304" pitchFamily="18" charset="0"/>
                <a:cs typeface="Times New Roman" panose="02020503050405090304" pitchFamily="18" charset="0"/>
                <a:sym typeface="+mn-ea"/>
              </a:rPr>
              <a:t>(see Tab</a:t>
            </a:r>
            <a:r>
              <a:rPr lang="en-US" altLang="zh-CN" sz="500" dirty="0">
                <a:latin typeface="Times New Roman" panose="02020503050405090304" pitchFamily="18" charset="0"/>
                <a:cs typeface="Times New Roman" panose="02020503050405090304" pitchFamily="18" charset="0"/>
                <a:sym typeface="+mn-ea"/>
              </a:rPr>
              <a:t>.2)</a:t>
            </a:r>
            <a:r>
              <a:rPr kumimoji="1" lang="en-US" altLang="zh-CN" sz="500" dirty="0">
                <a:latin typeface="Times New Roman" panose="02020503050405090304" pitchFamily="18" charset="0"/>
                <a:cs typeface="Times New Roman" panose="02020503050405090304" pitchFamily="18" charset="0"/>
              </a:rPr>
              <a:t>.</a:t>
            </a:r>
            <a:endParaRPr kumimoji="1" lang="en-US" altLang="zh-CN" sz="500" dirty="0">
              <a:latin typeface="Times New Roman" panose="02020503050405090304" pitchFamily="18" charset="0"/>
              <a:cs typeface="Times New Roman" panose="02020503050405090304" pitchFamily="18" charset="0"/>
            </a:endParaRPr>
          </a:p>
          <a:p>
            <a:pPr algn="just"/>
            <a:r>
              <a:rPr kumimoji="1" lang="en-US" altLang="zh-CN" sz="500" dirty="0">
                <a:latin typeface="Times New Roman" panose="02020503050405090304" pitchFamily="18" charset="0"/>
                <a:cs typeface="Times New Roman" panose="02020503050405090304" pitchFamily="18" charset="0"/>
              </a:rPr>
              <a:t> Route 2 extended from regions such as the Indian Subcontinent and Sri Lanka, crossing the Indian Ocean and passing through islands that are present-day Maldives and the British Indian Ocean Territory, ultimately reaching the Swahili world. Generally constrained by technological limitations, ancient seafaring vessels typically navigated along continental shelves. Longquan-type celadon has been unearthed at the Polonnaruwa site in Sri Lanka and on Diego Garcia Island, while Fujian celadon has been discovered at sites such as Ungwana in Kenya. The discovery of Longquan-style imitations on Diego Garcia Island indicates that, no later than the Song Dynasty, maritime vessels capable of venturing into the open ocean had already emerged along the Indian Ocean rim. This advancement relied partly on progress in shipbuilding and navigation technology, and partly on the utilization of the Indian Ocean monsoon.</a:t>
            </a:r>
            <a:endParaRPr kumimoji="1" lang="en-US" altLang="zh-CN" sz="500" dirty="0">
              <a:latin typeface="Times New Roman" panose="02020503050405090304" pitchFamily="18" charset="0"/>
              <a:cs typeface="Times New Roman" panose="02020503050405090304" pitchFamily="18" charset="0"/>
            </a:endParaRPr>
          </a:p>
          <a:p>
            <a:pPr algn="just"/>
            <a:endParaRPr kumimoji="1" lang="en-US" altLang="zh-CN" sz="500" dirty="0">
              <a:latin typeface="Times New Roman" panose="02020503050405090304" pitchFamily="18" charset="0"/>
              <a:cs typeface="Times New Roman" panose="02020503050405090304" pitchFamily="18" charset="0"/>
            </a:endParaRPr>
          </a:p>
        </p:txBody>
      </p:sp>
      <p:sp>
        <p:nvSpPr>
          <p:cNvPr id="21" name="文本框 20"/>
          <p:cNvSpPr txBox="1"/>
          <p:nvPr/>
        </p:nvSpPr>
        <p:spPr>
          <a:xfrm>
            <a:off x="4054475" y="4349750"/>
            <a:ext cx="2386965" cy="275590"/>
          </a:xfrm>
          <a:prstGeom prst="rect">
            <a:avLst/>
          </a:prstGeom>
          <a:noFill/>
        </p:spPr>
        <p:txBody>
          <a:bodyPr wrap="square" rtlCol="0">
            <a:spAutoFit/>
          </a:bodyPr>
          <a:lstStyle/>
          <a:p>
            <a:pPr algn="ctr"/>
            <a:r>
              <a:rPr lang="en-US" altLang="zh-CN" sz="400" dirty="0">
                <a:latin typeface="Times New Roman" panose="02020503050405090304" pitchFamily="18" charset="0"/>
                <a:cs typeface="Times New Roman" panose="02020503050405090304" pitchFamily="18" charset="0"/>
              </a:rPr>
              <a:t>Fig.2 Distribution Map of Sites in the Islamic World with Excavated Tang and Song Chinese Ceramics</a:t>
            </a:r>
            <a:r>
              <a:rPr lang="en-US" altLang="zh-CN" sz="400" dirty="0">
                <a:latin typeface="Times New Roman" panose="02020503050405090304" pitchFamily="18" charset="0"/>
                <a:cs typeface="Times New Roman" panose="02020503050405090304" pitchFamily="18" charset="0"/>
                <a:sym typeface="+mn-ea"/>
              </a:rPr>
              <a:t> </a:t>
            </a:r>
            <a:endParaRPr lang="en-US" altLang="zh-CN" sz="400" dirty="0">
              <a:latin typeface="Times New Roman" panose="02020503050405090304" pitchFamily="18" charset="0"/>
              <a:cs typeface="Times New Roman" panose="02020503050405090304" pitchFamily="18" charset="0"/>
              <a:sym typeface="+mn-ea"/>
            </a:endParaRPr>
          </a:p>
          <a:p>
            <a:pPr algn="ctr"/>
            <a:r>
              <a:rPr lang="en-US" altLang="zh-CN" sz="400" dirty="0">
                <a:latin typeface="Times New Roman" panose="02020503050405090304" pitchFamily="18" charset="0"/>
                <a:cs typeface="Times New Roman" panose="02020503050405090304" pitchFamily="18" charset="0"/>
                <a:sym typeface="+mn-ea"/>
              </a:rPr>
              <a:t>(drawn by the author)</a:t>
            </a:r>
            <a:endParaRPr lang="en-US" altLang="zh-CN" sz="400" dirty="0">
              <a:latin typeface="Times New Roman" panose="02020503050405090304" pitchFamily="18" charset="0"/>
              <a:cs typeface="Times New Roman" panose="02020503050405090304" pitchFamily="18" charset="0"/>
            </a:endParaRPr>
          </a:p>
          <a:p>
            <a:pPr algn="ctr"/>
            <a:endParaRPr lang="en-US" altLang="zh-CN" sz="400" dirty="0">
              <a:latin typeface="Times New Roman" panose="02020503050405090304" pitchFamily="18" charset="0"/>
              <a:cs typeface="Times New Roman" panose="02020503050405090304" pitchFamily="18" charset="0"/>
            </a:endParaRPr>
          </a:p>
        </p:txBody>
      </p:sp>
      <p:sp>
        <p:nvSpPr>
          <p:cNvPr id="22" name="文本框 21"/>
          <p:cNvSpPr txBox="1"/>
          <p:nvPr/>
        </p:nvSpPr>
        <p:spPr>
          <a:xfrm>
            <a:off x="267335" y="3548380"/>
            <a:ext cx="3570605" cy="605155"/>
          </a:xfrm>
          <a:prstGeom prst="rect">
            <a:avLst/>
          </a:prstGeom>
          <a:noFill/>
        </p:spPr>
        <p:txBody>
          <a:bodyPr wrap="square" rtlCol="0">
            <a:noAutofit/>
          </a:bodyPr>
          <a:lstStyle/>
          <a:p>
            <a:pPr algn="just"/>
            <a:r>
              <a:rPr lang="en-US" altLang="zh-CN" sz="600" dirty="0">
                <a:latin typeface="Times New Roman" panose="02020503050405090304" pitchFamily="18" charset="0"/>
                <a:cs typeface="Times New Roman" panose="02020503050405090304" pitchFamily="18" charset="0"/>
              </a:rPr>
              <a:t> </a:t>
            </a:r>
            <a:r>
              <a:rPr lang="en-US" altLang="zh-CN" sz="500" dirty="0">
                <a:latin typeface="Times New Roman" panose="02020503050405090304" pitchFamily="18" charset="0"/>
                <a:cs typeface="Times New Roman" panose="02020503050405090304" pitchFamily="18" charset="0"/>
              </a:rPr>
              <a:t>Between the 7th and 13th centuries, Chinese trade routes primarily carrying goods like ceramics exited the Strait of Malacca and continued westward along the Indian Ocean coast (</a:t>
            </a:r>
            <a:r>
              <a:rPr kumimoji="1" lang="en-US" altLang="zh-CN" sz="500" dirty="0">
                <a:latin typeface="Times New Roman" panose="02020503050405090304" pitchFamily="18" charset="0"/>
                <a:cs typeface="Times New Roman" panose="02020503050405090304" pitchFamily="18" charset="0"/>
                <a:sym typeface="+mn-ea"/>
              </a:rPr>
              <a:t>see Fig</a:t>
            </a:r>
            <a:r>
              <a:rPr lang="en-US" altLang="zh-CN" sz="500" dirty="0">
                <a:latin typeface="Times New Roman" panose="02020503050405090304" pitchFamily="18" charset="0"/>
                <a:cs typeface="Times New Roman" panose="02020503050405090304" pitchFamily="18" charset="0"/>
                <a:sym typeface="+mn-ea"/>
              </a:rPr>
              <a:t>.1 &amp; Fig.2</a:t>
            </a:r>
            <a:r>
              <a:rPr lang="en-US" altLang="zh-CN" sz="500" dirty="0">
                <a:latin typeface="Times New Roman" panose="02020503050405090304" pitchFamily="18" charset="0"/>
                <a:cs typeface="Times New Roman" panose="02020503050405090304" pitchFamily="18" charset="0"/>
              </a:rPr>
              <a:t>).</a:t>
            </a:r>
            <a:endParaRPr lang="en-US" altLang="zh-CN" sz="500" dirty="0">
              <a:latin typeface="Times New Roman" panose="02020503050405090304" pitchFamily="18" charset="0"/>
              <a:cs typeface="Times New Roman" panose="02020503050405090304" pitchFamily="18" charset="0"/>
            </a:endParaRPr>
          </a:p>
          <a:p>
            <a:pPr algn="just"/>
            <a:r>
              <a:rPr lang="en-US" altLang="zh-CN" sz="500" dirty="0">
                <a:latin typeface="Times New Roman" panose="02020503050405090304" pitchFamily="18" charset="0"/>
                <a:cs typeface="Times New Roman" panose="02020503050405090304" pitchFamily="18" charset="0"/>
              </a:rPr>
              <a:t>This route, known as Route One, passed through India, Sri Lanka, Iran, and the Arabian Peninsula, eventually reaching Africa to the west.</a:t>
            </a:r>
            <a:endParaRPr lang="en-US" altLang="zh-CN" sz="500" dirty="0">
              <a:latin typeface="Times New Roman" panose="02020503050405090304" pitchFamily="18" charset="0"/>
              <a:cs typeface="Times New Roman" panose="02020503050405090304" pitchFamily="18" charset="0"/>
            </a:endParaRPr>
          </a:p>
          <a:p>
            <a:pPr algn="just"/>
            <a:r>
              <a:rPr lang="en-US" altLang="zh-CN" sz="500" dirty="0">
                <a:latin typeface="Times New Roman" panose="02020503050405090304" pitchFamily="18" charset="0"/>
                <a:cs typeface="Times New Roman" panose="02020503050405090304" pitchFamily="18" charset="0"/>
              </a:rPr>
              <a:t> From the </a:t>
            </a:r>
            <a:r>
              <a:rPr kumimoji="1" lang="en-US" altLang="zh-CN" sz="500" dirty="0">
                <a:latin typeface="Times New Roman" panose="02020503050405090304" pitchFamily="18" charset="0"/>
                <a:cs typeface="Times New Roman" panose="02020503050405090304" pitchFamily="18" charset="0"/>
                <a:sym typeface="+mn-ea"/>
              </a:rPr>
              <a:t>Indian Subcontinent</a:t>
            </a:r>
            <a:r>
              <a:rPr lang="en-US" altLang="zh-CN" sz="500" dirty="0">
                <a:latin typeface="Times New Roman" panose="02020503050405090304" pitchFamily="18" charset="0"/>
                <a:cs typeface="Times New Roman" panose="02020503050405090304" pitchFamily="18" charset="0"/>
              </a:rPr>
              <a:t> and Sri Lanka region, another route, Route Two, extended southward past offshore islands like the Maldives and the British Indian Ocean Territory, then crossed the Indian Ocean westward to areas such as Madagascar, Kenya, and Tanzania.</a:t>
            </a:r>
            <a:endParaRPr lang="en-US" altLang="zh-CN" sz="500" dirty="0">
              <a:latin typeface="Times New Roman" panose="02020503050405090304" pitchFamily="18" charset="0"/>
              <a:cs typeface="Times New Roman" panose="02020503050405090304" pitchFamily="18" charset="0"/>
            </a:endParaRPr>
          </a:p>
          <a:p>
            <a:pPr algn="just"/>
            <a:r>
              <a:rPr lang="en-US" altLang="zh-CN" sz="500" dirty="0">
                <a:latin typeface="Times New Roman" panose="02020503050405090304" pitchFamily="18" charset="0"/>
                <a:cs typeface="Times New Roman" panose="02020503050405090304" pitchFamily="18" charset="0"/>
              </a:rPr>
              <a:t> Route One was established earlier, during the Tang Dynasty (618-907 AD). Based on archaeological evidence, Route Two was not fully developed until the late Song Dynasty (960-1279 AD).</a:t>
            </a:r>
            <a:endParaRPr lang="en-US" altLang="zh-CN" sz="500" dirty="0">
              <a:latin typeface="Times New Roman" panose="02020503050405090304" pitchFamily="18" charset="0"/>
              <a:cs typeface="Times New Roman" panose="02020503050405090304" pitchFamily="18" charset="0"/>
            </a:endParaRPr>
          </a:p>
        </p:txBody>
      </p:sp>
      <p:pic>
        <p:nvPicPr>
          <p:cNvPr id="1033" name="Picture 9" descr="undefine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76750" y="7481570"/>
            <a:ext cx="1434465" cy="1047115"/>
          </a:xfrm>
          <a:prstGeom prst="rect">
            <a:avLst/>
          </a:prstGeom>
          <a:noFill/>
          <a:extLst>
            <a:ext uri="{909E8E84-426E-40DD-AFC4-6F175D3DCCD1}">
              <a14:hiddenFill xmlns:a14="http://schemas.microsoft.com/office/drawing/2010/main">
                <a:solidFill>
                  <a:srgbClr val="FFFFFF"/>
                </a:solidFill>
              </a14:hiddenFill>
            </a:ext>
          </a:extLst>
        </p:spPr>
      </p:pic>
      <p:sp>
        <p:nvSpPr>
          <p:cNvPr id="24" name="文本框 23"/>
          <p:cNvSpPr txBox="1"/>
          <p:nvPr/>
        </p:nvSpPr>
        <p:spPr>
          <a:xfrm>
            <a:off x="5864860" y="7481570"/>
            <a:ext cx="821055" cy="891540"/>
          </a:xfrm>
          <a:prstGeom prst="rect">
            <a:avLst/>
          </a:prstGeom>
          <a:noFill/>
        </p:spPr>
        <p:txBody>
          <a:bodyPr wrap="square" rtlCol="0">
            <a:spAutoFit/>
          </a:bodyPr>
          <a:lstStyle/>
          <a:p>
            <a:pPr algn="just"/>
            <a:endParaRPr lang="en-US" altLang="zh-CN" sz="400" dirty="0">
              <a:latin typeface="Times New Roman" panose="02020503050405090304" pitchFamily="18" charset="0"/>
              <a:cs typeface="Times New Roman" panose="02020503050405090304" pitchFamily="18" charset="0"/>
            </a:endParaRPr>
          </a:p>
          <a:p>
            <a:pPr algn="just"/>
            <a:endParaRPr lang="en-US" altLang="zh-CN" sz="400" dirty="0">
              <a:latin typeface="Times New Roman" panose="02020503050405090304" pitchFamily="18" charset="0"/>
              <a:cs typeface="Times New Roman" panose="02020503050405090304" pitchFamily="18" charset="0"/>
            </a:endParaRPr>
          </a:p>
          <a:p>
            <a:pPr algn="just"/>
            <a:endParaRPr lang="en-US" altLang="zh-CN" sz="400" dirty="0">
              <a:latin typeface="Times New Roman" panose="02020503050405090304" pitchFamily="18" charset="0"/>
              <a:cs typeface="Times New Roman" panose="02020503050405090304" pitchFamily="18" charset="0"/>
            </a:endParaRPr>
          </a:p>
          <a:p>
            <a:pPr algn="ctr"/>
            <a:r>
              <a:rPr lang="en-US" altLang="zh-CN" sz="400" dirty="0">
                <a:latin typeface="Times New Roman" panose="02020503050405090304" pitchFamily="18" charset="0"/>
                <a:cs typeface="Times New Roman" panose="02020503050405090304" pitchFamily="18" charset="0"/>
              </a:rPr>
              <a:t>Fig.4 Distribution Map of the Austronesian Languages and Primary Subdivisions</a:t>
            </a:r>
            <a:endParaRPr lang="en-US" altLang="zh-CN" sz="400" dirty="0">
              <a:latin typeface="Times New Roman" panose="02020503050405090304" pitchFamily="18" charset="0"/>
              <a:cs typeface="Times New Roman" panose="02020503050405090304" pitchFamily="18" charset="0"/>
            </a:endParaRPr>
          </a:p>
          <a:p>
            <a:pPr algn="ctr"/>
            <a:r>
              <a:rPr lang="en-US" altLang="zh-CN" sz="400" dirty="0">
                <a:latin typeface="Times New Roman" panose="02020503050405090304" pitchFamily="18" charset="0"/>
                <a:cs typeface="Times New Roman" panose="02020503050405090304" pitchFamily="18" charset="0"/>
              </a:rPr>
              <a:t>(drawn by Stefano Coretta)</a:t>
            </a:r>
            <a:endParaRPr lang="en-US" altLang="zh-CN" sz="400" dirty="0">
              <a:latin typeface="Times New Roman" panose="02020503050405090304" pitchFamily="18" charset="0"/>
              <a:cs typeface="Times New Roman" panose="02020503050405090304" pitchFamily="18" charset="0"/>
            </a:endParaRPr>
          </a:p>
          <a:p>
            <a:pPr algn="ctr"/>
            <a:endParaRPr lang="en-US" altLang="zh-CN" sz="400" dirty="0">
              <a:latin typeface="Times New Roman" panose="02020503050405090304" pitchFamily="18" charset="0"/>
              <a:cs typeface="Times New Roman" panose="02020503050405090304" pitchFamily="18" charset="0"/>
            </a:endParaRPr>
          </a:p>
          <a:p>
            <a:pPr algn="ctr"/>
            <a:r>
              <a:rPr lang="en-US" altLang="zh-CN" sz="400" dirty="0">
                <a:latin typeface="Times New Roman" panose="02020503050405090304" pitchFamily="18" charset="0"/>
                <a:cs typeface="Times New Roman" panose="02020503050405090304" pitchFamily="18" charset="0"/>
                <a:sym typeface="+mn-ea"/>
              </a:rPr>
              <a:t>Fig.5 </a:t>
            </a:r>
            <a:r>
              <a:rPr lang="en-US" altLang="zh-CN" sz="400" dirty="0">
                <a:latin typeface="Times New Roman" panose="02020503050405090304" pitchFamily="18" charset="0"/>
                <a:cs typeface="Times New Roman" panose="02020503050405090304" pitchFamily="18" charset="0"/>
              </a:rPr>
              <a:t>Chronological Dispersal of Austronesian People Across the Pacific</a:t>
            </a:r>
            <a:endParaRPr lang="en-US" altLang="zh-CN" sz="400" dirty="0">
              <a:latin typeface="Times New Roman" panose="02020503050405090304" pitchFamily="18" charset="0"/>
              <a:cs typeface="Times New Roman" panose="02020503050405090304" pitchFamily="18" charset="0"/>
            </a:endParaRPr>
          </a:p>
          <a:p>
            <a:pPr algn="ctr"/>
            <a:r>
              <a:rPr lang="en-US" altLang="zh-CN" sz="400" dirty="0">
                <a:latin typeface="Times New Roman" panose="02020503050405090304" pitchFamily="18" charset="0"/>
                <a:cs typeface="Times New Roman" panose="02020503050405090304" pitchFamily="18" charset="0"/>
              </a:rPr>
              <a:t> (</a:t>
            </a:r>
            <a:r>
              <a:rPr lang="en-US" altLang="zh-CN" sz="400" dirty="0">
                <a:latin typeface="Times New Roman" panose="02020503050405090304" pitchFamily="18" charset="0"/>
                <a:cs typeface="Times New Roman" panose="02020503050405090304" pitchFamily="18" charset="0"/>
                <a:sym typeface="+mn-ea"/>
              </a:rPr>
              <a:t>drawn by </a:t>
            </a:r>
            <a:r>
              <a:rPr lang="en-US" altLang="zh-CN" sz="400" dirty="0">
                <a:latin typeface="Times New Roman" panose="02020503050405090304" pitchFamily="18" charset="0"/>
                <a:cs typeface="Times New Roman" panose="02020503050405090304" pitchFamily="18" charset="0"/>
              </a:rPr>
              <a:t>Benton et al, 2012, adapted from Bellwood, 2011)</a:t>
            </a:r>
            <a:endParaRPr lang="en-US" altLang="zh-CN" sz="400" dirty="0">
              <a:latin typeface="Times New Roman" panose="02020503050405090304" pitchFamily="18" charset="0"/>
              <a:cs typeface="Times New Roman" panose="02020503050405090304" pitchFamily="18" charset="0"/>
            </a:endParaRPr>
          </a:p>
        </p:txBody>
      </p:sp>
      <p:pic>
        <p:nvPicPr>
          <p:cNvPr id="27"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6416" y="9545634"/>
            <a:ext cx="661223" cy="27352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5"/>
          <p:cNvSpPr>
            <a:spLocks noChangeArrowheads="1"/>
          </p:cNvSpPr>
          <p:nvPr/>
        </p:nvSpPr>
        <p:spPr bwMode="auto">
          <a:xfrm>
            <a:off x="907377" y="9545269"/>
            <a:ext cx="3111831" cy="321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algn="just"/>
            <a:r>
              <a:rPr lang="en-US" altLang="zh-CN" sz="500" dirty="0">
                <a:latin typeface="Times New Roman" panose="02020503050405090304" pitchFamily="18" charset="0"/>
                <a:cs typeface="Times New Roman" panose="02020503050405090304" pitchFamily="18" charset="0"/>
              </a:rPr>
              <a:t>The 8th International Congress for Underwater Archaeology</a:t>
            </a:r>
            <a:endParaRPr lang="en-US" altLang="zh-CN" sz="500" dirty="0">
              <a:latin typeface="Times New Roman" panose="02020503050405090304" pitchFamily="18" charset="0"/>
              <a:cs typeface="Times New Roman" panose="02020503050405090304" pitchFamily="18" charset="0"/>
            </a:endParaRPr>
          </a:p>
          <a:p>
            <a:pPr algn="just"/>
            <a:r>
              <a:rPr lang="en-US" altLang="zh-CN" sz="500" dirty="0">
                <a:latin typeface="Times New Roman" panose="02020503050405090304" pitchFamily="18" charset="0"/>
                <a:cs typeface="Times New Roman" panose="02020503050405090304" pitchFamily="18" charset="0"/>
              </a:rPr>
              <a:t>Poster session: Session I - Trade and Material Culture</a:t>
            </a:r>
            <a:endParaRPr lang="en-US" altLang="zh-CN" sz="500" dirty="0">
              <a:latin typeface="Times New Roman" panose="02020503050405090304" pitchFamily="18" charset="0"/>
              <a:cs typeface="Times New Roman" panose="02020503050405090304" pitchFamily="18" charset="0"/>
            </a:endParaRPr>
          </a:p>
          <a:p>
            <a:pPr algn="just"/>
            <a:endParaRPr lang="en-US" altLang="zh-CN" sz="500" b="1" dirty="0">
              <a:latin typeface="Times New Roman" panose="02020503050405090304" pitchFamily="18" charset="0"/>
              <a:cs typeface="Times New Roman" panose="02020503050405090304" pitchFamily="18" charset="0"/>
            </a:endParaRPr>
          </a:p>
        </p:txBody>
      </p:sp>
      <p:sp>
        <p:nvSpPr>
          <p:cNvPr id="3" name="圆角矩形 2"/>
          <p:cNvSpPr/>
          <p:nvPr/>
        </p:nvSpPr>
        <p:spPr>
          <a:xfrm>
            <a:off x="305435" y="3552190"/>
            <a:ext cx="3521075" cy="797560"/>
          </a:xfrm>
          <a:prstGeom prst="round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7" name="圆角矩形 6"/>
          <p:cNvSpPr/>
          <p:nvPr/>
        </p:nvSpPr>
        <p:spPr>
          <a:xfrm>
            <a:off x="4352925" y="4688205"/>
            <a:ext cx="2176145" cy="2592070"/>
          </a:xfrm>
          <a:prstGeom prst="round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8" name="圆角矩形 7"/>
          <p:cNvSpPr/>
          <p:nvPr/>
        </p:nvSpPr>
        <p:spPr>
          <a:xfrm>
            <a:off x="1793240" y="8841105"/>
            <a:ext cx="2571115" cy="610235"/>
          </a:xfrm>
          <a:prstGeom prst="round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9" name="文本框 8"/>
          <p:cNvSpPr txBox="1"/>
          <p:nvPr/>
        </p:nvSpPr>
        <p:spPr>
          <a:xfrm>
            <a:off x="1801495" y="7345680"/>
            <a:ext cx="2570480" cy="76200"/>
          </a:xfrm>
          <a:prstGeom prst="rect">
            <a:avLst/>
          </a:prstGeom>
          <a:noFill/>
        </p:spPr>
        <p:txBody>
          <a:bodyPr wrap="square" rtlCol="0">
            <a:noAutofit/>
          </a:bodyPr>
          <a:lstStyle/>
          <a:p>
            <a:pPr algn="ctr"/>
            <a:endParaRPr kumimoji="1" lang="en-US" altLang="zh-CN" sz="700" b="1" dirty="0">
              <a:latin typeface="Times New Roman" panose="02020503050405090304" pitchFamily="18" charset="0"/>
              <a:cs typeface="Times New Roman" panose="02020503050405090304" pitchFamily="18" charset="0"/>
              <a:sym typeface="+mn-ea"/>
            </a:endParaRPr>
          </a:p>
          <a:p>
            <a:pPr algn="ctr"/>
            <a:r>
              <a:rPr kumimoji="1" lang="en-US" altLang="zh-CN" sz="700" b="1" dirty="0">
                <a:latin typeface="Times New Roman" panose="02020503050405090304" pitchFamily="18" charset="0"/>
                <a:cs typeface="Times New Roman" panose="02020503050405090304" pitchFamily="18" charset="0"/>
                <a:sym typeface="+mn-ea"/>
              </a:rPr>
              <a:t>Monsoons and Ocean Currents</a:t>
            </a:r>
            <a:endParaRPr kumimoji="1" lang="en-US" altLang="zh-CN" sz="700" b="1" dirty="0">
              <a:latin typeface="Times New Roman" panose="02020503050405090304" pitchFamily="18" charset="0"/>
              <a:cs typeface="Times New Roman" panose="02020503050405090304" pitchFamily="18" charset="0"/>
              <a:sym typeface="+mn-ea"/>
            </a:endParaRPr>
          </a:p>
          <a:p>
            <a:pPr algn="just"/>
            <a:r>
              <a:rPr kumimoji="1" lang="en-US" altLang="zh-CN" sz="400" dirty="0">
                <a:latin typeface="Times New Roman" panose="02020503050405090304" pitchFamily="18" charset="0"/>
                <a:cs typeface="Times New Roman" panose="02020503050405090304" pitchFamily="18" charset="0"/>
              </a:rPr>
              <a:t> </a:t>
            </a:r>
            <a:r>
              <a:rPr kumimoji="1" lang="en-US" altLang="zh-CN" sz="500" dirty="0">
                <a:latin typeface="Times New Roman" panose="02020503050405090304" pitchFamily="18" charset="0"/>
                <a:cs typeface="Times New Roman" panose="02020503050405090304" pitchFamily="18" charset="0"/>
              </a:rPr>
              <a:t>One factor that aided navigation was the monsoon and ocean currents of the Indian Ocean. As early as the Roman period, Arab merchants utilized the patterns of ocean currents to conduct monopolistic maritime trade between the Indian Ocean and the Red Sea </a:t>
            </a:r>
            <a:r>
              <a:rPr kumimoji="1" lang="en-US" altLang="zh-CN" sz="500" dirty="0">
                <a:latin typeface="Times New Roman" panose="02020503050405090304" pitchFamily="18" charset="0"/>
                <a:cs typeface="Times New Roman" panose="02020503050405090304" pitchFamily="18" charset="0"/>
                <a:sym typeface="+mn-ea"/>
              </a:rPr>
              <a:t>(see Fig</a:t>
            </a:r>
            <a:r>
              <a:rPr lang="en-US" altLang="zh-CN" sz="500" dirty="0">
                <a:latin typeface="Times New Roman" panose="02020503050405090304" pitchFamily="18" charset="0"/>
                <a:cs typeface="Times New Roman" panose="02020503050405090304" pitchFamily="18" charset="0"/>
                <a:sym typeface="+mn-ea"/>
              </a:rPr>
              <a:t>.3)</a:t>
            </a:r>
            <a:r>
              <a:rPr kumimoji="1" lang="en-US" altLang="zh-CN" sz="500" dirty="0">
                <a:latin typeface="Times New Roman" panose="02020503050405090304" pitchFamily="18" charset="0"/>
                <a:cs typeface="Times New Roman" panose="02020503050405090304" pitchFamily="18" charset="0"/>
              </a:rPr>
              <a:t>.</a:t>
            </a:r>
            <a:endParaRPr kumimoji="1" lang="en-US" altLang="zh-CN" sz="500" dirty="0">
              <a:latin typeface="Times New Roman" panose="02020503050405090304" pitchFamily="18" charset="0"/>
              <a:cs typeface="Times New Roman" panose="02020503050405090304" pitchFamily="18" charset="0"/>
            </a:endParaRPr>
          </a:p>
          <a:p>
            <a:pPr algn="just"/>
            <a:r>
              <a:rPr kumimoji="1" lang="en-US" altLang="zh-CN" sz="500" dirty="0">
                <a:latin typeface="Times New Roman" panose="02020503050405090304" pitchFamily="18" charset="0"/>
                <a:cs typeface="Times New Roman" panose="02020503050405090304" pitchFamily="18" charset="0"/>
              </a:rPr>
              <a:t> In the summer, influenced by the southwestern monsoon, a clockwise circulation forms in the northern Indian Ocean. The direction of this current aligns closely with the Route 2 from South India, through the British Indian Ocean Territory, to East Africa. It is possible that some ships or artifacts may have ended up on islands in the Indian Ocean along the way. </a:t>
            </a:r>
            <a:endParaRPr kumimoji="1" lang="en-US" altLang="zh-CN" sz="500" dirty="0">
              <a:latin typeface="Times New Roman" panose="02020503050405090304" pitchFamily="18" charset="0"/>
              <a:cs typeface="Times New Roman" panose="02020503050405090304" pitchFamily="18" charset="0"/>
            </a:endParaRPr>
          </a:p>
          <a:p>
            <a:pPr algn="just"/>
            <a:r>
              <a:rPr kumimoji="1" lang="en-US" altLang="zh-CN" sz="500" dirty="0">
                <a:latin typeface="Times New Roman" panose="02020503050405090304" pitchFamily="18" charset="0"/>
                <a:cs typeface="Times New Roman" panose="02020503050405090304" pitchFamily="18" charset="0"/>
              </a:rPr>
              <a:t> In winter, under the influence of the northeastern monsoon, a counterclockwise circulation forms, which facilitated merchants from South India and Sri Lanka in transporting goods via the Arabian Sea to the coasts of the Persian Gulf and the Red Sea.</a:t>
            </a:r>
            <a:endParaRPr kumimoji="1" lang="en-US" altLang="zh-CN" sz="500" dirty="0">
              <a:latin typeface="Times New Roman" panose="02020503050405090304" pitchFamily="18" charset="0"/>
              <a:cs typeface="Times New Roman" panose="02020503050405090304" pitchFamily="18" charset="0"/>
            </a:endParaRPr>
          </a:p>
          <a:p>
            <a:pPr algn="just"/>
            <a:r>
              <a:rPr kumimoji="1" lang="en-US" altLang="zh-CN" sz="500" dirty="0">
                <a:latin typeface="Times New Roman" panose="02020503050405090304" pitchFamily="18" charset="0"/>
                <a:cs typeface="Times New Roman" panose="02020503050405090304" pitchFamily="18" charset="0"/>
              </a:rPr>
              <a:t> Regarding the latter, specifically Route 1 mentioned above, as early as the Roman Empire, merchants utilized the reverse Hippalos monsoon to travel from regions such as Ocelis and Eudaemon (Aden) in the southern Arabian Peninsula to the Malabar mart on the western coast of the Indian Peninsula.</a:t>
            </a:r>
            <a:endParaRPr lang="zh-CN" altLang="en-US" sz="500">
              <a:latin typeface="Times New Roman" panose="02020503050405090304" pitchFamily="18" charset="0"/>
              <a:cs typeface="Times New Roman" panose="02020503050405090304" pitchFamily="18" charset="0"/>
            </a:endParaRPr>
          </a:p>
        </p:txBody>
      </p:sp>
      <p:sp>
        <p:nvSpPr>
          <p:cNvPr id="11" name="圆角矩形 10"/>
          <p:cNvSpPr/>
          <p:nvPr/>
        </p:nvSpPr>
        <p:spPr>
          <a:xfrm>
            <a:off x="1801495" y="7472045"/>
            <a:ext cx="2570480" cy="1253490"/>
          </a:xfrm>
          <a:prstGeom prst="roundRect">
            <a:avLst/>
          </a:prstGeom>
        </p:spPr>
        <p:style>
          <a:lnRef idx="2">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20" name="文本框 19"/>
          <p:cNvSpPr txBox="1"/>
          <p:nvPr/>
        </p:nvSpPr>
        <p:spPr>
          <a:xfrm>
            <a:off x="4636135" y="137160"/>
            <a:ext cx="1951990" cy="462280"/>
          </a:xfrm>
          <a:prstGeom prst="rect">
            <a:avLst/>
          </a:prstGeom>
          <a:noFill/>
        </p:spPr>
        <p:txBody>
          <a:bodyPr wrap="square" rtlCol="0">
            <a:noAutofit/>
          </a:bodyPr>
          <a:lstStyle/>
          <a:p>
            <a:pPr algn="r"/>
            <a:r>
              <a:rPr lang="en-US" altLang="zh-CN" sz="500" b="1">
                <a:latin typeface="Times New Roman" panose="02020503050405090304" pitchFamily="18" charset="0"/>
                <a:cs typeface="Times New Roman" panose="02020503050405090304" pitchFamily="18" charset="0"/>
              </a:rPr>
              <a:t>Author: </a:t>
            </a:r>
            <a:endParaRPr lang="en-US" altLang="zh-CN" sz="500" b="1">
              <a:latin typeface="Times New Roman" panose="02020503050405090304" pitchFamily="18" charset="0"/>
              <a:cs typeface="Times New Roman" panose="02020503050405090304" pitchFamily="18" charset="0"/>
            </a:endParaRPr>
          </a:p>
          <a:p>
            <a:pPr algn="r"/>
            <a:r>
              <a:rPr lang="en-US" altLang="zh-CN" sz="500">
                <a:latin typeface="Times New Roman" panose="02020503050405090304" pitchFamily="18" charset="0"/>
                <a:cs typeface="Times New Roman" panose="02020503050405090304" pitchFamily="18" charset="0"/>
              </a:rPr>
              <a:t>Weile Li</a:t>
            </a:r>
            <a:endParaRPr lang="en-US" altLang="zh-CN" sz="500">
              <a:latin typeface="Times New Roman" panose="02020503050405090304" pitchFamily="18" charset="0"/>
              <a:cs typeface="Times New Roman" panose="02020503050405090304" pitchFamily="18" charset="0"/>
            </a:endParaRPr>
          </a:p>
          <a:p>
            <a:pPr algn="r"/>
            <a:r>
              <a:rPr lang="en-US" altLang="zh-CN" sz="500">
                <a:latin typeface="Times New Roman" panose="02020503050405090304" pitchFamily="18" charset="0"/>
                <a:cs typeface="Times New Roman" panose="02020503050405090304" pitchFamily="18" charset="0"/>
              </a:rPr>
              <a:t>Post-doctoral Fellow</a:t>
            </a:r>
            <a:endParaRPr lang="en-US" altLang="zh-CN" sz="500">
              <a:latin typeface="Times New Roman" panose="02020503050405090304" pitchFamily="18" charset="0"/>
              <a:cs typeface="Times New Roman" panose="02020503050405090304" pitchFamily="18" charset="0"/>
            </a:endParaRPr>
          </a:p>
          <a:p>
            <a:pPr algn="r"/>
            <a:r>
              <a:rPr lang="en-US" altLang="zh-CN" sz="500">
                <a:latin typeface="Times New Roman" panose="02020503050405090304" pitchFamily="18" charset="0"/>
                <a:cs typeface="Times New Roman" panose="02020503050405090304" pitchFamily="18" charset="0"/>
              </a:rPr>
              <a:t>Center for Quantitative History</a:t>
            </a:r>
            <a:endParaRPr lang="en-US" altLang="zh-CN" sz="500">
              <a:latin typeface="Times New Roman" panose="02020503050405090304" pitchFamily="18" charset="0"/>
              <a:cs typeface="Times New Roman" panose="02020503050405090304" pitchFamily="18" charset="0"/>
            </a:endParaRPr>
          </a:p>
          <a:p>
            <a:pPr algn="r"/>
            <a:r>
              <a:rPr lang="en-US" altLang="zh-CN" sz="500">
                <a:latin typeface="Times New Roman" panose="02020503050405090304" pitchFamily="18" charset="0"/>
                <a:cs typeface="Times New Roman" panose="02020503050405090304" pitchFamily="18" charset="0"/>
              </a:rPr>
              <a:t>The University of Hong Kong</a:t>
            </a:r>
            <a:endParaRPr lang="en-US" altLang="zh-CN" sz="500">
              <a:latin typeface="Times New Roman" panose="02020503050405090304" pitchFamily="18" charset="0"/>
              <a:cs typeface="Times New Roman" panose="02020503050405090304" pitchFamily="18" charset="0"/>
            </a:endParaRPr>
          </a:p>
          <a:p>
            <a:pPr algn="r"/>
            <a:r>
              <a:rPr lang="en-US" altLang="zh-CN" sz="500">
                <a:latin typeface="Times New Roman" panose="02020503050405090304" pitchFamily="18" charset="0"/>
                <a:cs typeface="Times New Roman" panose="02020503050405090304" pitchFamily="18" charset="0"/>
              </a:rPr>
              <a:t>Cooperation Email: weileli@hku.hk</a:t>
            </a:r>
            <a:endParaRPr lang="en-US" altLang="zh-CN" sz="500">
              <a:latin typeface="Times New Roman" panose="02020503050405090304" pitchFamily="18" charset="0"/>
              <a:cs typeface="Times New Roman" panose="02020503050405090304" pitchFamily="18" charset="0"/>
            </a:endParaRPr>
          </a:p>
        </p:txBody>
      </p:sp>
      <p:graphicFrame>
        <p:nvGraphicFramePr>
          <p:cNvPr id="10" name="表格 9"/>
          <p:cNvGraphicFramePr/>
          <p:nvPr/>
        </p:nvGraphicFramePr>
        <p:xfrm>
          <a:off x="2252980" y="4699635"/>
          <a:ext cx="2016000" cy="2645900"/>
        </p:xfrm>
        <a:graphic>
          <a:graphicData uri="http://schemas.openxmlformats.org/drawingml/2006/table">
            <a:tbl>
              <a:tblPr firstRow="1" bandRow="1">
                <a:tableStyleId>{5C22544A-7EE6-4342-B048-85BDC9FD1C3A}</a:tableStyleId>
              </a:tblPr>
              <a:tblGrid>
                <a:gridCol w="720000"/>
                <a:gridCol w="648000"/>
                <a:gridCol w="648000"/>
              </a:tblGrid>
              <a:tr h="215900">
                <a:tc>
                  <a:txBody>
                    <a:bodyPr/>
                    <a:lstStyle/>
                    <a:p>
                      <a:pPr algn="ctr">
                        <a:buNone/>
                      </a:pPr>
                      <a:r>
                        <a:rPr lang="en-US" altLang="zh-CN" sz="500">
                          <a:latin typeface="Times New Roman" panose="02020503050405090304" pitchFamily="18" charset="0"/>
                          <a:cs typeface="Times New Roman" panose="02020503050405090304" pitchFamily="18" charset="0"/>
                        </a:rPr>
                        <a:t>Site</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Figure</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Chronology</a:t>
                      </a:r>
                      <a:endParaRPr lang="en-US" altLang="zh-CN"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Kenli Haibei Site (China)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1000-1234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Danyang Situ Commune (China)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960-1127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Intan Shipwreck</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rPr>
                        <a:t>(Indonesia)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917-971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Matale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rPr>
                        <a:t>(Sri Lanka)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sym typeface="+mn-ea"/>
                        </a:rPr>
                        <a:t>None</a:t>
                      </a:r>
                      <a:endParaRPr lang="en-US" altLang="zh-CN"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681-907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sym typeface="+mn-ea"/>
                        </a:rPr>
                        <a:t>Anuradhapura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sym typeface="+mn-ea"/>
                        </a:rPr>
                        <a:t>(Sri Lanka)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None</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681-907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Sohar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rPr>
                        <a:t>(</a:t>
                      </a:r>
                      <a:r>
                        <a:rPr lang="en-US" altLang="zh-CN" sz="500">
                          <a:latin typeface="Times New Roman" panose="02020503050405090304" pitchFamily="18" charset="0"/>
                          <a:cs typeface="Times New Roman" panose="02020503050405090304" pitchFamily="18" charset="0"/>
                          <a:sym typeface="+mn-ea"/>
                        </a:rPr>
                        <a:t>Oman)</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800-1000 AD</a:t>
                      </a:r>
                      <a:endParaRPr lang="en-US" altLang="zh-CN"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Kawa am Saila</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sym typeface="+mn-ea"/>
                        </a:rPr>
                        <a:t>(Yemen)</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sym typeface="+mn-ea"/>
                        </a:rPr>
                        <a:t>None</a:t>
                      </a:r>
                      <a:endParaRPr lang="en-US" altLang="zh-CN"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1100-1300 AD</a:t>
                      </a:r>
                      <a:endParaRPr lang="en-US" altLang="zh-CN"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sym typeface="+mn-ea"/>
                        </a:rPr>
                        <a:t>Al-Habil Site</a:t>
                      </a:r>
                      <a:endParaRPr lang="en-US" altLang="zh-CN" sz="500">
                        <a:latin typeface="Times New Roman" panose="02020503050405090304" pitchFamily="18" charset="0"/>
                        <a:cs typeface="Times New Roman" panose="02020503050405090304" pitchFamily="18" charset="0"/>
                        <a:sym typeface="+mn-ea"/>
                      </a:endParaRPr>
                    </a:p>
                    <a:p>
                      <a:pPr algn="ctr">
                        <a:buNone/>
                      </a:pPr>
                      <a:r>
                        <a:rPr lang="en-US" altLang="zh-CN" sz="500">
                          <a:latin typeface="Times New Roman" panose="02020503050405090304" pitchFamily="18" charset="0"/>
                          <a:cs typeface="Times New Roman" panose="02020503050405090304" pitchFamily="18" charset="0"/>
                          <a:sym typeface="+mn-ea"/>
                        </a:rPr>
                        <a:t>(Yemen)</a:t>
                      </a:r>
                      <a:endParaRPr lang="en-US" altLang="zh-CN" sz="500">
                        <a:latin typeface="Times New Roman" panose="02020503050405090304" pitchFamily="18" charset="0"/>
                        <a:cs typeface="Times New Roman" panose="02020503050405090304" pitchFamily="18" charset="0"/>
                        <a:sym typeface="+mn-ea"/>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sym typeface="+mn-ea"/>
                        </a:rPr>
                        <a:t>None</a:t>
                      </a:r>
                      <a:endParaRPr lang="en-US" altLang="zh-CN"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sym typeface="+mn-ea"/>
                        </a:rPr>
                        <a:t>1100-1300 AD</a:t>
                      </a:r>
                      <a:endParaRPr lang="en-US" altLang="zh-CN"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kumimoji="1" lang="en-US" altLang="zh-CN" sz="500" dirty="0">
                          <a:latin typeface="Times New Roman" panose="02020503050405090304" pitchFamily="18" charset="0"/>
                          <a:cs typeface="Times New Roman" panose="02020503050405090304" pitchFamily="18" charset="0"/>
                          <a:sym typeface="+mn-ea"/>
                        </a:rPr>
                        <a:t>Kilwa Site</a:t>
                      </a:r>
                      <a:endParaRPr kumimoji="1" lang="en-US" altLang="zh-CN" sz="500" dirty="0">
                        <a:latin typeface="Times New Roman" panose="02020503050405090304" pitchFamily="18" charset="0"/>
                        <a:cs typeface="Times New Roman" panose="02020503050405090304" pitchFamily="18" charset="0"/>
                        <a:sym typeface="+mn-ea"/>
                      </a:endParaRPr>
                    </a:p>
                    <a:p>
                      <a:pPr algn="ctr">
                        <a:buNone/>
                      </a:pPr>
                      <a:r>
                        <a:rPr kumimoji="1" lang="en-US" altLang="zh-CN" sz="500" dirty="0">
                          <a:latin typeface="Times New Roman" panose="02020503050405090304" pitchFamily="18" charset="0"/>
                          <a:cs typeface="Times New Roman" panose="02020503050405090304" pitchFamily="18" charset="0"/>
                          <a:sym typeface="+mn-ea"/>
                        </a:rPr>
                        <a:t>(Tanzania)</a:t>
                      </a: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1160-1230 AD</a:t>
                      </a:r>
                      <a:endParaRPr lang="en-US" altLang="zh-CN" sz="500">
                        <a:latin typeface="Times New Roman" panose="02020503050405090304" pitchFamily="18" charset="0"/>
                        <a:cs typeface="Times New Roman" panose="02020503050405090304" pitchFamily="18" charset="0"/>
                      </a:endParaRPr>
                    </a:p>
                  </a:txBody>
                  <a:tcPr/>
                </a:tc>
              </a:tr>
            </a:tbl>
          </a:graphicData>
        </a:graphic>
      </p:graphicFrame>
      <p:graphicFrame>
        <p:nvGraphicFramePr>
          <p:cNvPr id="16" name="表格 15"/>
          <p:cNvGraphicFramePr/>
          <p:nvPr/>
        </p:nvGraphicFramePr>
        <p:xfrm>
          <a:off x="276225" y="4698365"/>
          <a:ext cx="1944000" cy="2646000"/>
        </p:xfrm>
        <a:graphic>
          <a:graphicData uri="http://schemas.openxmlformats.org/drawingml/2006/table">
            <a:tbl>
              <a:tblPr firstRow="1" bandRow="1">
                <a:tableStyleId>{5C22544A-7EE6-4342-B048-85BDC9FD1C3A}</a:tableStyleId>
              </a:tblPr>
              <a:tblGrid>
                <a:gridCol w="720000"/>
                <a:gridCol w="576000"/>
                <a:gridCol w="648000"/>
              </a:tblGrid>
              <a:tr h="216000">
                <a:tc>
                  <a:txBody>
                    <a:bodyPr/>
                    <a:lstStyle/>
                    <a:p>
                      <a:pPr algn="ctr">
                        <a:buNone/>
                      </a:pPr>
                      <a:r>
                        <a:rPr lang="en-US" altLang="zh-CN" sz="500">
                          <a:latin typeface="Times New Roman" panose="02020503050405090304" pitchFamily="18" charset="0"/>
                          <a:cs typeface="Times New Roman" panose="02020503050405090304" pitchFamily="18" charset="0"/>
                        </a:rPr>
                        <a:t>Site</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Figure</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Chronology</a:t>
                      </a:r>
                      <a:endParaRPr lang="en-US" altLang="zh-CN"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Penglai Shuicheng (China)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1000-1127 AD</a:t>
                      </a: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sym typeface="+mn-ea"/>
                        </a:rPr>
                        <a:t>Nanhai No.1 Shipwreck (China)</a:t>
                      </a:r>
                      <a:endParaRPr lang="en-US" altLang="zh-CN" sz="500">
                        <a:latin typeface="Times New Roman" panose="02020503050405090304" pitchFamily="18" charset="0"/>
                        <a:cs typeface="Times New Roman" panose="02020503050405090304" pitchFamily="18" charset="0"/>
                        <a:sym typeface="+mn-ea"/>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   </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1180-1279 </a:t>
                      </a:r>
                      <a:r>
                        <a:rPr lang="en-US" altLang="zh-CN" sz="500" dirty="0">
                          <a:latin typeface="Times New Roman" panose="02020503050405090304" pitchFamily="18" charset="0"/>
                          <a:cs typeface="Times New Roman" panose="02020503050405090304" pitchFamily="18" charset="0"/>
                          <a:sym typeface="+mn-ea"/>
                        </a:rPr>
                        <a:t>AD</a:t>
                      </a:r>
                      <a:endParaRPr lang="zh-CN" altLang="en-US" sz="500">
                        <a:latin typeface="Times New Roman" panose="02020503050405090304" pitchFamily="18" charset="0"/>
                        <a:cs typeface="Times New Roman" panose="02020503050405090304" pitchFamily="18" charset="0"/>
                      </a:endParaRPr>
                    </a:p>
                    <a:p>
                      <a:pPr algn="ctr">
                        <a:buNone/>
                      </a:pPr>
                      <a:endParaRPr lang="en-US" altLang="zh-CN"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Kim Lan Site (Vietnam)</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sym typeface="+mn-ea"/>
                        </a:rPr>
                        <a:t>1000-1200 </a:t>
                      </a:r>
                      <a:r>
                        <a:rPr lang="en-US" altLang="zh-CN" sz="500" dirty="0">
                          <a:latin typeface="Times New Roman" panose="02020503050405090304" pitchFamily="18" charset="0"/>
                          <a:cs typeface="Times New Roman" panose="02020503050405090304" pitchFamily="18" charset="0"/>
                          <a:sym typeface="+mn-ea"/>
                        </a:rPr>
                        <a:t>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Allalppidi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rPr>
                        <a:t>(Sri Lanka)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1000-1127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Siraf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rPr>
                        <a:t>(</a:t>
                      </a:r>
                      <a:r>
                        <a:rPr lang="en-US" altLang="zh-CN" sz="500">
                          <a:latin typeface="Times New Roman" panose="02020503050405090304" pitchFamily="18" charset="0"/>
                          <a:cs typeface="Times New Roman" panose="02020503050405090304" pitchFamily="18" charset="0"/>
                          <a:sym typeface="+mn-ea"/>
                        </a:rPr>
                        <a:t>Iran</a:t>
                      </a:r>
                      <a:r>
                        <a:rPr lang="en-US" altLang="zh-CN" sz="500">
                          <a:latin typeface="Times New Roman" panose="02020503050405090304" pitchFamily="18" charset="0"/>
                          <a:cs typeface="Times New Roman" panose="02020503050405090304" pitchFamily="18" charset="0"/>
                        </a:rPr>
                        <a:t>)</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1000-1127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Sharmah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rPr>
                        <a:t>(</a:t>
                      </a:r>
                      <a:r>
                        <a:rPr lang="en-US" altLang="zh-CN" sz="500">
                          <a:latin typeface="Times New Roman" panose="02020503050405090304" pitchFamily="18" charset="0"/>
                          <a:cs typeface="Times New Roman" panose="02020503050405090304" pitchFamily="18" charset="0"/>
                          <a:sym typeface="+mn-ea"/>
                        </a:rPr>
                        <a:t>Yemen</a:t>
                      </a:r>
                      <a:r>
                        <a:rPr lang="en-US" altLang="zh-CN" sz="500">
                          <a:latin typeface="Times New Roman" panose="02020503050405090304" pitchFamily="18" charset="0"/>
                          <a:cs typeface="Times New Roman" panose="02020503050405090304" pitchFamily="18" charset="0"/>
                        </a:rPr>
                        <a:t>)</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1000-1127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Fustat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sym typeface="+mn-ea"/>
                        </a:rPr>
                        <a:t>(Egypt)</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1000-1150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Mambrui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sym typeface="+mn-ea"/>
                        </a:rPr>
                        <a:t>(Kenya)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endParaRPr lang="zh-CN" altLang="en-US"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1000-1127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r h="270000">
                <a:tc>
                  <a:txBody>
                    <a:bodyPr/>
                    <a:lstStyle/>
                    <a:p>
                      <a:pPr algn="ctr">
                        <a:buNone/>
                      </a:pPr>
                      <a:r>
                        <a:rPr lang="en-US" altLang="zh-CN" sz="500">
                          <a:latin typeface="Times New Roman" panose="02020503050405090304" pitchFamily="18" charset="0"/>
                          <a:cs typeface="Times New Roman" panose="02020503050405090304" pitchFamily="18" charset="0"/>
                        </a:rPr>
                        <a:t>Sanje ya Kati Site</a:t>
                      </a:r>
                      <a:endParaRPr lang="en-US" altLang="zh-CN" sz="500">
                        <a:latin typeface="Times New Roman" panose="02020503050405090304" pitchFamily="18" charset="0"/>
                        <a:cs typeface="Times New Roman" panose="02020503050405090304" pitchFamily="18" charset="0"/>
                      </a:endParaRPr>
                    </a:p>
                    <a:p>
                      <a:pPr algn="ctr">
                        <a:buNone/>
                      </a:pPr>
                      <a:r>
                        <a:rPr lang="en-US" altLang="zh-CN" sz="500">
                          <a:latin typeface="Times New Roman" panose="02020503050405090304" pitchFamily="18" charset="0"/>
                          <a:cs typeface="Times New Roman" panose="02020503050405090304" pitchFamily="18" charset="0"/>
                          <a:sym typeface="+mn-ea"/>
                        </a:rPr>
                        <a:t>(Tanzania)</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a:latin typeface="Times New Roman" panose="02020503050405090304" pitchFamily="18" charset="0"/>
                          <a:cs typeface="Times New Roman" panose="02020503050405090304" pitchFamily="18" charset="0"/>
                        </a:rPr>
                        <a:t>None</a:t>
                      </a:r>
                      <a:endParaRPr lang="en-US" altLang="zh-CN" sz="500">
                        <a:latin typeface="Times New Roman" panose="02020503050405090304" pitchFamily="18" charset="0"/>
                        <a:cs typeface="Times New Roman" panose="02020503050405090304" pitchFamily="18" charset="0"/>
                      </a:endParaRPr>
                    </a:p>
                  </a:txBody>
                  <a:tcPr/>
                </a:tc>
                <a:tc>
                  <a:txBody>
                    <a:bodyPr/>
                    <a:lstStyle/>
                    <a:p>
                      <a:pPr algn="ctr">
                        <a:buNone/>
                      </a:pPr>
                      <a:r>
                        <a:rPr lang="en-US" altLang="zh-CN" sz="500" dirty="0">
                          <a:latin typeface="Times New Roman" panose="02020503050405090304" pitchFamily="18" charset="0"/>
                          <a:cs typeface="Times New Roman" panose="02020503050405090304" pitchFamily="18" charset="0"/>
                          <a:sym typeface="+mn-ea"/>
                        </a:rPr>
                        <a:t>1050-1127 AD</a:t>
                      </a:r>
                      <a:endParaRPr lang="zh-CN" altLang="en-US" sz="500">
                        <a:latin typeface="Times New Roman" panose="02020503050405090304" pitchFamily="18" charset="0"/>
                        <a:cs typeface="Times New Roman" panose="02020503050405090304" pitchFamily="18" charset="0"/>
                      </a:endParaRPr>
                    </a:p>
                    <a:p>
                      <a:pPr algn="ctr">
                        <a:buNone/>
                      </a:pPr>
                      <a:endParaRPr lang="zh-CN" altLang="en-US" sz="500">
                        <a:latin typeface="Times New Roman" panose="02020503050405090304" pitchFamily="18" charset="0"/>
                        <a:cs typeface="Times New Roman" panose="02020503050405090304" pitchFamily="18" charset="0"/>
                      </a:endParaRPr>
                    </a:p>
                  </a:txBody>
                  <a:tcPr/>
                </a:tc>
              </a:tr>
            </a:tbl>
          </a:graphicData>
        </a:graphic>
      </p:graphicFrame>
      <p:pic>
        <p:nvPicPr>
          <p:cNvPr id="2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641" y="275904"/>
            <a:ext cx="661223" cy="273520"/>
          </a:xfrm>
          <a:prstGeom prst="rect">
            <a:avLst/>
          </a:prstGeom>
          <a:noFill/>
          <a:extLst>
            <a:ext uri="{909E8E84-426E-40DD-AFC4-6F175D3DCCD1}">
              <a14:hiddenFill xmlns:a14="http://schemas.microsoft.com/office/drawing/2010/main">
                <a:solidFill>
                  <a:srgbClr val="FFFFFF"/>
                </a:solidFill>
              </a14:hiddenFill>
            </a:ext>
          </a:extLst>
        </p:spPr>
      </p:pic>
      <p:sp>
        <p:nvSpPr>
          <p:cNvPr id="25" name="文本框 24"/>
          <p:cNvSpPr txBox="1"/>
          <p:nvPr/>
        </p:nvSpPr>
        <p:spPr>
          <a:xfrm>
            <a:off x="272415" y="4474210"/>
            <a:ext cx="1943735" cy="213995"/>
          </a:xfrm>
          <a:prstGeom prst="rect">
            <a:avLst/>
          </a:prstGeom>
          <a:noFill/>
        </p:spPr>
        <p:txBody>
          <a:bodyPr wrap="square" rtlCol="0">
            <a:spAutoFit/>
          </a:bodyPr>
          <a:lstStyle/>
          <a:p>
            <a:pPr algn="ctr"/>
            <a:r>
              <a:rPr lang="en-US" altLang="zh-CN" sz="400" dirty="0">
                <a:latin typeface="Times New Roman" panose="02020503050405090304" pitchFamily="18" charset="0"/>
                <a:cs typeface="Times New Roman" panose="02020503050405090304" pitchFamily="18" charset="0"/>
                <a:sym typeface="+mn-ea"/>
              </a:rPr>
              <a:t>Tab.1 </a:t>
            </a:r>
            <a:r>
              <a:rPr lang="en-US" altLang="zh-CN" sz="400" dirty="0">
                <a:latin typeface="Times New Roman" panose="02020503050405090304" pitchFamily="18" charset="0"/>
                <a:cs typeface="Times New Roman" panose="02020503050405090304" pitchFamily="18" charset="0"/>
              </a:rPr>
              <a:t>Yaozhou Kiln Celadon Unearthed from Regions along the Maritime Silk Road (Selection)</a:t>
            </a:r>
            <a:endParaRPr lang="en-US" altLang="zh-CN" sz="400" dirty="0">
              <a:latin typeface="Times New Roman" panose="02020503050405090304" pitchFamily="18" charset="0"/>
              <a:cs typeface="Times New Roman" panose="02020503050405090304" pitchFamily="18" charset="0"/>
            </a:endParaRPr>
          </a:p>
        </p:txBody>
      </p:sp>
      <p:sp>
        <p:nvSpPr>
          <p:cNvPr id="26" name="文本框 25"/>
          <p:cNvSpPr txBox="1"/>
          <p:nvPr/>
        </p:nvSpPr>
        <p:spPr>
          <a:xfrm>
            <a:off x="2268855" y="4474210"/>
            <a:ext cx="2000250" cy="213995"/>
          </a:xfrm>
          <a:prstGeom prst="rect">
            <a:avLst/>
          </a:prstGeom>
          <a:noFill/>
        </p:spPr>
        <p:txBody>
          <a:bodyPr wrap="square" rtlCol="0">
            <a:spAutoFit/>
          </a:bodyPr>
          <a:lstStyle/>
          <a:p>
            <a:pPr algn="ctr"/>
            <a:r>
              <a:rPr lang="en-US" altLang="zh-CN" sz="400" dirty="0">
                <a:latin typeface="Times New Roman" panose="02020503050405090304" pitchFamily="18" charset="0"/>
                <a:cs typeface="Times New Roman" panose="02020503050405090304" pitchFamily="18" charset="0"/>
                <a:sym typeface="+mn-ea"/>
              </a:rPr>
              <a:t>Tab.2 Ding Kiln White Porcelain Unearthed from Regions along the Maritime Silk Road (Selection)</a:t>
            </a:r>
            <a:endParaRPr lang="en-US" altLang="zh-CN" sz="400" dirty="0">
              <a:latin typeface="Times New Roman" panose="02020503050405090304" pitchFamily="18" charset="0"/>
              <a:cs typeface="Times New Roman" panose="02020503050405090304" pitchFamily="18" charset="0"/>
            </a:endParaRPr>
          </a:p>
        </p:txBody>
      </p:sp>
      <p:pic>
        <p:nvPicPr>
          <p:cNvPr id="30" name="图片 29" descr="Chronological_dispersal_of_Austronesian_people_across_the_Pacific_(per_Benton_et_al,_2012,_adapted_from_Bellwood,_2011)"/>
          <p:cNvPicPr>
            <a:picLocks noChangeAspect="1"/>
          </p:cNvPicPr>
          <p:nvPr/>
        </p:nvPicPr>
        <p:blipFill>
          <a:blip r:embed="rId5"/>
          <a:stretch>
            <a:fillRect/>
          </a:stretch>
        </p:blipFill>
        <p:spPr>
          <a:xfrm>
            <a:off x="4476750" y="8575675"/>
            <a:ext cx="2048510" cy="864235"/>
          </a:xfrm>
          <a:prstGeom prst="rect">
            <a:avLst/>
          </a:prstGeom>
        </p:spPr>
      </p:pic>
      <p:pic>
        <p:nvPicPr>
          <p:cNvPr id="31" name="图片 30"/>
          <p:cNvPicPr>
            <a:picLocks noChangeAspect="1"/>
          </p:cNvPicPr>
          <p:nvPr/>
        </p:nvPicPr>
        <p:blipFill>
          <a:blip r:embed="rId6"/>
          <a:stretch>
            <a:fillRect/>
          </a:stretch>
        </p:blipFill>
        <p:spPr>
          <a:xfrm>
            <a:off x="246380" y="7463790"/>
            <a:ext cx="1468755" cy="1630045"/>
          </a:xfrm>
          <a:prstGeom prst="rect">
            <a:avLst/>
          </a:prstGeom>
        </p:spPr>
      </p:pic>
      <p:sp>
        <p:nvSpPr>
          <p:cNvPr id="32" name="文本框 31"/>
          <p:cNvSpPr txBox="1"/>
          <p:nvPr/>
        </p:nvSpPr>
        <p:spPr>
          <a:xfrm>
            <a:off x="310515" y="9093835"/>
            <a:ext cx="1370330" cy="275590"/>
          </a:xfrm>
          <a:prstGeom prst="rect">
            <a:avLst/>
          </a:prstGeom>
          <a:noFill/>
        </p:spPr>
        <p:txBody>
          <a:bodyPr wrap="square" rtlCol="0">
            <a:spAutoFit/>
          </a:bodyPr>
          <a:lstStyle/>
          <a:p>
            <a:pPr algn="ctr"/>
            <a:r>
              <a:rPr lang="en-US" altLang="zh-CN" sz="400" dirty="0">
                <a:latin typeface="Times New Roman" panose="02020503050405090304" pitchFamily="18" charset="0"/>
                <a:cs typeface="Times New Roman" panose="02020503050405090304" pitchFamily="18" charset="0"/>
              </a:rPr>
              <a:t>Fig.3 Map of Winter Ocean Currents in the Indian Ocean</a:t>
            </a:r>
            <a:endParaRPr lang="en-US" altLang="zh-CN" sz="400" dirty="0">
              <a:latin typeface="Times New Roman" panose="02020503050405090304" pitchFamily="18" charset="0"/>
              <a:cs typeface="Times New Roman" panose="02020503050405090304" pitchFamily="18" charset="0"/>
            </a:endParaRPr>
          </a:p>
          <a:p>
            <a:pPr algn="ctr"/>
            <a:r>
              <a:rPr lang="en-US" altLang="zh-CN" sz="400" dirty="0">
                <a:latin typeface="Times New Roman" panose="02020503050405090304" pitchFamily="18" charset="0"/>
                <a:cs typeface="Times New Roman" panose="02020503050405090304" pitchFamily="18" charset="0"/>
              </a:rPr>
              <a:t>(drawn by Taiyi Wang, 2022)</a:t>
            </a:r>
            <a:endParaRPr lang="en-US" altLang="zh-CN" sz="400" dirty="0">
              <a:latin typeface="Times New Roman" panose="02020503050405090304" pitchFamily="18" charset="0"/>
              <a:cs typeface="Times New Roman" panose="02020503050405090304" pitchFamily="18" charset="0"/>
            </a:endParaRPr>
          </a:p>
          <a:p>
            <a:pPr algn="ctr"/>
            <a:endParaRPr lang="en-US" altLang="zh-CN" sz="400" dirty="0">
              <a:latin typeface="Times New Roman" panose="02020503050405090304" pitchFamily="18" charset="0"/>
              <a:cs typeface="Times New Roman" panose="02020503050405090304" pitchFamily="18" charset="0"/>
            </a:endParaRPr>
          </a:p>
        </p:txBody>
      </p:sp>
      <p:pic>
        <p:nvPicPr>
          <p:cNvPr id="33" name="图片 32"/>
          <p:cNvPicPr/>
          <p:nvPr/>
        </p:nvPicPr>
        <p:blipFill>
          <a:blip r:embed="rId7"/>
          <a:stretch>
            <a:fillRect/>
          </a:stretch>
        </p:blipFill>
        <p:spPr>
          <a:xfrm flipH="1">
            <a:off x="6177280" y="8331835"/>
            <a:ext cx="196850" cy="196850"/>
          </a:xfrm>
          <a:prstGeom prst="rect">
            <a:avLst/>
          </a:prstGeom>
        </p:spPr>
      </p:pic>
      <p:pic>
        <p:nvPicPr>
          <p:cNvPr id="34" name="图片 33"/>
          <p:cNvPicPr/>
          <p:nvPr/>
        </p:nvPicPr>
        <p:blipFill>
          <a:blip r:embed="rId7"/>
          <a:stretch>
            <a:fillRect/>
          </a:stretch>
        </p:blipFill>
        <p:spPr>
          <a:xfrm rot="5400000" flipH="1">
            <a:off x="6177280" y="7472045"/>
            <a:ext cx="196850" cy="196850"/>
          </a:xfrm>
          <a:prstGeom prst="rect">
            <a:avLst/>
          </a:prstGeom>
        </p:spPr>
      </p:pic>
      <p:pic>
        <p:nvPicPr>
          <p:cNvPr id="5" name="图片 -2147482459" descr="dbb4d39390c141895254da9ea3220935"/>
          <p:cNvPicPr>
            <a:picLocks noChangeAspect="1"/>
          </p:cNvPicPr>
          <p:nvPr/>
        </p:nvPicPr>
        <p:blipFill>
          <a:blip r:embed="rId8"/>
          <a:stretch>
            <a:fillRect/>
          </a:stretch>
        </p:blipFill>
        <p:spPr>
          <a:xfrm>
            <a:off x="1162050" y="4947285"/>
            <a:ext cx="274320" cy="217170"/>
          </a:xfrm>
          <a:prstGeom prst="rect">
            <a:avLst/>
          </a:prstGeom>
          <a:noFill/>
          <a:ln w="9525">
            <a:noFill/>
          </a:ln>
        </p:spPr>
      </p:pic>
      <p:pic>
        <p:nvPicPr>
          <p:cNvPr id="14" name="图片 -2147482397"/>
          <p:cNvPicPr>
            <a:picLocks noChangeAspect="1"/>
          </p:cNvPicPr>
          <p:nvPr/>
        </p:nvPicPr>
        <p:blipFill>
          <a:blip r:embed="rId9"/>
          <a:stretch>
            <a:fillRect/>
          </a:stretch>
        </p:blipFill>
        <p:spPr>
          <a:xfrm>
            <a:off x="1089025" y="5204460"/>
            <a:ext cx="196850" cy="239395"/>
          </a:xfrm>
          <a:prstGeom prst="rect">
            <a:avLst/>
          </a:prstGeom>
          <a:noFill/>
          <a:ln w="9525">
            <a:noFill/>
          </a:ln>
        </p:spPr>
      </p:pic>
      <p:pic>
        <p:nvPicPr>
          <p:cNvPr id="19" name="图片 -2147482401"/>
          <p:cNvPicPr>
            <a:picLocks noChangeAspect="1"/>
          </p:cNvPicPr>
          <p:nvPr/>
        </p:nvPicPr>
        <p:blipFill>
          <a:blip r:embed="rId10"/>
          <a:stretch>
            <a:fillRect/>
          </a:stretch>
        </p:blipFill>
        <p:spPr>
          <a:xfrm>
            <a:off x="1300480" y="5203825"/>
            <a:ext cx="191770" cy="240030"/>
          </a:xfrm>
          <a:prstGeom prst="rect">
            <a:avLst/>
          </a:prstGeom>
          <a:noFill/>
          <a:ln w="9525">
            <a:noFill/>
          </a:ln>
        </p:spPr>
      </p:pic>
      <p:pic>
        <p:nvPicPr>
          <p:cNvPr id="28" name="图片 -2147482446"/>
          <p:cNvPicPr>
            <a:picLocks noChangeAspect="1"/>
          </p:cNvPicPr>
          <p:nvPr/>
        </p:nvPicPr>
        <p:blipFill>
          <a:blip r:embed="rId11"/>
          <a:stretch>
            <a:fillRect/>
          </a:stretch>
        </p:blipFill>
        <p:spPr>
          <a:xfrm>
            <a:off x="1146810" y="5483860"/>
            <a:ext cx="289560" cy="218440"/>
          </a:xfrm>
          <a:prstGeom prst="rect">
            <a:avLst/>
          </a:prstGeom>
          <a:noFill/>
          <a:ln w="9525">
            <a:noFill/>
          </a:ln>
        </p:spPr>
      </p:pic>
      <p:pic>
        <p:nvPicPr>
          <p:cNvPr id="29" name="图片 -2147482399"/>
          <p:cNvPicPr>
            <a:picLocks noChangeAspect="1"/>
          </p:cNvPicPr>
          <p:nvPr/>
        </p:nvPicPr>
        <p:blipFill>
          <a:blip r:embed="rId12"/>
          <a:stretch>
            <a:fillRect/>
          </a:stretch>
        </p:blipFill>
        <p:spPr>
          <a:xfrm>
            <a:off x="1146810" y="5753735"/>
            <a:ext cx="289560" cy="212725"/>
          </a:xfrm>
          <a:prstGeom prst="rect">
            <a:avLst/>
          </a:prstGeom>
          <a:noFill/>
          <a:ln w="9525">
            <a:noFill/>
          </a:ln>
        </p:spPr>
      </p:pic>
      <p:pic>
        <p:nvPicPr>
          <p:cNvPr id="35" name="图片 -2147482454"/>
          <p:cNvPicPr>
            <a:picLocks noChangeAspect="1"/>
          </p:cNvPicPr>
          <p:nvPr/>
        </p:nvPicPr>
        <p:blipFill>
          <a:blip r:embed="rId13"/>
          <a:stretch>
            <a:fillRect/>
          </a:stretch>
        </p:blipFill>
        <p:spPr>
          <a:xfrm>
            <a:off x="1149350" y="6021705"/>
            <a:ext cx="287020" cy="197485"/>
          </a:xfrm>
          <a:prstGeom prst="rect">
            <a:avLst/>
          </a:prstGeom>
          <a:noFill/>
          <a:ln w="9525">
            <a:noFill/>
          </a:ln>
        </p:spPr>
      </p:pic>
      <p:pic>
        <p:nvPicPr>
          <p:cNvPr id="36" name="图片 -2147482465"/>
          <p:cNvPicPr>
            <a:picLocks noChangeAspect="1"/>
          </p:cNvPicPr>
          <p:nvPr/>
        </p:nvPicPr>
        <p:blipFill>
          <a:blip r:embed="rId14"/>
          <a:stretch>
            <a:fillRect/>
          </a:stretch>
        </p:blipFill>
        <p:spPr>
          <a:xfrm>
            <a:off x="1203325" y="6306185"/>
            <a:ext cx="176530" cy="219710"/>
          </a:xfrm>
          <a:prstGeom prst="rect">
            <a:avLst/>
          </a:prstGeom>
          <a:noFill/>
          <a:ln w="9525">
            <a:noFill/>
          </a:ln>
        </p:spPr>
      </p:pic>
      <p:pic>
        <p:nvPicPr>
          <p:cNvPr id="37" name="图片 -2147482449"/>
          <p:cNvPicPr>
            <a:picLocks noChangeAspect="1"/>
          </p:cNvPicPr>
          <p:nvPr/>
        </p:nvPicPr>
        <p:blipFill>
          <a:blip r:embed="rId15"/>
          <a:stretch>
            <a:fillRect/>
          </a:stretch>
        </p:blipFill>
        <p:spPr>
          <a:xfrm>
            <a:off x="1146810" y="6565265"/>
            <a:ext cx="274320" cy="210820"/>
          </a:xfrm>
          <a:prstGeom prst="rect">
            <a:avLst/>
          </a:prstGeom>
          <a:noFill/>
          <a:ln w="9525">
            <a:noFill/>
          </a:ln>
        </p:spPr>
      </p:pic>
      <p:pic>
        <p:nvPicPr>
          <p:cNvPr id="38" name="图片 -2147482466"/>
          <p:cNvPicPr>
            <a:picLocks noChangeAspect="1"/>
          </p:cNvPicPr>
          <p:nvPr/>
        </p:nvPicPr>
        <p:blipFill>
          <a:blip r:embed="rId16"/>
          <a:stretch>
            <a:fillRect/>
          </a:stretch>
        </p:blipFill>
        <p:spPr>
          <a:xfrm>
            <a:off x="1111250" y="6844030"/>
            <a:ext cx="345440" cy="194945"/>
          </a:xfrm>
          <a:prstGeom prst="rect">
            <a:avLst/>
          </a:prstGeom>
          <a:noFill/>
          <a:ln w="9525">
            <a:noFill/>
          </a:ln>
        </p:spPr>
      </p:pic>
      <p:pic>
        <p:nvPicPr>
          <p:cNvPr id="39" name="图片 -2147482423"/>
          <p:cNvPicPr>
            <a:picLocks noChangeAspect="1"/>
          </p:cNvPicPr>
          <p:nvPr/>
        </p:nvPicPr>
        <p:blipFill>
          <a:blip r:embed="rId17"/>
          <a:stretch>
            <a:fillRect/>
          </a:stretch>
        </p:blipFill>
        <p:spPr>
          <a:xfrm>
            <a:off x="3124835" y="4956810"/>
            <a:ext cx="346075" cy="207645"/>
          </a:xfrm>
          <a:prstGeom prst="rect">
            <a:avLst/>
          </a:prstGeom>
          <a:noFill/>
          <a:ln w="9525">
            <a:noFill/>
          </a:ln>
        </p:spPr>
      </p:pic>
      <p:pic>
        <p:nvPicPr>
          <p:cNvPr id="40" name="图片 -2147482416"/>
          <p:cNvPicPr>
            <a:picLocks noChangeAspect="1"/>
          </p:cNvPicPr>
          <p:nvPr/>
        </p:nvPicPr>
        <p:blipFill>
          <a:blip r:embed="rId18"/>
          <a:stretch>
            <a:fillRect/>
          </a:stretch>
        </p:blipFill>
        <p:spPr>
          <a:xfrm>
            <a:off x="3094990" y="5226050"/>
            <a:ext cx="406400" cy="194945"/>
          </a:xfrm>
          <a:prstGeom prst="rect">
            <a:avLst/>
          </a:prstGeom>
          <a:noFill/>
          <a:ln w="9525">
            <a:noFill/>
          </a:ln>
        </p:spPr>
      </p:pic>
      <p:pic>
        <p:nvPicPr>
          <p:cNvPr id="41" name="图片 -2147482418"/>
          <p:cNvPicPr>
            <a:picLocks noChangeAspect="1"/>
          </p:cNvPicPr>
          <p:nvPr/>
        </p:nvPicPr>
        <p:blipFill>
          <a:blip r:embed="rId19"/>
          <a:stretch>
            <a:fillRect/>
          </a:stretch>
        </p:blipFill>
        <p:spPr>
          <a:xfrm>
            <a:off x="3124835" y="5483860"/>
            <a:ext cx="346075" cy="193675"/>
          </a:xfrm>
          <a:prstGeom prst="rect">
            <a:avLst/>
          </a:prstGeom>
          <a:noFill/>
          <a:ln w="9525">
            <a:noFill/>
          </a:ln>
        </p:spPr>
      </p:pic>
      <p:pic>
        <p:nvPicPr>
          <p:cNvPr id="42" name="图片 -2147482421"/>
          <p:cNvPicPr>
            <a:picLocks noChangeAspect="1"/>
          </p:cNvPicPr>
          <p:nvPr/>
        </p:nvPicPr>
        <p:blipFill>
          <a:blip r:embed="rId20"/>
          <a:stretch>
            <a:fillRect/>
          </a:stretch>
        </p:blipFill>
        <p:spPr>
          <a:xfrm>
            <a:off x="3180715" y="6290310"/>
            <a:ext cx="252095" cy="224790"/>
          </a:xfrm>
          <a:prstGeom prst="rect">
            <a:avLst/>
          </a:prstGeom>
          <a:noFill/>
          <a:ln w="9525">
            <a:noFill/>
          </a:ln>
        </p:spPr>
      </p:pic>
      <p:pic>
        <p:nvPicPr>
          <p:cNvPr id="43" name="图片 -2147482420"/>
          <p:cNvPicPr>
            <a:picLocks noChangeAspect="1"/>
          </p:cNvPicPr>
          <p:nvPr/>
        </p:nvPicPr>
        <p:blipFill>
          <a:blip r:embed="rId21"/>
          <a:stretch>
            <a:fillRect/>
          </a:stretch>
        </p:blipFill>
        <p:spPr>
          <a:xfrm>
            <a:off x="3094990" y="7116445"/>
            <a:ext cx="403225" cy="205105"/>
          </a:xfrm>
          <a:prstGeom prst="rect">
            <a:avLst/>
          </a:prstGeom>
          <a:noFill/>
          <a:ln w="9525">
            <a:noFill/>
          </a:ln>
        </p:spPr>
      </p:pic>
      <p:cxnSp>
        <p:nvCxnSpPr>
          <p:cNvPr id="1065" name="曲线连接符 1064"/>
          <p:cNvCxnSpPr/>
          <p:nvPr/>
        </p:nvCxnSpPr>
        <p:spPr>
          <a:xfrm rot="5400000">
            <a:off x="2211705" y="2508250"/>
            <a:ext cx="857250" cy="354330"/>
          </a:xfrm>
          <a:prstGeom prst="curvedConnector3">
            <a:avLst>
              <a:gd name="adj1" fmla="val 49703"/>
            </a:avLst>
          </a:prstGeom>
          <a:ln w="9525">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1074" name="直线箭头连接符 1073"/>
          <p:cNvCxnSpPr/>
          <p:nvPr/>
        </p:nvCxnSpPr>
        <p:spPr>
          <a:xfrm flipV="1">
            <a:off x="2583815" y="1891697"/>
            <a:ext cx="596900" cy="255905"/>
          </a:xfrm>
          <a:prstGeom prst="straightConnector1">
            <a:avLst/>
          </a:prstGeom>
          <a:ln w="9525">
            <a:headEnd type="triangle" w="med" len="med"/>
            <a:tailEnd type="triangle" w="med" len="med"/>
          </a:ln>
        </p:spPr>
        <p:style>
          <a:lnRef idx="2">
            <a:schemeClr val="accent1"/>
          </a:lnRef>
          <a:fillRef idx="0">
            <a:srgbClr val="FFFFFF"/>
          </a:fillRef>
          <a:effectRef idx="0">
            <a:srgbClr val="FFFFFF"/>
          </a:effectRef>
          <a:fontRef idx="minor">
            <a:schemeClr val="tx1"/>
          </a:fontRef>
        </p:style>
      </p:cxnSp>
      <p:sp>
        <p:nvSpPr>
          <p:cNvPr id="1076" name="文本框 1075"/>
          <p:cNvSpPr txBox="1"/>
          <p:nvPr/>
        </p:nvSpPr>
        <p:spPr>
          <a:xfrm>
            <a:off x="1396365" y="2497461"/>
            <a:ext cx="483605" cy="169277"/>
          </a:xfrm>
          <a:prstGeom prst="rect">
            <a:avLst/>
          </a:prstGeom>
          <a:noFill/>
        </p:spPr>
        <p:txBody>
          <a:bodyPr wrap="square" rtlCol="0">
            <a:spAutoFit/>
          </a:bodyPr>
          <a:lstStyle/>
          <a:p>
            <a:r>
              <a:rPr kumimoji="1" lang="en-US" altLang="zh-CN" sz="500" dirty="0">
                <a:latin typeface="Times New Roman" panose="02020503050405090304" pitchFamily="18" charset="0"/>
                <a:cs typeface="Times New Roman" panose="02020503050405090304" pitchFamily="18" charset="0"/>
              </a:rPr>
              <a:t>Route 2</a:t>
            </a:r>
            <a:endParaRPr kumimoji="1" lang="zh-CN" altLang="en-US" sz="500" dirty="0">
              <a:latin typeface="Times New Roman" panose="02020503050405090304" pitchFamily="18" charset="0"/>
              <a:cs typeface="Times New Roman" panose="02020503050405090304" pitchFamily="18" charset="0"/>
            </a:endParaRPr>
          </a:p>
        </p:txBody>
      </p:sp>
      <p:cxnSp>
        <p:nvCxnSpPr>
          <p:cNvPr id="1087" name="曲线连接符 1086"/>
          <p:cNvCxnSpPr/>
          <p:nvPr/>
        </p:nvCxnSpPr>
        <p:spPr>
          <a:xfrm rot="10800000" flipV="1">
            <a:off x="1217114" y="2093013"/>
            <a:ext cx="744538" cy="659396"/>
          </a:xfrm>
          <a:prstGeom prst="curvedConnector3">
            <a:avLst>
              <a:gd name="adj1" fmla="val -2635"/>
            </a:avLst>
          </a:prstGeom>
          <a:ln w="9525">
            <a:headEnd type="triangle"/>
            <a:tailEnd type="triangle"/>
          </a:ln>
        </p:spPr>
        <p:style>
          <a:lnRef idx="1">
            <a:schemeClr val="accent2"/>
          </a:lnRef>
          <a:fillRef idx="0">
            <a:schemeClr val="accent2"/>
          </a:fillRef>
          <a:effectRef idx="0">
            <a:schemeClr val="accent2"/>
          </a:effectRef>
          <a:fontRef idx="minor">
            <a:schemeClr val="tx1"/>
          </a:fontRef>
        </p:style>
      </p:cxnSp>
      <p:pic>
        <p:nvPicPr>
          <p:cNvPr id="44" name="图片 43" descr="截屏2026-02-05 下午6.15.23"/>
          <p:cNvPicPr>
            <a:picLocks noChangeAspect="1"/>
          </p:cNvPicPr>
          <p:nvPr/>
        </p:nvPicPr>
        <p:blipFill>
          <a:blip r:embed="rId22"/>
          <a:stretch>
            <a:fillRect/>
          </a:stretch>
        </p:blipFill>
        <p:spPr>
          <a:xfrm>
            <a:off x="303530" y="814705"/>
            <a:ext cx="3534410" cy="2451100"/>
          </a:xfrm>
          <a:prstGeom prst="rect">
            <a:avLst/>
          </a:prstGeom>
        </p:spPr>
      </p:pic>
      <p:cxnSp>
        <p:nvCxnSpPr>
          <p:cNvPr id="45" name="直接箭头连接符 44"/>
          <p:cNvCxnSpPr/>
          <p:nvPr/>
        </p:nvCxnSpPr>
        <p:spPr>
          <a:xfrm flipH="1">
            <a:off x="1111250" y="1633220"/>
            <a:ext cx="420370" cy="274320"/>
          </a:xfrm>
          <a:prstGeom prst="straightConnector1">
            <a:avLst/>
          </a:prstGeom>
          <a:ln w="9525">
            <a:headEnd type="arrow"/>
            <a:tailEnd type="arrow"/>
          </a:ln>
        </p:spPr>
        <p:style>
          <a:lnRef idx="2">
            <a:schemeClr val="accent1"/>
          </a:lnRef>
          <a:fillRef idx="0">
            <a:schemeClr val="accent1"/>
          </a:fillRef>
          <a:effectRef idx="1">
            <a:schemeClr val="accent1"/>
          </a:effectRef>
          <a:fontRef idx="minor">
            <a:schemeClr val="tx1"/>
          </a:fontRef>
        </p:style>
      </p:cxnSp>
      <p:cxnSp>
        <p:nvCxnSpPr>
          <p:cNvPr id="49" name="直接箭头连接符 48"/>
          <p:cNvCxnSpPr/>
          <p:nvPr/>
        </p:nvCxnSpPr>
        <p:spPr>
          <a:xfrm flipH="1">
            <a:off x="1004570" y="1791335"/>
            <a:ext cx="353060" cy="742950"/>
          </a:xfrm>
          <a:prstGeom prst="straightConnector1">
            <a:avLst/>
          </a:prstGeom>
          <a:ln w="9525">
            <a:headEnd type="arrow"/>
            <a:tailEnd type="arrow"/>
          </a:ln>
        </p:spPr>
        <p:style>
          <a:lnRef idx="2">
            <a:schemeClr val="accent1"/>
          </a:lnRef>
          <a:fillRef idx="0">
            <a:schemeClr val="accent1"/>
          </a:fillRef>
          <a:effectRef idx="1">
            <a:schemeClr val="accent1"/>
          </a:effectRef>
          <a:fontRef idx="minor">
            <a:schemeClr val="tx1"/>
          </a:fontRef>
        </p:style>
      </p:cxnSp>
      <p:cxnSp>
        <p:nvCxnSpPr>
          <p:cNvPr id="51" name="直接箭头连接符 50"/>
          <p:cNvCxnSpPr/>
          <p:nvPr/>
        </p:nvCxnSpPr>
        <p:spPr>
          <a:xfrm>
            <a:off x="1527175" y="1671320"/>
            <a:ext cx="266065" cy="312420"/>
          </a:xfrm>
          <a:prstGeom prst="straightConnector1">
            <a:avLst/>
          </a:prstGeom>
          <a:ln w="9525">
            <a:headEnd type="arrow"/>
            <a:tailEnd type="arrow"/>
          </a:ln>
        </p:spPr>
        <p:style>
          <a:lnRef idx="2">
            <a:schemeClr val="accent1"/>
          </a:lnRef>
          <a:fillRef idx="0">
            <a:schemeClr val="accent1"/>
          </a:fillRef>
          <a:effectRef idx="1">
            <a:schemeClr val="accent1"/>
          </a:effectRef>
          <a:fontRef idx="minor">
            <a:schemeClr val="tx1"/>
          </a:fontRef>
        </p:style>
      </p:cxnSp>
      <p:sp>
        <p:nvSpPr>
          <p:cNvPr id="53" name="文本框 52"/>
          <p:cNvSpPr txBox="1"/>
          <p:nvPr/>
        </p:nvSpPr>
        <p:spPr>
          <a:xfrm>
            <a:off x="1300480" y="1800225"/>
            <a:ext cx="528955" cy="183515"/>
          </a:xfrm>
          <a:prstGeom prst="rect">
            <a:avLst/>
          </a:prstGeom>
          <a:noFill/>
        </p:spPr>
        <p:txBody>
          <a:bodyPr wrap="square" rtlCol="0">
            <a:spAutoFit/>
          </a:bodyPr>
          <a:p>
            <a:r>
              <a:rPr lang="en-US" altLang="zh-CN" sz="600">
                <a:latin typeface="Times New Roman" panose="02020503050405090304" pitchFamily="18" charset="0"/>
                <a:cs typeface="Times New Roman" panose="02020503050405090304" pitchFamily="18" charset="0"/>
              </a:rPr>
              <a:t>Route 1</a:t>
            </a:r>
            <a:endParaRPr lang="en-US" altLang="zh-CN" sz="600">
              <a:latin typeface="Times New Roman" panose="02020503050405090304" pitchFamily="18" charset="0"/>
              <a:cs typeface="Times New Roman" panose="02020503050405090304" pitchFamily="18" charset="0"/>
            </a:endParaRPr>
          </a:p>
        </p:txBody>
      </p:sp>
      <p:sp>
        <p:nvSpPr>
          <p:cNvPr id="54" name="文本框 53"/>
          <p:cNvSpPr txBox="1"/>
          <p:nvPr/>
        </p:nvSpPr>
        <p:spPr>
          <a:xfrm>
            <a:off x="1456690" y="2421255"/>
            <a:ext cx="528955" cy="76200"/>
          </a:xfrm>
          <a:prstGeom prst="rect">
            <a:avLst/>
          </a:prstGeom>
          <a:noFill/>
        </p:spPr>
        <p:txBody>
          <a:bodyPr wrap="square" rtlCol="0">
            <a:noAutofit/>
          </a:bodyPr>
          <a:p>
            <a:r>
              <a:rPr lang="en-US" altLang="zh-CN" sz="600">
                <a:latin typeface="Times New Roman" panose="02020503050405090304" pitchFamily="18" charset="0"/>
                <a:cs typeface="Times New Roman" panose="02020503050405090304" pitchFamily="18" charset="0"/>
              </a:rPr>
              <a:t>Route 2</a:t>
            </a:r>
            <a:endParaRPr lang="en-US" altLang="zh-CN" sz="600">
              <a:latin typeface="Times New Roman" panose="02020503050405090304" pitchFamily="18" charset="0"/>
              <a:cs typeface="Times New Roman" panose="02020503050405090304" pitchFamily="18" charset="0"/>
            </a:endParaRPr>
          </a:p>
        </p:txBody>
      </p:sp>
      <p:cxnSp>
        <p:nvCxnSpPr>
          <p:cNvPr id="57" name="曲线连接符 56"/>
          <p:cNvCxnSpPr/>
          <p:nvPr/>
        </p:nvCxnSpPr>
        <p:spPr>
          <a:xfrm rot="10800000" flipV="1">
            <a:off x="1147445" y="2075180"/>
            <a:ext cx="634365" cy="396240"/>
          </a:xfrm>
          <a:prstGeom prst="curvedConnector3">
            <a:avLst>
              <a:gd name="adj1" fmla="val -300"/>
            </a:avLst>
          </a:prstGeom>
          <a:ln w="9525">
            <a:solidFill>
              <a:schemeClr val="accent2"/>
            </a:solidFill>
            <a:headEnd type="arrow"/>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主题​​">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6442</Words>
  <Application>WPS 演示</Application>
  <PresentationFormat>自定义</PresentationFormat>
  <Paragraphs>192</Paragraphs>
  <Slides>1</Slides>
  <Notes>1</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1</vt:i4>
      </vt:variant>
    </vt:vector>
  </HeadingPairs>
  <TitlesOfParts>
    <vt:vector size="18" baseType="lpstr">
      <vt:lpstr>Arial</vt:lpstr>
      <vt:lpstr>宋体</vt:lpstr>
      <vt:lpstr>Wingdings</vt:lpstr>
      <vt:lpstr>Times New Roman</vt:lpstr>
      <vt:lpstr>Calibri</vt:lpstr>
      <vt:lpstr>Helvetica Neue</vt:lpstr>
      <vt:lpstr>Aptos</vt:lpstr>
      <vt:lpstr>微软雅黑</vt:lpstr>
      <vt:lpstr>汉仪旗黑</vt:lpstr>
      <vt:lpstr>宋体</vt:lpstr>
      <vt:lpstr>Arial Unicode MS</vt:lpstr>
      <vt:lpstr>等线 Light</vt:lpstr>
      <vt:lpstr>汉仪中等线KW</vt:lpstr>
      <vt:lpstr>Aptos Display</vt:lpstr>
      <vt:lpstr>等线</vt:lpstr>
      <vt:lpstr>汉仪书宋二KW</vt:lpstr>
      <vt:lpstr>Office 主题​​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c30099</dc:creator>
  <cp:lastModifiedBy>威乐李</cp:lastModifiedBy>
  <cp:revision>23</cp:revision>
  <dcterms:created xsi:type="dcterms:W3CDTF">2026-02-10T03:41:00Z</dcterms:created>
  <dcterms:modified xsi:type="dcterms:W3CDTF">2026-02-10T03:41:00Z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BA3011D68D08E32CC9DC8469E4783B74_43</vt:lpwstr>
  </property>
  <property fmtid="{D5CDD505-2E9C-101B-9397-08002B2CF9AE}" pid="3" name="KSOProductBuildVer">
    <vt:lpwstr>2052-12.1.23155.23155</vt:lpwstr>
  </property>
</Properties>
</file>