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724650" cy="97742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371" autoAdjust="0"/>
  </p:normalViewPr>
  <p:slideViewPr>
    <p:cSldViewPr snapToGrid="0">
      <p:cViewPr varScale="1">
        <p:scale>
          <a:sx n="105" d="100"/>
          <a:sy n="105" d="100"/>
        </p:scale>
        <p:origin x="7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C70A1-B1AD-4C62-8760-6A1413B6B24B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3100" y="4703763"/>
            <a:ext cx="5378450" cy="3848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647EE-A9BE-4140-A05D-A4842B2082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1182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647EE-A9BE-4140-A05D-A4842B20826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2060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860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852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647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201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879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8169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665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9112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323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848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321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DF22D-7FBD-41AD-816C-86B0AB178C49}" type="datetimeFigureOut">
              <a:rPr lang="it-IT" smtClean="0"/>
              <a:t>09/06/2026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F4107-987D-4C9E-884C-A7BC498602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802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5251869" y="825375"/>
            <a:ext cx="1752779" cy="8195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solidFill>
                  <a:schemeClr val="tx1"/>
                </a:solidFill>
              </a:rPr>
              <a:t>Interval</a:t>
            </a:r>
            <a:r>
              <a:rPr lang="it-IT" sz="1400" dirty="0">
                <a:solidFill>
                  <a:schemeClr val="tx1"/>
                </a:solidFill>
              </a:rPr>
              <a:t> </a:t>
            </a:r>
            <a:r>
              <a:rPr lang="it-IT" sz="1400" dirty="0" err="1">
                <a:solidFill>
                  <a:schemeClr val="tx1"/>
                </a:solidFill>
              </a:rPr>
              <a:t>cancer</a:t>
            </a:r>
            <a:r>
              <a:rPr lang="it-IT" sz="1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it-IT" sz="1400" dirty="0" smtClean="0">
                <a:solidFill>
                  <a:schemeClr val="tx1"/>
                </a:solidFill>
              </a:rPr>
              <a:t>n=148</a:t>
            </a:r>
          </a:p>
          <a:p>
            <a:pPr algn="ctr"/>
            <a:r>
              <a:rPr lang="it-IT" sz="1000" dirty="0" smtClean="0">
                <a:solidFill>
                  <a:schemeClr val="tx1"/>
                </a:solidFill>
              </a:rPr>
              <a:t>(from </a:t>
            </a:r>
            <a:r>
              <a:rPr lang="it-IT" sz="1000" dirty="0">
                <a:solidFill>
                  <a:schemeClr val="tx1"/>
                </a:solidFill>
              </a:rPr>
              <a:t>n=100079 </a:t>
            </a:r>
            <a:r>
              <a:rPr lang="it-IT" sz="1000" dirty="0" err="1" smtClean="0">
                <a:solidFill>
                  <a:schemeClr val="tx1"/>
                </a:solidFill>
              </a:rPr>
              <a:t>women</a:t>
            </a:r>
            <a:r>
              <a:rPr lang="it-IT" sz="1000" dirty="0" smtClean="0">
                <a:solidFill>
                  <a:schemeClr val="tx1"/>
                </a:solidFill>
              </a:rPr>
              <a:t> with negative </a:t>
            </a:r>
            <a:r>
              <a:rPr lang="it-IT" sz="1000" dirty="0">
                <a:solidFill>
                  <a:schemeClr val="tx1"/>
                </a:solidFill>
              </a:rPr>
              <a:t>screening </a:t>
            </a:r>
            <a:r>
              <a:rPr lang="it-IT" sz="1000" dirty="0" smtClean="0">
                <a:solidFill>
                  <a:schemeClr val="tx1"/>
                </a:solidFill>
              </a:rPr>
              <a:t>test)</a:t>
            </a:r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877395" y="1771410"/>
            <a:ext cx="1673524" cy="9512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dirty="0" err="1">
                <a:solidFill>
                  <a:schemeClr val="tx1"/>
                </a:solidFill>
              </a:rPr>
              <a:t>Experimental</a:t>
            </a:r>
            <a:r>
              <a:rPr lang="it-IT" sz="1300" dirty="0">
                <a:solidFill>
                  <a:schemeClr val="tx1"/>
                </a:solidFill>
              </a:rPr>
              <a:t> </a:t>
            </a:r>
            <a:r>
              <a:rPr lang="it-IT" sz="1300" dirty="0" err="1">
                <a:solidFill>
                  <a:schemeClr val="tx1"/>
                </a:solidFill>
              </a:rPr>
              <a:t>arm</a:t>
            </a:r>
            <a:r>
              <a:rPr lang="it-IT" sz="1300" dirty="0">
                <a:solidFill>
                  <a:schemeClr val="tx1"/>
                </a:solidFill>
              </a:rPr>
              <a:t> DBT+DM</a:t>
            </a:r>
          </a:p>
          <a:p>
            <a:pPr algn="ctr"/>
            <a:r>
              <a:rPr lang="it-IT" sz="1300" dirty="0" smtClean="0">
                <a:solidFill>
                  <a:schemeClr val="tx1"/>
                </a:solidFill>
              </a:rPr>
              <a:t>n=63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(from n=43843 </a:t>
            </a:r>
            <a:r>
              <a:rPr lang="it-IT" sz="1000" dirty="0" err="1">
                <a:solidFill>
                  <a:schemeClr val="tx1"/>
                </a:solidFill>
              </a:rPr>
              <a:t>women</a:t>
            </a:r>
            <a:r>
              <a:rPr lang="it-IT" sz="1000" dirty="0">
                <a:solidFill>
                  <a:schemeClr val="tx1"/>
                </a:solidFill>
              </a:rPr>
              <a:t> with negative screening </a:t>
            </a:r>
            <a:r>
              <a:rPr lang="it-IT" sz="1000" dirty="0" smtClean="0">
                <a:solidFill>
                  <a:schemeClr val="tx1"/>
                </a:solidFill>
              </a:rPr>
              <a:t>test)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6639644" y="1771411"/>
            <a:ext cx="1673524" cy="9512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dirty="0">
                <a:solidFill>
                  <a:schemeClr val="tx1"/>
                </a:solidFill>
              </a:rPr>
              <a:t>Control </a:t>
            </a:r>
            <a:r>
              <a:rPr lang="it-IT" sz="1300" dirty="0" err="1">
                <a:solidFill>
                  <a:schemeClr val="tx1"/>
                </a:solidFill>
              </a:rPr>
              <a:t>arm</a:t>
            </a:r>
            <a:endParaRPr lang="it-IT" sz="1300" dirty="0">
              <a:solidFill>
                <a:schemeClr val="tx1"/>
              </a:solidFill>
            </a:endParaRPr>
          </a:p>
          <a:p>
            <a:pPr algn="ctr"/>
            <a:r>
              <a:rPr lang="it-IT" sz="1300" dirty="0">
                <a:solidFill>
                  <a:schemeClr val="tx1"/>
                </a:solidFill>
              </a:rPr>
              <a:t>DM</a:t>
            </a:r>
          </a:p>
          <a:p>
            <a:pPr algn="ctr"/>
            <a:r>
              <a:rPr lang="it-IT" sz="1300" dirty="0" smtClean="0">
                <a:solidFill>
                  <a:schemeClr val="tx1"/>
                </a:solidFill>
              </a:rPr>
              <a:t>n=85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(from n=56236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women</a:t>
            </a:r>
            <a:r>
              <a:rPr lang="it-IT" sz="1000" dirty="0">
                <a:solidFill>
                  <a:schemeClr val="tx1"/>
                </a:solidFill>
              </a:rPr>
              <a:t> with negative screening </a:t>
            </a:r>
            <a:r>
              <a:rPr lang="it-IT" sz="1000" dirty="0" smtClean="0">
                <a:solidFill>
                  <a:schemeClr val="tx1"/>
                </a:solidFill>
              </a:rPr>
              <a:t>test)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10" name="Connettore 4 9"/>
          <p:cNvCxnSpPr>
            <a:stCxn id="6" idx="1"/>
            <a:endCxn id="7" idx="0"/>
          </p:cNvCxnSpPr>
          <p:nvPr/>
        </p:nvCxnSpPr>
        <p:spPr>
          <a:xfrm rot="10800000" flipV="1">
            <a:off x="4714157" y="1235130"/>
            <a:ext cx="537712" cy="5362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3877395" y="3169970"/>
            <a:ext cx="1673524" cy="9749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dirty="0" err="1">
                <a:solidFill>
                  <a:schemeClr val="tx1"/>
                </a:solidFill>
              </a:rPr>
              <a:t>Screened</a:t>
            </a:r>
            <a:r>
              <a:rPr lang="it-IT" sz="1300" dirty="0">
                <a:solidFill>
                  <a:schemeClr val="tx1"/>
                </a:solidFill>
              </a:rPr>
              <a:t> in </a:t>
            </a:r>
            <a:r>
              <a:rPr lang="it-IT" sz="1300" dirty="0" err="1">
                <a:solidFill>
                  <a:schemeClr val="tx1"/>
                </a:solidFill>
              </a:rPr>
              <a:t>participating</a:t>
            </a:r>
            <a:r>
              <a:rPr lang="it-IT" sz="1300" dirty="0">
                <a:solidFill>
                  <a:schemeClr val="tx1"/>
                </a:solidFill>
              </a:rPr>
              <a:t> </a:t>
            </a:r>
            <a:r>
              <a:rPr lang="it-IT" sz="1300" dirty="0" smtClean="0">
                <a:solidFill>
                  <a:schemeClr val="tx1"/>
                </a:solidFill>
              </a:rPr>
              <a:t>clinics</a:t>
            </a:r>
            <a:endParaRPr lang="it-IT" sz="1300" dirty="0">
              <a:solidFill>
                <a:schemeClr val="tx1"/>
              </a:solidFill>
            </a:endParaRPr>
          </a:p>
          <a:p>
            <a:pPr algn="ctr"/>
            <a:r>
              <a:rPr lang="it-IT" sz="1300" dirty="0" smtClean="0">
                <a:solidFill>
                  <a:schemeClr val="tx1"/>
                </a:solidFill>
              </a:rPr>
              <a:t>n=44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(from n=27895 </a:t>
            </a:r>
            <a:r>
              <a:rPr lang="it-IT" sz="1000" dirty="0" err="1">
                <a:solidFill>
                  <a:schemeClr val="tx1"/>
                </a:solidFill>
              </a:rPr>
              <a:t>women</a:t>
            </a:r>
            <a:r>
              <a:rPr lang="it-IT" sz="1000" dirty="0">
                <a:solidFill>
                  <a:schemeClr val="tx1"/>
                </a:solidFill>
              </a:rPr>
              <a:t> with negative screening </a:t>
            </a:r>
            <a:r>
              <a:rPr lang="it-IT" sz="1000" dirty="0" smtClean="0">
                <a:solidFill>
                  <a:schemeClr val="tx1"/>
                </a:solidFill>
              </a:rPr>
              <a:t>test)</a:t>
            </a:r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6639644" y="3169970"/>
            <a:ext cx="1673524" cy="9749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dirty="0" err="1">
                <a:solidFill>
                  <a:schemeClr val="tx1"/>
                </a:solidFill>
              </a:rPr>
              <a:t>Screened</a:t>
            </a:r>
            <a:r>
              <a:rPr lang="it-IT" sz="1300" dirty="0">
                <a:solidFill>
                  <a:schemeClr val="tx1"/>
                </a:solidFill>
              </a:rPr>
              <a:t> in </a:t>
            </a:r>
            <a:r>
              <a:rPr lang="it-IT" sz="1300" dirty="0" err="1">
                <a:solidFill>
                  <a:schemeClr val="tx1"/>
                </a:solidFill>
              </a:rPr>
              <a:t>participating</a:t>
            </a:r>
            <a:r>
              <a:rPr lang="it-IT" sz="1300" dirty="0">
                <a:solidFill>
                  <a:schemeClr val="tx1"/>
                </a:solidFill>
              </a:rPr>
              <a:t> </a:t>
            </a:r>
            <a:r>
              <a:rPr lang="it-IT" sz="1300" dirty="0" smtClean="0">
                <a:solidFill>
                  <a:schemeClr val="tx1"/>
                </a:solidFill>
              </a:rPr>
              <a:t>clinics</a:t>
            </a:r>
            <a:endParaRPr lang="it-IT" sz="1300" dirty="0">
              <a:solidFill>
                <a:schemeClr val="tx1"/>
              </a:solidFill>
            </a:endParaRPr>
          </a:p>
          <a:p>
            <a:pPr algn="ctr"/>
            <a:r>
              <a:rPr lang="it-IT" sz="1300" dirty="0" smtClean="0">
                <a:solidFill>
                  <a:schemeClr val="tx1"/>
                </a:solidFill>
              </a:rPr>
              <a:t>n=48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(from n=32275 </a:t>
            </a:r>
            <a:r>
              <a:rPr lang="it-IT" sz="1000" dirty="0" err="1">
                <a:solidFill>
                  <a:schemeClr val="tx1"/>
                </a:solidFill>
              </a:rPr>
              <a:t>women</a:t>
            </a:r>
            <a:r>
              <a:rPr lang="it-IT" sz="1000" dirty="0">
                <a:solidFill>
                  <a:schemeClr val="tx1"/>
                </a:solidFill>
              </a:rPr>
              <a:t> with negative screening </a:t>
            </a:r>
            <a:r>
              <a:rPr lang="it-IT" sz="1000" dirty="0" smtClean="0">
                <a:solidFill>
                  <a:schemeClr val="tx1"/>
                </a:solidFill>
              </a:rPr>
              <a:t>test)</a:t>
            </a:r>
            <a:endParaRPr lang="it-IT" sz="1000" dirty="0">
              <a:solidFill>
                <a:schemeClr val="tx1"/>
              </a:solidFill>
            </a:endParaRPr>
          </a:p>
        </p:txBody>
      </p:sp>
      <p:cxnSp>
        <p:nvCxnSpPr>
          <p:cNvPr id="18" name="Connettore 2 17"/>
          <p:cNvCxnSpPr>
            <a:stCxn id="7" idx="2"/>
            <a:endCxn id="15" idx="0"/>
          </p:cNvCxnSpPr>
          <p:nvPr/>
        </p:nvCxnSpPr>
        <p:spPr>
          <a:xfrm>
            <a:off x="4714157" y="2722647"/>
            <a:ext cx="0" cy="447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8" idx="2"/>
            <a:endCxn id="16" idx="0"/>
          </p:cNvCxnSpPr>
          <p:nvPr/>
        </p:nvCxnSpPr>
        <p:spPr>
          <a:xfrm>
            <a:off x="7476406" y="2722647"/>
            <a:ext cx="0" cy="447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/>
          <p:nvPr/>
        </p:nvCxnSpPr>
        <p:spPr>
          <a:xfrm flipH="1">
            <a:off x="3076575" y="2962397"/>
            <a:ext cx="16375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/>
          <p:nvPr/>
        </p:nvSpPr>
        <p:spPr>
          <a:xfrm>
            <a:off x="1403052" y="2505196"/>
            <a:ext cx="1673524" cy="9485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dirty="0" err="1">
                <a:solidFill>
                  <a:schemeClr val="tx1"/>
                </a:solidFill>
              </a:rPr>
              <a:t>Screened</a:t>
            </a:r>
            <a:r>
              <a:rPr lang="it-IT" sz="1300" dirty="0">
                <a:solidFill>
                  <a:schemeClr val="tx1"/>
                </a:solidFill>
              </a:rPr>
              <a:t> in non-</a:t>
            </a:r>
            <a:r>
              <a:rPr lang="it-IT" sz="1300" dirty="0" err="1">
                <a:solidFill>
                  <a:schemeClr val="tx1"/>
                </a:solidFill>
              </a:rPr>
              <a:t>participating</a:t>
            </a:r>
            <a:r>
              <a:rPr lang="it-IT" sz="1300" dirty="0">
                <a:solidFill>
                  <a:schemeClr val="tx1"/>
                </a:solidFill>
              </a:rPr>
              <a:t> clinics</a:t>
            </a:r>
          </a:p>
          <a:p>
            <a:pPr algn="ctr"/>
            <a:r>
              <a:rPr lang="it-IT" sz="1300" dirty="0" smtClean="0">
                <a:solidFill>
                  <a:schemeClr val="tx1"/>
                </a:solidFill>
              </a:rPr>
              <a:t>n=19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(from n=15948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it-IT" sz="1000" dirty="0" err="1">
                <a:solidFill>
                  <a:schemeClr val="tx1"/>
                </a:solidFill>
              </a:rPr>
              <a:t>women</a:t>
            </a:r>
            <a:r>
              <a:rPr lang="it-IT" sz="1000" dirty="0">
                <a:solidFill>
                  <a:schemeClr val="tx1"/>
                </a:solidFill>
              </a:rPr>
              <a:t> with negative screening </a:t>
            </a:r>
            <a:r>
              <a:rPr lang="it-IT" sz="1000" dirty="0" smtClean="0">
                <a:solidFill>
                  <a:schemeClr val="tx1"/>
                </a:solidFill>
              </a:rPr>
              <a:t>test)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27" name="Connettore 2 26"/>
          <p:cNvCxnSpPr/>
          <p:nvPr/>
        </p:nvCxnSpPr>
        <p:spPr>
          <a:xfrm>
            <a:off x="7476405" y="2962397"/>
            <a:ext cx="1638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tangolo 27"/>
          <p:cNvSpPr/>
          <p:nvPr/>
        </p:nvSpPr>
        <p:spPr>
          <a:xfrm>
            <a:off x="9114707" y="2505197"/>
            <a:ext cx="1673524" cy="9485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Screened in non- participating </a:t>
            </a:r>
            <a:r>
              <a:rPr lang="it-IT" sz="1300" dirty="0">
                <a:solidFill>
                  <a:schemeClr val="tx1"/>
                </a:solidFill>
              </a:rPr>
              <a:t>clinics</a:t>
            </a:r>
          </a:p>
          <a:p>
            <a:pPr algn="ctr"/>
            <a:r>
              <a:rPr lang="it-IT" sz="1300" dirty="0" smtClean="0">
                <a:solidFill>
                  <a:schemeClr val="tx1"/>
                </a:solidFill>
              </a:rPr>
              <a:t>n=37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(from n=23961 </a:t>
            </a:r>
            <a:r>
              <a:rPr lang="it-IT" sz="1000" dirty="0" err="1">
                <a:solidFill>
                  <a:schemeClr val="tx1"/>
                </a:solidFill>
              </a:rPr>
              <a:t>women</a:t>
            </a:r>
            <a:r>
              <a:rPr lang="it-IT" sz="1000" dirty="0">
                <a:solidFill>
                  <a:schemeClr val="tx1"/>
                </a:solidFill>
              </a:rPr>
              <a:t> with negative </a:t>
            </a:r>
            <a:r>
              <a:rPr lang="it-IT" sz="1000">
                <a:solidFill>
                  <a:schemeClr val="tx1"/>
                </a:solidFill>
              </a:rPr>
              <a:t>screening </a:t>
            </a:r>
            <a:r>
              <a:rPr lang="it-IT" sz="1000" smtClean="0">
                <a:solidFill>
                  <a:schemeClr val="tx1"/>
                </a:solidFill>
              </a:rPr>
              <a:t>test)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3886920" y="5961814"/>
            <a:ext cx="1673524" cy="8179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Screening images reviewed by radiologists </a:t>
            </a:r>
          </a:p>
          <a:p>
            <a:pPr algn="ctr"/>
            <a:r>
              <a:rPr lang="it-IT" sz="1300" dirty="0">
                <a:solidFill>
                  <a:schemeClr val="tx1"/>
                </a:solidFill>
              </a:rPr>
              <a:t>n=43</a:t>
            </a:r>
          </a:p>
        </p:txBody>
      </p:sp>
      <p:sp>
        <p:nvSpPr>
          <p:cNvPr id="32" name="Rettangolo 31"/>
          <p:cNvSpPr/>
          <p:nvPr/>
        </p:nvSpPr>
        <p:spPr>
          <a:xfrm>
            <a:off x="6649169" y="5961814"/>
            <a:ext cx="1673524" cy="8179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Screening images reviewed by radiologists </a:t>
            </a:r>
          </a:p>
          <a:p>
            <a:pPr algn="ctr"/>
            <a:r>
              <a:rPr lang="it-IT" sz="1300" dirty="0">
                <a:solidFill>
                  <a:schemeClr val="tx1"/>
                </a:solidFill>
              </a:rPr>
              <a:t>n=48</a:t>
            </a:r>
          </a:p>
        </p:txBody>
      </p:sp>
      <p:cxnSp>
        <p:nvCxnSpPr>
          <p:cNvPr id="33" name="Connettore 2 32"/>
          <p:cNvCxnSpPr>
            <a:stCxn id="15" idx="2"/>
            <a:endCxn id="31" idx="0"/>
          </p:cNvCxnSpPr>
          <p:nvPr/>
        </p:nvCxnSpPr>
        <p:spPr>
          <a:xfrm>
            <a:off x="4714157" y="4144938"/>
            <a:ext cx="9525" cy="1816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stCxn id="16" idx="2"/>
            <a:endCxn id="32" idx="0"/>
          </p:cNvCxnSpPr>
          <p:nvPr/>
        </p:nvCxnSpPr>
        <p:spPr>
          <a:xfrm>
            <a:off x="7476406" y="4144938"/>
            <a:ext cx="9525" cy="1816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 flipH="1">
            <a:off x="3068129" y="4291256"/>
            <a:ext cx="16375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tangolo 35"/>
          <p:cNvSpPr/>
          <p:nvPr/>
        </p:nvSpPr>
        <p:spPr>
          <a:xfrm>
            <a:off x="1403052" y="3998648"/>
            <a:ext cx="1673524" cy="6378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Screening images </a:t>
            </a:r>
          </a:p>
          <a:p>
            <a:pPr algn="ctr"/>
            <a:r>
              <a:rPr lang="en-US" sz="1300" dirty="0">
                <a:solidFill>
                  <a:schemeClr val="tx1"/>
                </a:solidFill>
              </a:rPr>
              <a:t>not available </a:t>
            </a:r>
            <a:endParaRPr lang="it-IT" sz="1300" dirty="0">
              <a:solidFill>
                <a:schemeClr val="tx1"/>
              </a:solidFill>
            </a:endParaRPr>
          </a:p>
          <a:p>
            <a:pPr algn="ctr"/>
            <a:r>
              <a:rPr lang="it-IT" sz="1300" dirty="0">
                <a:solidFill>
                  <a:schemeClr val="tx1"/>
                </a:solidFill>
              </a:rPr>
              <a:t>n=1</a:t>
            </a:r>
          </a:p>
        </p:txBody>
      </p:sp>
      <p:sp>
        <p:nvSpPr>
          <p:cNvPr id="38" name="Rettangolo 37"/>
          <p:cNvSpPr/>
          <p:nvPr/>
        </p:nvSpPr>
        <p:spPr>
          <a:xfrm>
            <a:off x="421079" y="5754600"/>
            <a:ext cx="2794957" cy="1025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Control screening images randomly selected, matched by clinic of recruitment and age, reviewed by radiologists </a:t>
            </a:r>
          </a:p>
          <a:p>
            <a:pPr algn="ctr"/>
            <a:r>
              <a:rPr lang="it-IT" sz="1300" dirty="0">
                <a:solidFill>
                  <a:schemeClr val="tx1"/>
                </a:solidFill>
              </a:rPr>
              <a:t>n=94</a:t>
            </a:r>
          </a:p>
        </p:txBody>
      </p:sp>
      <p:sp>
        <p:nvSpPr>
          <p:cNvPr id="19" name="Freccia a destra 18"/>
          <p:cNvSpPr/>
          <p:nvPr/>
        </p:nvSpPr>
        <p:spPr>
          <a:xfrm>
            <a:off x="3310926" y="6255792"/>
            <a:ext cx="483079" cy="2242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/>
          </a:p>
        </p:txBody>
      </p:sp>
      <p:sp>
        <p:nvSpPr>
          <p:cNvPr id="21" name="Freccia a destra 20"/>
          <p:cNvSpPr/>
          <p:nvPr/>
        </p:nvSpPr>
        <p:spPr>
          <a:xfrm rot="10800000">
            <a:off x="8408379" y="6255792"/>
            <a:ext cx="482400" cy="2242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00"/>
          </a:p>
        </p:txBody>
      </p:sp>
      <p:sp>
        <p:nvSpPr>
          <p:cNvPr id="39" name="Rettangolo 38"/>
          <p:cNvSpPr/>
          <p:nvPr/>
        </p:nvSpPr>
        <p:spPr>
          <a:xfrm>
            <a:off x="9013241" y="5751728"/>
            <a:ext cx="2794957" cy="10280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Control screening images randomly selected, matched by clinic of recruitment and age, reviewed by radiologists </a:t>
            </a:r>
          </a:p>
          <a:p>
            <a:pPr algn="ctr"/>
            <a:r>
              <a:rPr lang="it-IT" sz="1300" dirty="0">
                <a:solidFill>
                  <a:schemeClr val="tx1"/>
                </a:solidFill>
              </a:rPr>
              <a:t>n=96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785004" y="4785549"/>
            <a:ext cx="2287799" cy="8654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</a:rPr>
              <a:t>Screening images of interval cancers (IMPETO study): not included in the analyses</a:t>
            </a:r>
          </a:p>
          <a:p>
            <a:pPr algn="ctr"/>
            <a:r>
              <a:rPr lang="it-IT" sz="1300" dirty="0">
                <a:solidFill>
                  <a:schemeClr val="tx1"/>
                </a:solidFill>
              </a:rPr>
              <a:t>n=1</a:t>
            </a:r>
          </a:p>
        </p:txBody>
      </p:sp>
      <p:cxnSp>
        <p:nvCxnSpPr>
          <p:cNvPr id="40" name="Connettore 2 39"/>
          <p:cNvCxnSpPr/>
          <p:nvPr/>
        </p:nvCxnSpPr>
        <p:spPr>
          <a:xfrm>
            <a:off x="3072803" y="5033341"/>
            <a:ext cx="1641354" cy="8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 flipH="1" flipV="1">
            <a:off x="3072803" y="5301114"/>
            <a:ext cx="1650879" cy="8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CC75D6E-0631-1D27-364D-87938AADD849}"/>
              </a:ext>
            </a:extLst>
          </p:cNvPr>
          <p:cNvSpPr txBox="1"/>
          <p:nvPr/>
        </p:nvSpPr>
        <p:spPr>
          <a:xfrm>
            <a:off x="67346" y="29847"/>
            <a:ext cx="119504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 err="1"/>
              <a:t>Supplementary</a:t>
            </a:r>
            <a:r>
              <a:rPr lang="it-IT" sz="1300" dirty="0"/>
              <a:t> Figure 1.  Study </a:t>
            </a:r>
            <a:r>
              <a:rPr lang="it-IT" sz="1300" dirty="0" err="1"/>
              <a:t>low</a:t>
            </a:r>
            <a:r>
              <a:rPr lang="it-IT" sz="1300" dirty="0"/>
              <a:t>-chart</a:t>
            </a:r>
            <a:r>
              <a:rPr lang="it-IT" sz="1300" dirty="0" smtClean="0"/>
              <a:t>. </a:t>
            </a:r>
            <a:r>
              <a:rPr lang="en-US" sz="1300" dirty="0"/>
              <a:t>Some of the Proteus </a:t>
            </a:r>
            <a:r>
              <a:rPr lang="en-US" sz="1300" dirty="0" err="1"/>
              <a:t>centres</a:t>
            </a:r>
            <a:r>
              <a:rPr lang="en-US" sz="1300" dirty="0"/>
              <a:t> did not participate in the interval cancer review. </a:t>
            </a:r>
            <a:r>
              <a:rPr lang="en-US" sz="1300" dirty="0" smtClean="0"/>
              <a:t>In </a:t>
            </a:r>
            <a:r>
              <a:rPr lang="en-US" sz="1300" dirty="0"/>
              <a:t>these </a:t>
            </a:r>
            <a:r>
              <a:rPr lang="en-US" sz="1300" dirty="0" err="1"/>
              <a:t>centres</a:t>
            </a:r>
            <a:r>
              <a:rPr lang="en-US" sz="1300" dirty="0"/>
              <a:t>, the </a:t>
            </a:r>
            <a:r>
              <a:rPr lang="en-US" sz="1300" dirty="0" err="1"/>
              <a:t>intervention:control</a:t>
            </a:r>
            <a:r>
              <a:rPr lang="en-US" sz="1300" dirty="0"/>
              <a:t> randomization ratio was 1:1.5. In the participating </a:t>
            </a:r>
            <a:r>
              <a:rPr lang="en-US" sz="1300" dirty="0" err="1"/>
              <a:t>centres</a:t>
            </a:r>
            <a:r>
              <a:rPr lang="en-US" sz="1300" dirty="0"/>
              <a:t>, only one image was not retrieved for the review. </a:t>
            </a:r>
            <a:r>
              <a:rPr lang="en-US" sz="1300" dirty="0" smtClean="0"/>
              <a:t>One </a:t>
            </a:r>
            <a:r>
              <a:rPr lang="en-US" sz="1300" dirty="0"/>
              <a:t>cancer was identified in the </a:t>
            </a:r>
            <a:r>
              <a:rPr lang="en-US" sz="1300" dirty="0" err="1"/>
              <a:t>Impeto</a:t>
            </a:r>
            <a:r>
              <a:rPr lang="en-US" sz="1300" dirty="0"/>
              <a:t> trial, but it was not included in the review of images. </a:t>
            </a:r>
            <a:r>
              <a:rPr lang="en-US" sz="1300" dirty="0" smtClean="0"/>
              <a:t>Finally</a:t>
            </a:r>
            <a:r>
              <a:rPr lang="en-US" sz="1300" dirty="0"/>
              <a:t>, the review involved 43 and 48 interval cancers for the intervention and control arm, respectively, with 94 and 96 frequency matched controls, respectively. </a:t>
            </a:r>
            <a:endParaRPr lang="it-IT" sz="1300" dirty="0"/>
          </a:p>
        </p:txBody>
      </p:sp>
      <p:cxnSp>
        <p:nvCxnSpPr>
          <p:cNvPr id="9" name="Connettore 4 8"/>
          <p:cNvCxnSpPr>
            <a:stCxn id="6" idx="3"/>
            <a:endCxn id="8" idx="0"/>
          </p:cNvCxnSpPr>
          <p:nvPr/>
        </p:nvCxnSpPr>
        <p:spPr>
          <a:xfrm>
            <a:off x="7004648" y="1235130"/>
            <a:ext cx="471758" cy="53628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0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260</Words>
  <Application>Microsoft Office PowerPoint</Application>
  <PresentationFormat>Widescreen</PresentationFormat>
  <Paragraphs>37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>Azienda USL di Reggio Emilia - IRCCS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Mancuso Pamela - Epidemiologia</dc:creator>
  <cp:lastModifiedBy>Mancuso Pamela - Epidemiologia</cp:lastModifiedBy>
  <cp:revision>23</cp:revision>
  <cp:lastPrinted>2026-03-26T13:14:14Z</cp:lastPrinted>
  <dcterms:created xsi:type="dcterms:W3CDTF">2026-01-20T10:12:40Z</dcterms:created>
  <dcterms:modified xsi:type="dcterms:W3CDTF">2026-06-09T10:23:55Z</dcterms:modified>
</cp:coreProperties>
</file>