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3" r:id="rId2"/>
    <p:sldId id="274" r:id="rId3"/>
    <p:sldId id="275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1429"/>
  </p:normalViewPr>
  <p:slideViewPr>
    <p:cSldViewPr snapToGrid="0" snapToObjects="1">
      <p:cViewPr varScale="1">
        <p:scale>
          <a:sx n="117" d="100"/>
          <a:sy n="117" d="100"/>
        </p:scale>
        <p:origin x="1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690DD-62DD-4942-876A-A249CBD3905F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853D2-20ED-5D48-B1F8-D99AF5EBC9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45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853D2-20ED-5D48-B1F8-D99AF5EBC9D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929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853D2-20ED-5D48-B1F8-D99AF5EBC9D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906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853D2-20ED-5D48-B1F8-D99AF5EBC9D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783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321192-DEC0-4849-A531-074E89AE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EF7A871-53D5-824C-A7D2-F7E498C83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819B9A-628E-774F-8B21-28096DD56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ECE2CF-5BA1-D14E-9A70-15DE031C2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31CD22-96A7-7948-8879-3174BD0F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876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6A4E93-107C-3040-AC5B-4AE8854E5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959821-CE32-6D42-B46D-01F258C00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3180E2-A1A3-F843-B870-ED5C46FB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291F2C-0F48-FB40-A810-DA4CEC66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A2577A-9B32-6648-99AC-6072594D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188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88F7F0-5AD0-D046-BA11-09A0AA532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F9E20B-E702-F649-8F98-E09551F25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1106E5-CD75-9147-B145-2F202175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D62176-D341-2640-8B7F-87EEC3D08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F0141E-F4ED-4D44-B3F9-F5D5333B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17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AE5EA3-0F87-1547-85DB-4ABC4D431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F6BC72-3C30-7B4B-A440-1E5D030FD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41D380-2791-954D-955E-14783B7C5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A9CB516-E8D1-D145-AE7A-52E2A9C8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FC8D7A-074C-8047-9E86-9604A2D4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4D9B19-3FAB-0F42-A75B-E21D2D86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1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8060DE-16FD-D545-8C2D-B6C79CC05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F6AFFA-ABF0-B841-8CD7-D69D9339F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58942C-9662-9048-9EFB-C473DF89A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56C9529-0485-F74A-9081-C4226783AC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BB8CEE5-CB9C-A248-B520-67085F6FF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280E00-041F-0446-B5C0-6393DD64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A750A1-1E62-4E4F-9892-201A9A55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0CF9C79-7BDF-E841-8E66-6713392B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57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70D84F-FC53-9D44-AEA5-2867DB94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30F629-40FF-E44D-85B8-86024A9B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6B8DB1A-075F-2645-AB1A-DF8439BBF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1249C08-D7CC-5C4D-BF58-E5CD18972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24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7197262-06DB-D34E-832D-AA0146C3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407AD8B-FA61-8343-B83D-F369B677B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B24795-E88E-8C4D-A140-116DC869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076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185F0A-937B-2143-A5F9-5447E5631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F5608C-BAD2-C641-9F12-7D0CDC3B1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4F7A26-B744-504B-BB65-653E83898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EB50275-7F31-1545-8C35-0FF7A7CD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22CAFB-6D80-AA4A-B75A-912F76ED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C55807-1DCB-2445-95E4-69C81E3A0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17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3D072B-B380-E14C-8E3A-126D813FE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E5C907A-5371-B243-9D90-DFD06C103B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7B4ACE3-BE26-0846-AC39-D5C272D89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FB7F97-AF49-604B-86D3-75E46E4D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270A73-1655-1C42-8797-2CEC5B73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F26DA4-7E7B-3646-8075-6A35BE53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51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64CCA3-5BD9-D040-84A0-79C7F56D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50609A3-95B0-ED47-8948-D1B0C528B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9D6EE85-3DA7-5B41-BF9E-3B6828EC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37FE77-78BE-5949-AB0F-8373DFE74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B40AF4-E44D-FD40-95EB-B80E348D9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21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AEF0A3B-A6C3-3142-8C3C-E580FC6D0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41A92B-0B73-CB47-98CA-7F9137771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E1FA43-1598-9A4E-9E52-16D0D77CB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E41106-12E0-C547-B150-79A41267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C45D4F-51AD-D64B-97AE-BAD78ADD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216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ED4CB5-C63D-4D4F-8707-FCF3AC2C5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462C96-C1D3-994F-A43B-9DCD2B9A6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51F7B-4914-8B49-8545-79B667B9C3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50E0-1F5B-C74B-8EA9-F576482628FB}" type="datetimeFigureOut">
              <a:rPr kumimoji="1" lang="ja-JP" altLang="en-US" smtClean="0"/>
              <a:t>2022/2/12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239242-CAB7-2843-8565-67F18A512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C2CCFC-0BAD-F74F-B57F-94632B5F4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660B1-EB44-3B43-9CE0-C4CFBE1BA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62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99117B-2B53-5448-BF0A-FC8C4527C6CB}"/>
              </a:ext>
            </a:extLst>
          </p:cNvPr>
          <p:cNvSpPr txBox="1"/>
          <p:nvPr/>
        </p:nvSpPr>
        <p:spPr>
          <a:xfrm>
            <a:off x="4834338" y="4309551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Supplementary </a:t>
            </a:r>
            <a:r>
              <a:rPr lang="en-US" altLang="ja-JP" dirty="0"/>
              <a:t>1</a:t>
            </a:r>
            <a:endParaRPr kumimoji="1"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D7674FA-15AA-A042-BBE5-D6D91A6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525849"/>
              </p:ext>
            </p:extLst>
          </p:nvPr>
        </p:nvGraphicFramePr>
        <p:xfrm>
          <a:off x="3004345" y="2034706"/>
          <a:ext cx="5595370" cy="2015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9504">
                  <a:extLst>
                    <a:ext uri="{9D8B030D-6E8A-4147-A177-3AD203B41FA5}">
                      <a16:colId xmlns:a16="http://schemas.microsoft.com/office/drawing/2014/main" val="42109108"/>
                    </a:ext>
                  </a:extLst>
                </a:gridCol>
                <a:gridCol w="2162933">
                  <a:extLst>
                    <a:ext uri="{9D8B030D-6E8A-4147-A177-3AD203B41FA5}">
                      <a16:colId xmlns:a16="http://schemas.microsoft.com/office/drawing/2014/main" val="4091508558"/>
                    </a:ext>
                  </a:extLst>
                </a:gridCol>
                <a:gridCol w="2162933">
                  <a:extLst>
                    <a:ext uri="{9D8B030D-6E8A-4147-A177-3AD203B41FA5}">
                      <a16:colId xmlns:a16="http://schemas.microsoft.com/office/drawing/2014/main" val="2201225669"/>
                    </a:ext>
                  </a:extLst>
                </a:gridCol>
              </a:tblGrid>
              <a:tr h="6970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1200" dirty="0"/>
                        <a:t> </a:t>
                      </a:r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l-GR" altLang="ja-JP" sz="1200" dirty="0"/>
                        <a:t> </a:t>
                      </a: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694686"/>
                  </a:ext>
                </a:extLst>
              </a:tr>
              <a:tr h="62100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Intra-ICC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0.998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94866"/>
                  </a:ext>
                </a:extLst>
              </a:tr>
              <a:tr h="6970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Inter-ICC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0.997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21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41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99117B-2B53-5448-BF0A-FC8C4527C6CB}"/>
              </a:ext>
            </a:extLst>
          </p:cNvPr>
          <p:cNvSpPr txBox="1"/>
          <p:nvPr/>
        </p:nvSpPr>
        <p:spPr>
          <a:xfrm>
            <a:off x="5305942" y="4200693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Supplementary 2</a:t>
            </a:r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D7674FA-15AA-A042-BBE5-D6D91A6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159199"/>
              </p:ext>
            </p:extLst>
          </p:nvPr>
        </p:nvGraphicFramePr>
        <p:xfrm>
          <a:off x="141402" y="1577505"/>
          <a:ext cx="10896708" cy="2379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1438">
                  <a:extLst>
                    <a:ext uri="{9D8B030D-6E8A-4147-A177-3AD203B41FA5}">
                      <a16:colId xmlns:a16="http://schemas.microsoft.com/office/drawing/2014/main" val="42109108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4091508558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984936149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2201225669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3747189607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401720712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3792894803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3149249940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3417820553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3666646181"/>
                    </a:ext>
                  </a:extLst>
                </a:gridCol>
                <a:gridCol w="926527">
                  <a:extLst>
                    <a:ext uri="{9D8B030D-6E8A-4147-A177-3AD203B41FA5}">
                      <a16:colId xmlns:a16="http://schemas.microsoft.com/office/drawing/2014/main" val="1409390474"/>
                    </a:ext>
                  </a:extLst>
                </a:gridCol>
              </a:tblGrid>
              <a:tr h="38439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l-GR" altLang="ja-JP" sz="1000" dirty="0"/>
                        <a:t> λ1</a:t>
                      </a:r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l-GR" altLang="ja-JP" sz="1000" dirty="0"/>
                        <a:t> λ</a:t>
                      </a:r>
                      <a:r>
                        <a:rPr kumimoji="1" lang="en-US" altLang="ja-JP" sz="1000" dirty="0"/>
                        <a:t>2</a:t>
                      </a:r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l-GR" altLang="ja-JP" sz="1000" dirty="0"/>
                        <a:t> λ</a:t>
                      </a:r>
                      <a:r>
                        <a:rPr kumimoji="1" lang="en-US" altLang="ja-JP" sz="1000" dirty="0"/>
                        <a:t>3</a:t>
                      </a:r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mean diffusivity</a:t>
                      </a:r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/>
                        <a:t>fractional anisotropy</a:t>
                      </a:r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694686"/>
                  </a:ext>
                </a:extLst>
              </a:tr>
              <a:tr h="3843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943262"/>
                  </a:ext>
                </a:extLst>
              </a:tr>
              <a:tr h="7687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Intra-ICC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0.994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0.947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0.993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0.905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0.972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0.885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0.990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0.948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0.981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0.800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94866"/>
                  </a:ext>
                </a:extLst>
              </a:tr>
              <a:tr h="7687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Inter-ICC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0.991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0.897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0.987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0.941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0.966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0.890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0.987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0.962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0.972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0.671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1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378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99117B-2B53-5448-BF0A-FC8C4527C6CB}"/>
              </a:ext>
            </a:extLst>
          </p:cNvPr>
          <p:cNvSpPr txBox="1"/>
          <p:nvPr/>
        </p:nvSpPr>
        <p:spPr>
          <a:xfrm>
            <a:off x="5607724" y="4309549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Supplementary 3</a:t>
            </a:r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D7674FA-15AA-A042-BBE5-D6D91A6D3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086060"/>
              </p:ext>
            </p:extLst>
          </p:nvPr>
        </p:nvGraphicFramePr>
        <p:xfrm>
          <a:off x="1594699" y="1719019"/>
          <a:ext cx="9002601" cy="2379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2553">
                  <a:extLst>
                    <a:ext uri="{9D8B030D-6E8A-4147-A177-3AD203B41FA5}">
                      <a16:colId xmlns:a16="http://schemas.microsoft.com/office/drawing/2014/main" val="42109108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4091508558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984936149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4151342992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2201225669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3747189607"/>
                    </a:ext>
                  </a:extLst>
                </a:gridCol>
                <a:gridCol w="1160008">
                  <a:extLst>
                    <a:ext uri="{9D8B030D-6E8A-4147-A177-3AD203B41FA5}">
                      <a16:colId xmlns:a16="http://schemas.microsoft.com/office/drawing/2014/main" val="1593717244"/>
                    </a:ext>
                  </a:extLst>
                </a:gridCol>
              </a:tblGrid>
              <a:tr h="38439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l-GR" altLang="ja-JP" sz="1200" dirty="0"/>
                        <a:t> </a:t>
                      </a:r>
                      <a:r>
                        <a:rPr kumimoji="1" lang="en-US" altLang="ja-JP" sz="1200" dirty="0"/>
                        <a:t>soleus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l-GR" altLang="ja-JP" sz="1200" dirty="0"/>
                        <a:t> </a:t>
                      </a:r>
                      <a:r>
                        <a:rPr kumimoji="1" lang="en-US" altLang="ja-JP" sz="1200" dirty="0"/>
                        <a:t>tibialis anterior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94686"/>
                  </a:ext>
                </a:extLst>
              </a:tr>
              <a:tr h="3843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 non- contraction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 isometric contraction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 shortening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 non- contraction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 isometric contraction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soleus shortening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943262"/>
                  </a:ext>
                </a:extLst>
              </a:tr>
              <a:tr h="7687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Intra-ICC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1.000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0.997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1.000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94866"/>
                  </a:ext>
                </a:extLst>
              </a:tr>
              <a:tr h="7687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Inter-ICC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0.995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1.000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0.999</a:t>
                      </a:r>
                      <a:endParaRPr kumimoji="1" lang="ja-JP" altLang="en-US" sz="1200"/>
                    </a:p>
                  </a:txBody>
                  <a:tcPr anchor="ctr">
                    <a:lnT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21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46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2741</TotalTime>
  <Words>107</Words>
  <Application>Microsoft Macintosh PowerPoint</Application>
  <PresentationFormat>ワイド画面</PresentationFormat>
  <Paragraphs>76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Diffusion tensor imaging of the human calf muscle: correlation between DTI parameters and muscle power with different ankle position.</dc:title>
  <dc:creator>Takao Shoichiro</dc:creator>
  <cp:lastModifiedBy>髙尾　正一郎</cp:lastModifiedBy>
  <cp:revision>37</cp:revision>
  <cp:lastPrinted>2019-05-04T13:57:25Z</cp:lastPrinted>
  <dcterms:created xsi:type="dcterms:W3CDTF">2019-02-01T10:42:33Z</dcterms:created>
  <dcterms:modified xsi:type="dcterms:W3CDTF">2022-02-12T06:06:30Z</dcterms:modified>
</cp:coreProperties>
</file>