
<file path=[Content_Types].xml><?xml version="1.0" encoding="utf-8"?>
<Types xmlns="http://schemas.openxmlformats.org/package/2006/content-types">
  <Default Extension="xml" ContentType="application/xml"/>
  <Default Extension="mov" ContentType="video/quicktime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54" r:id="rId1"/>
  </p:sldMasterIdLst>
  <p:notesMasterIdLst>
    <p:notesMasterId r:id="rId6"/>
  </p:notesMasterIdLst>
  <p:sldIdLst>
    <p:sldId id="328" r:id="rId2"/>
    <p:sldId id="333" r:id="rId3"/>
    <p:sldId id="329" r:id="rId4"/>
    <p:sldId id="341" r:id="rId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9">
          <p15:clr>
            <a:srgbClr val="A4A3A4"/>
          </p15:clr>
        </p15:guide>
        <p15:guide id="2" pos="38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F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3" autoAdjust="0"/>
    <p:restoredTop sz="94637" autoAdjust="0"/>
  </p:normalViewPr>
  <p:slideViewPr>
    <p:cSldViewPr snapToGrid="0">
      <p:cViewPr>
        <p:scale>
          <a:sx n="150" d="100"/>
          <a:sy n="150" d="100"/>
        </p:scale>
        <p:origin x="1352" y="1560"/>
      </p:cViewPr>
      <p:guideLst>
        <p:guide orient="horz" pos="2179"/>
        <p:guide pos="38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panose="020B0604020202020204" pitchFamily="34" charset="0"/>
                <a:ea typeface="SimSun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fld id="{1F3322E0-01F9-604D-AA75-EC37DFC94102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Arial" panose="020B0604020202020204" pitchFamily="34" charset="0"/>
                <a:ea typeface="SimSun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pPr>
              <a:defRPr/>
            </a:pPr>
            <a:fld id="{C8B7FE3B-82DD-3947-AA9E-EC00D7FB113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34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SimSun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SimSun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SimSun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SimSun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SimSun" pitchFamily="2" charset="-122"/>
        <a:cs typeface="SimSun" charset="0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3" y="2130464"/>
            <a:ext cx="103632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23" y="3886202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57835FFA-8F90-F940-B51A-E51BEC301905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B723C24A-E253-CC42-9D92-7EF8D3BB610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431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22FE5470-F460-9E41-8318-C3CFD8D5A7DA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8D48A591-6DC5-D740-924D-EEF1E63248D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0095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3" y="274679"/>
            <a:ext cx="27432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26" y="274679"/>
            <a:ext cx="8026399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FF269851-3689-954E-BB41-1A5D7DD283A8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EB1B2306-2B8C-914B-A216-27DE884E181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873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92334266-5C14-A349-A00B-5AB406D69CEC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438D2627-CFB9-634C-AFFE-4C6FF09F415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635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7" y="440694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7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1E6F43AE-0BE1-184A-B4C4-45AB73782ABD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82C92C6F-8F86-CD45-A9F1-75CACD0AF3D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6909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958E1767-4E3B-E04C-93DF-E6075DE4BEA3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C92D13C7-5EB2-4E44-B565-6C935593A4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723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3" y="1535114"/>
            <a:ext cx="53869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96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24480B9C-5502-A04E-B03D-1E4204981FA1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976C3C19-C58D-5E4C-B481-FAC6301987B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165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B7BFCB27-4285-DD4C-A9CD-755DE5499B48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0A72AC05-C85B-1440-AB64-2F17DDA9AE3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527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5970D024-7D2F-FE4C-A393-7BBE2CD0E7EA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BF52FFD0-B121-1846-9DC9-3759614C02E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970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9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814ED2B4-0616-5C48-81E3-3238CB42079E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25D9C741-793A-DB40-BCDF-22033FD667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9567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0240D7D2-3FBD-8045-8A73-70ACF3C9A92D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 kumimoji="0">
                <a:latin typeface="Arial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kumimoji="0">
                <a:latin typeface="Arial" charset="0"/>
                <a:ea typeface="SimSun" charset="0"/>
                <a:cs typeface="SimSun" charset="0"/>
              </a:defRPr>
            </a:lvl1pPr>
          </a:lstStyle>
          <a:p>
            <a:pPr>
              <a:defRPr/>
            </a:pPr>
            <a:fld id="{4CA8D955-E4F8-CF40-951C-6EC46007009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169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defTabSz="457200" eaLnBrk="1" hangingPunct="1">
              <a:defRPr kumimoji="1"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A43FB2F-3382-254E-A9D4-FDD27BDB2BAA}" type="datetimeFigureOut">
              <a:rPr lang="ja-JP" altLang="en-US"/>
              <a:pPr>
                <a:defRPr/>
              </a:pPr>
              <a:t>2016/5/9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eaLnBrk="1" hangingPunct="1">
              <a:defRPr kumimoji="1" sz="1200">
                <a:solidFill>
                  <a:srgbClr val="898989"/>
                </a:solidFill>
                <a:latin typeface="Calibri" pitchFamily="34" charset="0"/>
                <a:ea typeface="SimSun" panose="02010600030101010101" pitchFamily="2" charset="-122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kumimoji="1"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F562A60-F0BD-524E-8E32-85C8E7A6EE2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6" r:id="rId1"/>
    <p:sldLayoutId id="2147487587" r:id="rId2"/>
    <p:sldLayoutId id="2147487588" r:id="rId3"/>
    <p:sldLayoutId id="2147487589" r:id="rId4"/>
    <p:sldLayoutId id="2147487590" r:id="rId5"/>
    <p:sldLayoutId id="2147487591" r:id="rId6"/>
    <p:sldLayoutId id="2147487592" r:id="rId7"/>
    <p:sldLayoutId id="2147487593" r:id="rId8"/>
    <p:sldLayoutId id="2147487594" r:id="rId9"/>
    <p:sldLayoutId id="2147487595" r:id="rId10"/>
    <p:sldLayoutId id="214748759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SimSun" pitchFamily="2" charset="-122"/>
          <a:cs typeface="SimSun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  <a:cs typeface="SimSun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  <a:cs typeface="SimSun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  <a:cs typeface="SimSun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  <a:cs typeface="SimSun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SimSun" pitchFamily="2" charset="-122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SimSun" pitchFamily="2" charset="-122"/>
          <a:cs typeface="SimSun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SimSun" pitchFamily="2" charset="-122"/>
          <a:cs typeface="SimSun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SimSun" pitchFamily="2" charset="-122"/>
          <a:cs typeface="SimSun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SimSun" pitchFamily="2" charset="-122"/>
          <a:cs typeface="SimSun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SimSun" pitchFamily="2" charset="-122"/>
          <a:cs typeface="SimSun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ov"/><Relationship Id="rId4" Type="http://schemas.openxmlformats.org/officeDocument/2006/relationships/video" Target="../media/media2.mo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4" Type="http://schemas.openxmlformats.org/officeDocument/2006/relationships/video" Target="../media/media4.mo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microsoft.com/office/2007/relationships/media" Target="../media/media3.mov"/><Relationship Id="rId2" Type="http://schemas.openxmlformats.org/officeDocument/2006/relationships/video" Target="../media/media3.mov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ov"/><Relationship Id="rId4" Type="http://schemas.openxmlformats.org/officeDocument/2006/relationships/video" Target="../media/media6.mo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microsoft.com/office/2007/relationships/media" Target="../media/media5.mov"/><Relationship Id="rId2" Type="http://schemas.openxmlformats.org/officeDocument/2006/relationships/video" Target="../media/media5.mov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ov"/><Relationship Id="rId4" Type="http://schemas.openxmlformats.org/officeDocument/2006/relationships/video" Target="../media/media8.mo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microsoft.com/office/2007/relationships/media" Target="../media/media7.mov"/><Relationship Id="rId2" Type="http://schemas.openxmlformats.org/officeDocument/2006/relationships/video" Target="../media/media7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N_04_R3D_VO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5925" y="813329"/>
            <a:ext cx="5298738" cy="5604933"/>
          </a:xfrm>
          <a:prstGeom prst="rect">
            <a:avLst/>
          </a:prstGeom>
        </p:spPr>
      </p:pic>
      <p:pic>
        <p:nvPicPr>
          <p:cNvPr id="22" name="SN_12_R3D_VOL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48387" y="813329"/>
            <a:ext cx="5298738" cy="5604933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801534" y="1007534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5000" y="1820334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499600" y="1007534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1439333" y="2175933"/>
            <a:ext cx="1608667" cy="137160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9770532" y="1964266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 flipH="1">
            <a:off x="8771467" y="2370666"/>
            <a:ext cx="1253067" cy="135466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/>
          <p:cNvSpPr txBox="1"/>
          <p:nvPr/>
        </p:nvSpPr>
        <p:spPr>
          <a:xfrm>
            <a:off x="7162799" y="5867399"/>
            <a:ext cx="1377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>
                <a:solidFill>
                  <a:schemeClr val="bg1"/>
                </a:solidFill>
              </a:rPr>
              <a:t>Folicle</a:t>
            </a:r>
            <a:r>
              <a:rPr kumimoji="1" lang="en-US" altLang="ja-JP" dirty="0" smtClean="0">
                <a:solidFill>
                  <a:schemeClr val="bg1"/>
                </a:solidFill>
              </a:rPr>
              <a:t> cells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24" name="直線コネクタ 23"/>
          <p:cNvCxnSpPr/>
          <p:nvPr/>
        </p:nvCxnSpPr>
        <p:spPr>
          <a:xfrm>
            <a:off x="8576733" y="6045200"/>
            <a:ext cx="922868" cy="17780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>
            <a:spLocks noChangeArrowheads="1"/>
          </p:cNvSpPr>
          <p:nvPr/>
        </p:nvSpPr>
        <p:spPr bwMode="auto">
          <a:xfrm>
            <a:off x="0" y="61892"/>
            <a:ext cx="105494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kumimoji="0" lang="en-US" altLang="ja-JP" sz="1400" b="1" dirty="0">
                <a:latin typeface="Helvetica" charset="0"/>
                <a:cs typeface="Helvetica" charset="0"/>
              </a:rPr>
              <a:t>Supplementary Movie 1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. Surrounding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Nucleolus (SN)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oocyte</a:t>
            </a:r>
            <a:endParaRPr lang="ja-JP" altLang="en-US" sz="1400" b="1" dirty="0">
              <a:latin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6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SN05_R3D_VO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658" y="973662"/>
            <a:ext cx="5458821" cy="5774267"/>
          </a:xfrm>
          <a:prstGeom prst="rect">
            <a:avLst/>
          </a:prstGeom>
        </p:spPr>
      </p:pic>
      <p:pic>
        <p:nvPicPr>
          <p:cNvPr id="3" name="NSN06_R3D_VOL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56325" y="973661"/>
            <a:ext cx="5458821" cy="577426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801534" y="897463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5000" y="1710263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499600" y="897463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1109133" y="2074329"/>
            <a:ext cx="1583267" cy="1718733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9770532" y="1854195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 flipH="1">
            <a:off x="9194800" y="2260595"/>
            <a:ext cx="829735" cy="2175934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>
            <a:stCxn id="10" idx="2"/>
          </p:cNvCxnSpPr>
          <p:nvPr/>
        </p:nvCxnSpPr>
        <p:spPr>
          <a:xfrm>
            <a:off x="1234139" y="2079595"/>
            <a:ext cx="2660528" cy="171346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>
            <a:spLocks noChangeArrowheads="1"/>
          </p:cNvSpPr>
          <p:nvPr/>
        </p:nvSpPr>
        <p:spPr bwMode="auto">
          <a:xfrm>
            <a:off x="0" y="61892"/>
            <a:ext cx="105494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Supplementary Movie 2. Non-Surrounding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Nucleolus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(NSN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)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oocyte</a:t>
            </a:r>
            <a:endParaRPr lang="ja-JP" altLang="en-US" sz="1400" b="1" dirty="0">
              <a:latin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5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0219GV-rZ4_CREST_mH2B11_R3D_VO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0355" y="973666"/>
            <a:ext cx="5299238" cy="5605463"/>
          </a:xfrm>
          <a:prstGeom prst="rect">
            <a:avLst/>
          </a:prstGeom>
        </p:spPr>
      </p:pic>
      <p:pic>
        <p:nvPicPr>
          <p:cNvPr id="5" name="150219GV-rZ4_CREST_mH2B10_R3D_VOL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54218" y="956203"/>
            <a:ext cx="5299238" cy="5605463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677334" y="1007534"/>
            <a:ext cx="3143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8000"/>
                </a:solidFill>
              </a:rPr>
              <a:t>Centromere (CREST)</a:t>
            </a:r>
            <a:endParaRPr kumimoji="1" lang="ja-JP" altLang="en-US" sz="2400" dirty="0">
              <a:solidFill>
                <a:srgbClr val="00800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801534" y="1007534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35000" y="1820334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499600" y="1007534"/>
            <a:ext cx="139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</a:rPr>
              <a:t>ZSCAN4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231468" y="1007534"/>
            <a:ext cx="3143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8000"/>
                </a:solidFill>
              </a:rPr>
              <a:t>Centromere (CREST)</a:t>
            </a:r>
            <a:endParaRPr kumimoji="1" lang="ja-JP" altLang="en-US" sz="2400" dirty="0">
              <a:solidFill>
                <a:srgbClr val="008000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>
            <a:off x="1439333" y="2175933"/>
            <a:ext cx="1608667" cy="137160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0041466" y="2108200"/>
            <a:ext cx="11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Nucleolus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>
          <a:xfrm flipH="1">
            <a:off x="9347200" y="2472266"/>
            <a:ext cx="1253067" cy="1354667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>
            <a:spLocks noChangeArrowheads="1"/>
          </p:cNvSpPr>
          <p:nvPr/>
        </p:nvSpPr>
        <p:spPr bwMode="auto">
          <a:xfrm>
            <a:off x="0" y="61892"/>
            <a:ext cx="105494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kumimoji="0" lang="en-US" altLang="ja-JP" sz="1400" b="1" dirty="0">
                <a:latin typeface="Helvetica" charset="0"/>
                <a:cs typeface="Helvetica" charset="0"/>
              </a:rPr>
              <a:t>Supplementary Movie 3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. Surrounding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Nucleolus (SN)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oocyte</a:t>
            </a:r>
            <a:endParaRPr lang="ja-JP" altLang="en-US" sz="1400" b="1" dirty="0">
              <a:latin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73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51125GVrZ4FITCmS2_05_R3D_VO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13422" y="1032933"/>
            <a:ext cx="5363712" cy="5673662"/>
          </a:xfrm>
          <a:prstGeom prst="rect">
            <a:avLst/>
          </a:prstGeom>
        </p:spPr>
      </p:pic>
      <p:pic>
        <p:nvPicPr>
          <p:cNvPr id="6" name="151125GVrZ4FITCmS2_06_R3D_VOL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4198" y="1009933"/>
            <a:ext cx="5435601" cy="5749705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619126" y="1047743"/>
            <a:ext cx="1158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800" b="1" dirty="0" smtClean="0">
                <a:solidFill>
                  <a:srgbClr val="FFFFFF"/>
                </a:solidFill>
                <a:latin typeface="Helvetica"/>
                <a:cs typeface="Helvetica"/>
              </a:rPr>
              <a:t>NSN</a:t>
            </a:r>
            <a:endParaRPr lang="en-US" altLang="ja-JP" sz="28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6400799" y="1039282"/>
            <a:ext cx="1270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800" b="1" dirty="0" smtClean="0">
                <a:solidFill>
                  <a:srgbClr val="FFFFFF"/>
                </a:solidFill>
                <a:latin typeface="Helvetica"/>
                <a:cs typeface="Helvetica"/>
              </a:rPr>
              <a:t>SN</a:t>
            </a:r>
            <a:endParaRPr lang="en-US" altLang="ja-JP" sz="28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19126" y="5535947"/>
            <a:ext cx="5248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400" b="1" dirty="0" smtClean="0">
                <a:solidFill>
                  <a:srgbClr val="FF0000"/>
                </a:solidFill>
                <a:latin typeface="Helvetica"/>
                <a:cs typeface="Helvetica"/>
              </a:rPr>
              <a:t>ZSCAN4</a:t>
            </a:r>
            <a:endParaRPr lang="en-US" altLang="ja-JP" sz="24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>
              <a:defRPr/>
            </a:pPr>
            <a:r>
              <a:rPr lang="en-US" altLang="ja-JP" sz="2400" b="1" dirty="0" smtClean="0">
                <a:solidFill>
                  <a:srgbClr val="2DFF10"/>
                </a:solidFill>
                <a:latin typeface="Helvetica"/>
                <a:cs typeface="Helvetica"/>
              </a:rPr>
              <a:t>pol2 </a:t>
            </a:r>
            <a:r>
              <a:rPr lang="en-US" altLang="ja-JP" sz="2400" b="1" dirty="0" smtClean="0">
                <a:solidFill>
                  <a:srgbClr val="2DFF10"/>
                </a:solidFill>
                <a:latin typeface="Helvetica"/>
                <a:cs typeface="Helvetica"/>
              </a:rPr>
              <a:t>ser2P</a:t>
            </a:r>
            <a:endParaRPr lang="en-US" altLang="ja-JP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6444193" y="5476676"/>
            <a:ext cx="52736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400" b="1" dirty="0" smtClean="0">
                <a:solidFill>
                  <a:srgbClr val="FF0000"/>
                </a:solidFill>
                <a:latin typeface="Helvetica"/>
                <a:cs typeface="Helvetica"/>
              </a:rPr>
              <a:t>ZSCAN4</a:t>
            </a:r>
            <a:endParaRPr lang="en-US" altLang="ja-JP" sz="240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>
              <a:defRPr/>
            </a:pPr>
            <a:r>
              <a:rPr lang="en-US" altLang="ja-JP" sz="2400" b="1" dirty="0">
                <a:solidFill>
                  <a:srgbClr val="2DFF10"/>
                </a:solidFill>
                <a:latin typeface="Helvetica"/>
                <a:cs typeface="Helvetica"/>
              </a:rPr>
              <a:t>pol2 </a:t>
            </a:r>
            <a:r>
              <a:rPr lang="en-US" altLang="ja-JP" sz="2400" b="1" dirty="0" smtClean="0">
                <a:solidFill>
                  <a:srgbClr val="2DFF10"/>
                </a:solidFill>
                <a:latin typeface="Helvetica"/>
                <a:cs typeface="Helvetica"/>
              </a:rPr>
              <a:t>ser2P</a:t>
            </a:r>
            <a:endParaRPr lang="en-US" altLang="ja-JP" sz="24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3" name="テキスト ボックス 12"/>
          <p:cNvSpPr txBox="1">
            <a:spLocks noChangeArrowheads="1"/>
          </p:cNvSpPr>
          <p:nvPr/>
        </p:nvSpPr>
        <p:spPr bwMode="auto">
          <a:xfrm>
            <a:off x="0" y="155026"/>
            <a:ext cx="105494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Supplementary Movie 4. Non-Surrounding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Nucleolus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(NSN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) </a:t>
            </a:r>
            <a:r>
              <a:rPr kumimoji="0" lang="en-US" altLang="ja-JP" sz="1400" b="1" dirty="0" smtClean="0">
                <a:latin typeface="Helvetica" charset="0"/>
                <a:cs typeface="Helvetica" charset="0"/>
              </a:rPr>
              <a:t>oocyte</a:t>
            </a:r>
            <a:endParaRPr lang="ja-JP" altLang="en-US" sz="1400" b="1" dirty="0">
              <a:latin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  <a:effectLst/>
      </a:spPr>
      <a:bodyPr rtlCol="0" anchor="ctr"/>
      <a:lstStyle>
        <a:defPPr algn="ctr">
          <a:defRPr kumimoji="1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4775</TotalTime>
  <Pages>0</Pages>
  <Words>70</Words>
  <Characters>0</Characters>
  <Application>Microsoft Macintosh PowerPoint</Application>
  <DocSecurity>0</DocSecurity>
  <PresentationFormat>ワイド画面</PresentationFormat>
  <Lines>0</Lines>
  <Paragraphs>25</Paragraphs>
  <Slides>4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Calibri</vt:lpstr>
      <vt:lpstr>Helvetica</vt:lpstr>
      <vt:lpstr>ＭＳ Ｐゴシック</vt:lpstr>
      <vt:lpstr>SimSun</vt:lpstr>
      <vt:lpstr>Arial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3/17/2014 – 3/22/2014</dc:title>
  <dc:subject/>
  <dc:creator>sysmed</dc:creator>
  <cp:keywords/>
  <dc:description/>
  <cp:lastModifiedBy>Kei-ichiro Ishiguro</cp:lastModifiedBy>
  <cp:revision>345</cp:revision>
  <cp:lastPrinted>2015-11-25T10:33:56Z</cp:lastPrinted>
  <dcterms:created xsi:type="dcterms:W3CDTF">2014-03-21T21:02:00Z</dcterms:created>
  <dcterms:modified xsi:type="dcterms:W3CDTF">2016-05-09T04:55:43Z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1041-8.1.0.3185</vt:lpwstr>
  </property>
</Properties>
</file>