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7" r:id="rId2"/>
  </p:sldIdLst>
  <p:sldSz cx="10693400" cy="10693400"/>
  <p:notesSz cx="106934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50" d="100"/>
          <a:sy n="150" d="100"/>
        </p:scale>
        <p:origin x="-1962" y="-8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jandro Atares Huerta" userId="cc1c629b-b497-4567-858f-fe55dd7b3bc2" providerId="ADAL" clId="{24F0FFCC-7B6D-4E42-9DCE-5AEF13F0D798}"/>
    <pc:docChg chg="custSel modSld">
      <pc:chgData name="Alejandro Atares Huerta" userId="cc1c629b-b497-4567-858f-fe55dd7b3bc2" providerId="ADAL" clId="{24F0FFCC-7B6D-4E42-9DCE-5AEF13F0D798}" dt="2024-06-28T14:52:55.901" v="0" actId="478"/>
      <pc:docMkLst>
        <pc:docMk/>
      </pc:docMkLst>
      <pc:sldChg chg="delSp mod">
        <pc:chgData name="Alejandro Atares Huerta" userId="cc1c629b-b497-4567-858f-fe55dd7b3bc2" providerId="ADAL" clId="{24F0FFCC-7B6D-4E42-9DCE-5AEF13F0D798}" dt="2024-06-28T14:52:55.901" v="0" actId="478"/>
        <pc:sldMkLst>
          <pc:docMk/>
          <pc:sldMk cId="0" sldId="267"/>
        </pc:sldMkLst>
        <pc:spChg chg="del">
          <ac:chgData name="Alejandro Atares Huerta" userId="cc1c629b-b497-4567-858f-fe55dd7b3bc2" providerId="ADAL" clId="{24F0FFCC-7B6D-4E42-9DCE-5AEF13F0D798}" dt="2024-06-28T14:52:55.901" v="0" actId="478"/>
          <ac:spMkLst>
            <pc:docMk/>
            <pc:sldMk cId="0" sldId="26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39A111-C6A7-4FFF-A918-1B67ED5408FE}" type="datetimeFigureOut">
              <a:rPr lang="es-ES" smtClean="0"/>
              <a:t>28/06/2024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1336675"/>
            <a:ext cx="360997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069975" y="5146675"/>
            <a:ext cx="855345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46339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057900" y="10156825"/>
            <a:ext cx="4632325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7C07E-8BBB-4E07-8D96-D62D69BD8E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3463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244989"/>
              </p:ext>
            </p:extLst>
          </p:nvPr>
        </p:nvGraphicFramePr>
        <p:xfrm>
          <a:off x="1998090" y="2920824"/>
          <a:ext cx="6628385" cy="12728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56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2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1326">
                <a:tc>
                  <a:txBody>
                    <a:bodyPr/>
                    <a:lstStyle/>
                    <a:p>
                      <a:pPr marL="67945">
                        <a:lnSpc>
                          <a:spcPts val="1385"/>
                        </a:lnSpc>
                      </a:pPr>
                      <a:r>
                        <a:rPr sz="1400" b="1" spc="-10" dirty="0">
                          <a:latin typeface="+mn-lt"/>
                          <a:cs typeface="Times New Roman"/>
                        </a:rPr>
                        <a:t>Primer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85"/>
                        </a:lnSpc>
                      </a:pPr>
                      <a:r>
                        <a:rPr sz="1400" b="1" spc="-10" dirty="0">
                          <a:latin typeface="+mn-lt"/>
                          <a:cs typeface="Times New Roman"/>
                        </a:rPr>
                        <a:t>Sequence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521">
                <a:tc gridSpan="2">
                  <a:txBody>
                    <a:bodyPr/>
                    <a:lstStyle/>
                    <a:p>
                      <a:pPr marL="68580">
                        <a:lnSpc>
                          <a:spcPts val="1270"/>
                        </a:lnSpc>
                      </a:pPr>
                      <a:r>
                        <a:rPr lang="es-ES" sz="1400" b="1" spc="-20" dirty="0">
                          <a:latin typeface="+mn-lt"/>
                          <a:cs typeface="Times New Roman"/>
                        </a:rPr>
                        <a:t>EGFP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400" dirty="0">
                          <a:latin typeface="+mn-lt"/>
                          <a:cs typeface="Times New Roman"/>
                        </a:rPr>
                        <a:t>P1 </a:t>
                      </a:r>
                      <a:r>
                        <a:rPr sz="1400" dirty="0">
                          <a:latin typeface="+mn-lt"/>
                          <a:cs typeface="Times New Roman"/>
                        </a:rPr>
                        <a:t>attB1</a:t>
                      </a:r>
                      <a:r>
                        <a:rPr sz="1400" spc="-5" dirty="0"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es-ES" sz="1400" i="1" spc="-20" dirty="0">
                          <a:latin typeface="+mn-lt"/>
                          <a:cs typeface="Times New Roman"/>
                        </a:rPr>
                        <a:t>EGFP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400" dirty="0">
                          <a:latin typeface="+mn-lt"/>
                          <a:cs typeface="Times New Roman"/>
                        </a:rPr>
                        <a:t>5’-</a:t>
                      </a:r>
                      <a:r>
                        <a:rPr sz="1400" b="1" dirty="0">
                          <a:latin typeface="+mn-lt"/>
                          <a:cs typeface="Times New Roman"/>
                        </a:rPr>
                        <a:t>ggggacaagtttgtacaaaaaagcaggctta</a:t>
                      </a:r>
                      <a:r>
                        <a:rPr lang="es-E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atggtgagcaagggcgaggagc</a:t>
                      </a:r>
                      <a:r>
                        <a:rPr sz="1400" spc="-55" dirty="0">
                          <a:latin typeface="+mn-lt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+mn-lt"/>
                          <a:cs typeface="Times New Roman"/>
                        </a:rPr>
                        <a:t>-</a:t>
                      </a:r>
                      <a:r>
                        <a:rPr sz="1400" spc="-25" dirty="0">
                          <a:latin typeface="+mn-lt"/>
                          <a:cs typeface="Times New Roman"/>
                        </a:rPr>
                        <a:t>3’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es-ES" sz="1400" dirty="0">
                          <a:latin typeface="+mn-lt"/>
                          <a:cs typeface="Times New Roman"/>
                        </a:rPr>
                        <a:t>P2 </a:t>
                      </a:r>
                      <a:r>
                        <a:rPr sz="1400" dirty="0">
                          <a:latin typeface="+mn-lt"/>
                          <a:cs typeface="Times New Roman"/>
                        </a:rPr>
                        <a:t>attB2</a:t>
                      </a:r>
                      <a:r>
                        <a:rPr sz="1400" spc="-5" dirty="0"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es-ES" sz="1400" i="1" spc="-20" dirty="0">
                          <a:latin typeface="+mn-lt"/>
                          <a:cs typeface="Times New Roman"/>
                        </a:rPr>
                        <a:t>EGFP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dirty="0">
                          <a:latin typeface="+mn-lt"/>
                          <a:cs typeface="Times New Roman"/>
                        </a:rPr>
                        <a:t>5’-</a:t>
                      </a:r>
                      <a:r>
                        <a:rPr lang="es-ES" sz="1400" b="1" i="0" u="none" strike="noStrike" dirty="0" err="1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ggggaccactttgtacaagaaagctgggta</a:t>
                      </a:r>
                      <a:r>
                        <a:rPr lang="es-ES" sz="1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ttacttgtacagctcgtccatgc</a:t>
                      </a:r>
                      <a:r>
                        <a:rPr sz="1400" spc="-10" dirty="0">
                          <a:latin typeface="+mn-lt"/>
                          <a:cs typeface="Times New Roman"/>
                        </a:rPr>
                        <a:t>-</a:t>
                      </a:r>
                      <a:r>
                        <a:rPr sz="1400" spc="-25" dirty="0">
                          <a:latin typeface="+mn-lt"/>
                          <a:cs typeface="Times New Roman"/>
                        </a:rPr>
                        <a:t>3’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4" name="Tabla 13">
            <a:extLst>
              <a:ext uri="{FF2B5EF4-FFF2-40B4-BE49-F238E27FC236}">
                <a16:creationId xmlns:a16="http://schemas.microsoft.com/office/drawing/2014/main" id="{CE694B15-ED35-4409-BC2C-1A715AEAD8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879262"/>
              </p:ext>
            </p:extLst>
          </p:nvPr>
        </p:nvGraphicFramePr>
        <p:xfrm>
          <a:off x="1998090" y="4196891"/>
          <a:ext cx="6628385" cy="6140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5659">
                  <a:extLst>
                    <a:ext uri="{9D8B030D-6E8A-4147-A177-3AD203B41FA5}">
                      <a16:colId xmlns:a16="http://schemas.microsoft.com/office/drawing/2014/main" val="2307454000"/>
                    </a:ext>
                  </a:extLst>
                </a:gridCol>
                <a:gridCol w="4792726">
                  <a:extLst>
                    <a:ext uri="{9D8B030D-6E8A-4147-A177-3AD203B41FA5}">
                      <a16:colId xmlns:a16="http://schemas.microsoft.com/office/drawing/2014/main" val="7313818"/>
                    </a:ext>
                  </a:extLst>
                </a:gridCol>
              </a:tblGrid>
              <a:tr h="30734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400" dirty="0">
                          <a:latin typeface="+mn-lt"/>
                          <a:cs typeface="Times New Roman"/>
                        </a:rPr>
                        <a:t>P3 Forward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5’-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tgagcaagggcgaggagctgtt</a:t>
                      </a:r>
                      <a:r>
                        <a:rPr lang="en-GB" sz="1400" spc="-55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-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3’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0501163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es-ES" sz="1400" dirty="0">
                          <a:latin typeface="+mn-lt"/>
                          <a:cs typeface="Times New Roman"/>
                        </a:rPr>
                        <a:t>P4 Reverse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5’-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ttgtgccccaggatgttgccgt</a:t>
                      </a:r>
                      <a:r>
                        <a:rPr sz="1400" spc="-1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-</a:t>
                      </a:r>
                      <a:r>
                        <a:rPr sz="1400" spc="-25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3’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9392891"/>
                  </a:ext>
                </a:extLst>
              </a:tr>
            </a:tbl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A0D8824-16CE-4022-9E86-6610223CB1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488506"/>
              </p:ext>
            </p:extLst>
          </p:nvPr>
        </p:nvGraphicFramePr>
        <p:xfrm>
          <a:off x="1998090" y="4814111"/>
          <a:ext cx="6628385" cy="9583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5659">
                  <a:extLst>
                    <a:ext uri="{9D8B030D-6E8A-4147-A177-3AD203B41FA5}">
                      <a16:colId xmlns:a16="http://schemas.microsoft.com/office/drawing/2014/main" val="3934960836"/>
                    </a:ext>
                  </a:extLst>
                </a:gridCol>
                <a:gridCol w="4792726">
                  <a:extLst>
                    <a:ext uri="{9D8B030D-6E8A-4147-A177-3AD203B41FA5}">
                      <a16:colId xmlns:a16="http://schemas.microsoft.com/office/drawing/2014/main" val="1593345487"/>
                    </a:ext>
                  </a:extLst>
                </a:gridCol>
              </a:tblGrid>
              <a:tr h="344346">
                <a:tc gridSpan="2">
                  <a:txBody>
                    <a:bodyPr/>
                    <a:lstStyle/>
                    <a:p>
                      <a:pPr marL="68580">
                        <a:lnSpc>
                          <a:spcPts val="1270"/>
                        </a:lnSpc>
                      </a:pPr>
                      <a:r>
                        <a:rPr lang="es-ES" sz="1400" b="1" spc="-20" dirty="0" err="1">
                          <a:latin typeface="+mn-lt"/>
                          <a:cs typeface="Times New Roman"/>
                        </a:rPr>
                        <a:t>Spectinomycin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100626"/>
                  </a:ext>
                </a:extLst>
              </a:tr>
              <a:tr h="307340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400" dirty="0">
                          <a:latin typeface="+mn-lt"/>
                          <a:cs typeface="Times New Roman"/>
                        </a:rPr>
                        <a:t>P5 Forward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1400" dirty="0">
                          <a:latin typeface="+mn-lt"/>
                          <a:cs typeface="Times New Roman"/>
                        </a:rPr>
                        <a:t>5’-</a:t>
                      </a:r>
                      <a:r>
                        <a:rPr lang="es-ES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gaccgaacgcagcggtggtaac</a:t>
                      </a:r>
                      <a:r>
                        <a:rPr sz="1400" dirty="0">
                          <a:latin typeface="+mn-lt"/>
                          <a:cs typeface="Times New Roman"/>
                        </a:rPr>
                        <a:t>-</a:t>
                      </a:r>
                      <a:r>
                        <a:rPr sz="1400" spc="-25" dirty="0">
                          <a:latin typeface="+mn-lt"/>
                          <a:cs typeface="Times New Roman"/>
                        </a:rPr>
                        <a:t>3’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547299"/>
                  </a:ext>
                </a:extLst>
              </a:tr>
              <a:tr h="30670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lang="es-ES" sz="1400" dirty="0">
                          <a:latin typeface="+mn-lt"/>
                          <a:cs typeface="Times New Roman"/>
                        </a:rPr>
                        <a:t>P6 Reverse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400" dirty="0">
                          <a:latin typeface="+mn-lt"/>
                          <a:cs typeface="Times New Roman"/>
                        </a:rPr>
                        <a:t>5’-</a:t>
                      </a:r>
                      <a:r>
                        <a:rPr lang="es-ES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cttggtgatctcgcctttcacg</a:t>
                      </a:r>
                      <a:r>
                        <a:rPr sz="1400" spc="-10" dirty="0">
                          <a:latin typeface="+mn-lt"/>
                          <a:cs typeface="Times New Roman"/>
                        </a:rPr>
                        <a:t>-</a:t>
                      </a:r>
                      <a:r>
                        <a:rPr sz="1400" spc="-25" dirty="0">
                          <a:latin typeface="+mn-lt"/>
                          <a:cs typeface="Times New Roman"/>
                        </a:rPr>
                        <a:t>3’</a:t>
                      </a:r>
                      <a:endParaRPr sz="1400" dirty="0">
                        <a:latin typeface="+mn-lt"/>
                        <a:cs typeface="Times New Roman"/>
                      </a:endParaRPr>
                    </a:p>
                  </a:txBody>
                  <a:tcPr marL="0" marR="0" marT="3111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45275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7012</TotalTime>
  <Words>51</Words>
  <Application>Microsoft Office PowerPoint</Application>
  <PresentationFormat>Personalizado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ansal</dc:creator>
  <cp:lastModifiedBy>Alejandro Atares Huerta</cp:lastModifiedBy>
  <cp:revision>111</cp:revision>
  <dcterms:created xsi:type="dcterms:W3CDTF">2024-02-02T19:23:24Z</dcterms:created>
  <dcterms:modified xsi:type="dcterms:W3CDTF">2024-06-28T14:52:58Z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2022-09-12T00:00:00Z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2024-02-02T00:00:00Z</vt:filetime>
  </property>
  <property fmtid="{D5CDD505-2E9C-101B-9397-08002B2CF9AE}" pid="5" name="Producer">
    <vt:lpwstr>Acrobat Distiller 21.0 (Windows)</vt:lpwstr>
  </property>
</Properties>
</file>