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its Berends" initials="FB" lastIdx="1" clrIdx="0">
    <p:extLst>
      <p:ext uri="{19B8F6BF-5375-455C-9EA6-DF929625EA0E}">
        <p15:presenceInfo xmlns="" xmlns:p15="http://schemas.microsoft.com/office/powerpoint/2012/main" userId="988ce62ec93472c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ED6F9"/>
    <a:srgbClr val="8C97EC"/>
    <a:srgbClr val="99B2DF"/>
    <a:srgbClr val="E49991"/>
    <a:srgbClr val="FFC9C2"/>
    <a:srgbClr val="7B0101"/>
    <a:srgbClr val="950101"/>
    <a:srgbClr val="FFA9A0"/>
    <a:srgbClr val="6F7A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998536-C737-469F-9383-CEB138CB3D9D}" v="1" dt="2021-04-12T20:45:22.6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763"/>
    <p:restoredTop sz="92947"/>
  </p:normalViewPr>
  <p:slideViewPr>
    <p:cSldViewPr snapToGrid="0">
      <p:cViewPr>
        <p:scale>
          <a:sx n="84" d="100"/>
          <a:sy n="84" d="100"/>
        </p:scale>
        <p:origin x="-192" y="-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commentAuthors" Target="commentAuthors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ana Rodriguez" userId="a6c3ea7d12529229" providerId="LiveId" clId="{6C998536-C737-469F-9383-CEB138CB3D9D}"/>
    <pc:docChg chg="undo custSel modSld">
      <pc:chgData name="Deana Rodriguez" userId="a6c3ea7d12529229" providerId="LiveId" clId="{6C998536-C737-469F-9383-CEB138CB3D9D}" dt="2021-04-12T20:48:54.789" v="111" actId="122"/>
      <pc:docMkLst>
        <pc:docMk/>
      </pc:docMkLst>
      <pc:sldChg chg="addSp delSp modSp mod">
        <pc:chgData name="Deana Rodriguez" userId="a6c3ea7d12529229" providerId="LiveId" clId="{6C998536-C737-469F-9383-CEB138CB3D9D}" dt="2021-04-12T20:48:54.789" v="111" actId="122"/>
        <pc:sldMkLst>
          <pc:docMk/>
          <pc:sldMk cId="1219068927" sldId="257"/>
        </pc:sldMkLst>
        <pc:spChg chg="del mod">
          <ac:chgData name="Deana Rodriguez" userId="a6c3ea7d12529229" providerId="LiveId" clId="{6C998536-C737-469F-9383-CEB138CB3D9D}" dt="2021-04-12T20:27:06.413" v="42" actId="21"/>
          <ac:spMkLst>
            <pc:docMk/>
            <pc:sldMk cId="1219068927" sldId="257"/>
            <ac:spMk id="2" creationId="{00000000-0000-0000-0000-000000000000}"/>
          </ac:spMkLst>
        </pc:spChg>
        <pc:spChg chg="add mod">
          <ac:chgData name="Deana Rodriguez" userId="a6c3ea7d12529229" providerId="LiveId" clId="{6C998536-C737-469F-9383-CEB138CB3D9D}" dt="2021-04-12T20:48:54.789" v="111" actId="122"/>
          <ac:spMkLst>
            <pc:docMk/>
            <pc:sldMk cId="1219068927" sldId="257"/>
            <ac:spMk id="2" creationId="{105B06F1-4FC1-406F-9F3D-BE586F3167B6}"/>
          </ac:spMkLst>
        </pc:spChg>
        <pc:spChg chg="mod">
          <ac:chgData name="Deana Rodriguez" userId="a6c3ea7d12529229" providerId="LiveId" clId="{6C998536-C737-469F-9383-CEB138CB3D9D}" dt="2021-04-12T20:27:43.821" v="48" actId="14100"/>
          <ac:spMkLst>
            <pc:docMk/>
            <pc:sldMk cId="1219068927" sldId="257"/>
            <ac:spMk id="3" creationId="{AE806FAF-9D3E-49D9-BF3D-E9CCC82B4100}"/>
          </ac:spMkLst>
        </pc:spChg>
        <pc:spChg chg="mod">
          <ac:chgData name="Deana Rodriguez" userId="a6c3ea7d12529229" providerId="LiveId" clId="{6C998536-C737-469F-9383-CEB138CB3D9D}" dt="2021-04-12T20:34:46.198" v="85" actId="14100"/>
          <ac:spMkLst>
            <pc:docMk/>
            <pc:sldMk cId="1219068927" sldId="257"/>
            <ac:spMk id="4" creationId="{5C047ED4-52E3-4A2A-948B-20CE7D7233A4}"/>
          </ac:spMkLst>
        </pc:spChg>
        <pc:spChg chg="mod">
          <ac:chgData name="Deana Rodriguez" userId="a6c3ea7d12529229" providerId="LiveId" clId="{6C998536-C737-469F-9383-CEB138CB3D9D}" dt="2021-04-12T20:48:26.393" v="107" actId="14100"/>
          <ac:spMkLst>
            <pc:docMk/>
            <pc:sldMk cId="1219068927" sldId="257"/>
            <ac:spMk id="5" creationId="{57C6657B-C862-4624-AF23-0815F276EF35}"/>
          </ac:spMkLst>
        </pc:spChg>
        <pc:spChg chg="mod">
          <ac:chgData name="Deana Rodriguez" userId="a6c3ea7d12529229" providerId="LiveId" clId="{6C998536-C737-469F-9383-CEB138CB3D9D}" dt="2021-04-12T20:29:07.324" v="51" actId="14100"/>
          <ac:spMkLst>
            <pc:docMk/>
            <pc:sldMk cId="1219068927" sldId="257"/>
            <ac:spMk id="14" creationId="{40F199E0-EF0A-4852-8CD5-FCA17ED84623}"/>
          </ac:spMkLst>
        </pc:spChg>
        <pc:spChg chg="mod">
          <ac:chgData name="Deana Rodriguez" userId="a6c3ea7d12529229" providerId="LiveId" clId="{6C998536-C737-469F-9383-CEB138CB3D9D}" dt="2021-04-12T20:48:33.574" v="108" actId="1076"/>
          <ac:spMkLst>
            <pc:docMk/>
            <pc:sldMk cId="1219068927" sldId="257"/>
            <ac:spMk id="18" creationId="{F89B844B-5329-4EF8-A25F-1F177F64B210}"/>
          </ac:spMkLst>
        </pc:spChg>
        <pc:spChg chg="mod">
          <ac:chgData name="Deana Rodriguez" userId="a6c3ea7d12529229" providerId="LiveId" clId="{6C998536-C737-469F-9383-CEB138CB3D9D}" dt="2021-04-12T20:29:22.908" v="55" actId="14100"/>
          <ac:spMkLst>
            <pc:docMk/>
            <pc:sldMk cId="1219068927" sldId="257"/>
            <ac:spMk id="127" creationId="{00000000-0000-0000-0000-000000000000}"/>
          </ac:spMkLst>
        </pc:spChg>
        <pc:picChg chg="mod">
          <ac:chgData name="Deana Rodriguez" userId="a6c3ea7d12529229" providerId="LiveId" clId="{6C998536-C737-469F-9383-CEB138CB3D9D}" dt="2021-04-12T20:48:41.521" v="109" actId="1076"/>
          <ac:picMkLst>
            <pc:docMk/>
            <pc:sldMk cId="1219068927" sldId="257"/>
            <ac:picMk id="6" creationId="{E2FD73DB-5170-483D-8AED-73807F7EFBAA}"/>
          </ac:picMkLst>
        </pc:picChg>
        <pc:picChg chg="mod">
          <ac:chgData name="Deana Rodriguez" userId="a6c3ea7d12529229" providerId="LiveId" clId="{6C998536-C737-469F-9383-CEB138CB3D9D}" dt="2021-04-12T20:35:29.229" v="88" actId="1076"/>
          <ac:picMkLst>
            <pc:docMk/>
            <pc:sldMk cId="1219068927" sldId="257"/>
            <ac:picMk id="7" creationId="{9D7F0B6B-053D-4EF4-A94B-964FCCCABAE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4C72DB-605E-0F4B-BEFA-F419CD777762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032445-0623-A84C-A2C0-69350AC393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409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/>
              <a:t>LU Biter, MMA Van </a:t>
            </a:r>
            <a:r>
              <a:rPr lang="en-US" dirty="0" err="1"/>
              <a:t>Buuren</a:t>
            </a:r>
            <a:r>
              <a:rPr lang="en-US" dirty="0"/>
              <a:t>, GHH </a:t>
            </a:r>
            <a:r>
              <a:rPr lang="en-US" dirty="0" err="1"/>
              <a:t>Mannaerts</a:t>
            </a:r>
            <a:endParaRPr lang="en-US" dirty="0"/>
          </a:p>
          <a:p>
            <a:pPr algn="ctr"/>
            <a:r>
              <a:rPr lang="en-US" dirty="0"/>
              <a:t>JA </a:t>
            </a:r>
            <a:r>
              <a:rPr lang="en-US" dirty="0" err="1"/>
              <a:t>Apers</a:t>
            </a:r>
            <a:r>
              <a:rPr lang="en-US" dirty="0"/>
              <a:t>, M </a:t>
            </a:r>
            <a:r>
              <a:rPr lang="en-US" dirty="0" err="1"/>
              <a:t>Dunkelgrun</a:t>
            </a:r>
            <a:r>
              <a:rPr lang="en-US" dirty="0"/>
              <a:t>, GHEJ </a:t>
            </a:r>
            <a:r>
              <a:rPr lang="en-US" dirty="0" err="1"/>
              <a:t>Vikgen</a:t>
            </a:r>
            <a:r>
              <a:rPr lang="en-US" dirty="0"/>
              <a:t>, </a:t>
            </a:r>
            <a:r>
              <a:rPr lang="en-US" i="1" dirty="0"/>
              <a:t>May 2017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032445-0623-A84C-A2C0-69350AC3936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8454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5C3EE756-DF6A-4713-89FB-98A46E28C7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="" xmlns:a16="http://schemas.microsoft.com/office/drawing/2014/main" id="{2C860C0B-2E9F-49F2-9460-46107BB63E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66825DCB-86FC-4DA3-AAA0-627B9BBD9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CE20-333B-44FF-8048-BDE66E2D3417}" type="datetimeFigureOut">
              <a:rPr lang="it-IT" smtClean="0"/>
              <a:t>30/05/2025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="" xmlns:a16="http://schemas.microsoft.com/office/drawing/2014/main" id="{C5987355-6512-4423-AC1B-44E24981C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E1233452-DDA1-4B3F-9C13-132C5DEA4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3E80D-EAF7-4F5F-BA7C-AA9D8D9D1671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52951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90DCD913-2CE9-47F7-8DF5-B55ADD101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="" xmlns:a16="http://schemas.microsoft.com/office/drawing/2014/main" id="{700A6B60-4094-4F4D-BD34-EE380470B0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A5FD9612-5AA2-4662-A788-6D5E9D836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CE20-333B-44FF-8048-BDE66E2D3417}" type="datetimeFigureOut">
              <a:rPr lang="it-IT" smtClean="0"/>
              <a:t>30/05/2025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="" xmlns:a16="http://schemas.microsoft.com/office/drawing/2014/main" id="{F53694D7-CE1C-425E-97DC-4AF93B823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125BF268-142F-4DBE-BB43-8764EE7CD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3E80D-EAF7-4F5F-BA7C-AA9D8D9D1671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42147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D7F7D608-CC5D-4254-A13D-6149D786B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="" xmlns:a16="http://schemas.microsoft.com/office/drawing/2014/main" id="{163DE456-BABE-4339-B81C-0221CB9A73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B56B46DD-355D-47F9-89D6-3C8FD871F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CE20-333B-44FF-8048-BDE66E2D3417}" type="datetimeFigureOut">
              <a:rPr lang="it-IT" smtClean="0"/>
              <a:t>30/05/2025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="" xmlns:a16="http://schemas.microsoft.com/office/drawing/2014/main" id="{C932A418-F68D-40C2-B56B-EC7B0CC85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56304BAF-57B9-4258-97AA-43E4FA100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3E80D-EAF7-4F5F-BA7C-AA9D8D9D1671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115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8EDB117F-BC84-42A5-80C3-4D888B609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="" xmlns:a16="http://schemas.microsoft.com/office/drawing/2014/main" id="{B3478E9A-D498-424D-9EE8-2B0E59BD94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="" xmlns:a16="http://schemas.microsoft.com/office/drawing/2014/main" id="{C19E52A5-B8D8-487B-B656-EFCE9EB0A8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="" xmlns:a16="http://schemas.microsoft.com/office/drawing/2014/main" id="{FCFA8D9E-F1A2-4B9C-9A32-A9D0783E5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CE20-333B-44FF-8048-BDE66E2D3417}" type="datetimeFigureOut">
              <a:rPr lang="it-IT" smtClean="0"/>
              <a:t>30/05/2025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="" xmlns:a16="http://schemas.microsoft.com/office/drawing/2014/main" id="{5982C0B3-010E-4F67-BAC5-B6226BEB7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="" xmlns:a16="http://schemas.microsoft.com/office/drawing/2014/main" id="{A754FCA9-6502-43C3-9124-9FD237787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3E80D-EAF7-4F5F-BA7C-AA9D8D9D1671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3671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34E98D27-7505-46CB-B8CA-7760BED6A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="" xmlns:a16="http://schemas.microsoft.com/office/drawing/2014/main" id="{420B258A-83CD-4E3A-A4DC-155F400B05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="" xmlns:a16="http://schemas.microsoft.com/office/drawing/2014/main" id="{0BE29E82-81E4-447F-9030-CF239E877C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="" xmlns:a16="http://schemas.microsoft.com/office/drawing/2014/main" id="{1954D1AA-0AC7-4212-8332-5D5D359139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="" xmlns:a16="http://schemas.microsoft.com/office/drawing/2014/main" id="{95ABE488-E097-45CF-A269-E06BBEE5AB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="" xmlns:a16="http://schemas.microsoft.com/office/drawing/2014/main" id="{D77A92D5-E2FC-4B8D-B28A-733544C12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CE20-333B-44FF-8048-BDE66E2D3417}" type="datetimeFigureOut">
              <a:rPr lang="it-IT" smtClean="0"/>
              <a:t>30/05/2025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="" xmlns:a16="http://schemas.microsoft.com/office/drawing/2014/main" id="{2B4839BF-D838-4C3D-9567-9797435B8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="" xmlns:a16="http://schemas.microsoft.com/office/drawing/2014/main" id="{1C683122-6F71-40F3-9FE4-0E271C1DD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3E80D-EAF7-4F5F-BA7C-AA9D8D9D1671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08601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9FDB1BDF-B62F-4DD8-8A1C-007171036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="" xmlns:a16="http://schemas.microsoft.com/office/drawing/2014/main" id="{8867A061-5397-43AE-857F-848316178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CE20-333B-44FF-8048-BDE66E2D3417}" type="datetimeFigureOut">
              <a:rPr lang="it-IT" smtClean="0"/>
              <a:t>30/05/2025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="" xmlns:a16="http://schemas.microsoft.com/office/drawing/2014/main" id="{79BDDE2E-0059-4B34-A48B-D3C8D242C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="" xmlns:a16="http://schemas.microsoft.com/office/drawing/2014/main" id="{50DB4436-B0AA-4133-9FCF-32D245D99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3E80D-EAF7-4F5F-BA7C-AA9D8D9D1671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5690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="" xmlns:a16="http://schemas.microsoft.com/office/drawing/2014/main" id="{BA02C732-CCD5-4ADA-B6AD-A92323F50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CE20-333B-44FF-8048-BDE66E2D3417}" type="datetimeFigureOut">
              <a:rPr lang="it-IT" smtClean="0"/>
              <a:t>30/05/2025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="" xmlns:a16="http://schemas.microsoft.com/office/drawing/2014/main" id="{DD31A62A-4978-4089-8105-BDD96727D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="" xmlns:a16="http://schemas.microsoft.com/office/drawing/2014/main" id="{9F505B86-1899-4229-8FCF-493025701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3E80D-EAF7-4F5F-BA7C-AA9D8D9D1671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1654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75822F80-6FCE-432B-B81C-621EE802A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="" xmlns:a16="http://schemas.microsoft.com/office/drawing/2014/main" id="{C738CBAF-9ED8-473F-9938-BC785CD39D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="" xmlns:a16="http://schemas.microsoft.com/office/drawing/2014/main" id="{3D2B786E-0C7B-4C02-9BF9-F64BB8017B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="" xmlns:a16="http://schemas.microsoft.com/office/drawing/2014/main" id="{5CC700F8-1C90-435C-8F29-C932B7D1E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CE20-333B-44FF-8048-BDE66E2D3417}" type="datetimeFigureOut">
              <a:rPr lang="it-IT" smtClean="0"/>
              <a:t>30/05/2025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="" xmlns:a16="http://schemas.microsoft.com/office/drawing/2014/main" id="{194CDB35-1EDE-41BA-9492-286F1368D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="" xmlns:a16="http://schemas.microsoft.com/office/drawing/2014/main" id="{D60AF755-D296-4197-8C45-EDF1CDA93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3E80D-EAF7-4F5F-BA7C-AA9D8D9D1671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5933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8A7F0283-8A56-4501-A1BC-4CFA1C971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="" xmlns:a16="http://schemas.microsoft.com/office/drawing/2014/main" id="{B41ADA50-9ECC-4627-8967-B457905C1E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="" xmlns:a16="http://schemas.microsoft.com/office/drawing/2014/main" id="{80699504-8609-4515-AC65-4B9187F9A2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="" xmlns:a16="http://schemas.microsoft.com/office/drawing/2014/main" id="{A1EFFA4E-9FAB-4AB5-96AA-8E05FB8C9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CE20-333B-44FF-8048-BDE66E2D3417}" type="datetimeFigureOut">
              <a:rPr lang="it-IT" smtClean="0"/>
              <a:t>30/05/2025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="" xmlns:a16="http://schemas.microsoft.com/office/drawing/2014/main" id="{61919DB2-E3CE-4DB6-8C6E-6DD387ABE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="" xmlns:a16="http://schemas.microsoft.com/office/drawing/2014/main" id="{0D2811A8-F934-493D-8B84-59CE2D22C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3E80D-EAF7-4F5F-BA7C-AA9D8D9D1671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3737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1C7F0807-81D0-4253-B234-B374B0C60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="" xmlns:a16="http://schemas.microsoft.com/office/drawing/2014/main" id="{DC57DABB-378F-4D89-A706-F66973DD9C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19442D99-3C3A-4B78-BE35-4A3FB9255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CE20-333B-44FF-8048-BDE66E2D3417}" type="datetimeFigureOut">
              <a:rPr lang="it-IT" smtClean="0"/>
              <a:t>30/05/2025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="" xmlns:a16="http://schemas.microsoft.com/office/drawing/2014/main" id="{FE0E2A6A-BA6C-49EA-8ACD-3324BB111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54BB33F4-9B5D-430C-B6B8-2BF170C4B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3E80D-EAF7-4F5F-BA7C-AA9D8D9D1671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13188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="" xmlns:a16="http://schemas.microsoft.com/office/drawing/2014/main" id="{4087BF07-E783-4E4B-8E99-782AE0353A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="" xmlns:a16="http://schemas.microsoft.com/office/drawing/2014/main" id="{F20F25FB-97CC-44E1-A9BF-2361087D87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AC3D29A0-66AF-4AC9-BDD4-CCEC78537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CE20-333B-44FF-8048-BDE66E2D3417}" type="datetimeFigureOut">
              <a:rPr lang="it-IT" smtClean="0"/>
              <a:t>30/05/2025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="" xmlns:a16="http://schemas.microsoft.com/office/drawing/2014/main" id="{41B806D9-654B-4B39-ACBB-2178013F6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0A6EF732-C326-4E32-BE60-3B42041F7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3E80D-EAF7-4F5F-BA7C-AA9D8D9D1671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68302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="" xmlns:a16="http://schemas.microsoft.com/office/drawing/2014/main" id="{108BE410-AACE-489A-830B-919842636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="" xmlns:a16="http://schemas.microsoft.com/office/drawing/2014/main" id="{2A74C952-12DB-44E4-8E5F-CD7FAB1C85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13FEA6A1-94CC-4E43-9EB0-CB7BA1DD83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4ACE20-333B-44FF-8048-BDE66E2D3417}" type="datetimeFigureOut">
              <a:rPr lang="it-IT" smtClean="0"/>
              <a:t>30/05/2025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="" xmlns:a16="http://schemas.microsoft.com/office/drawing/2014/main" id="{863ACA87-6133-4DF5-A554-934070FFF8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CA6DE944-0076-43EB-8EE2-25BA726A93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63E80D-EAF7-4F5F-BA7C-AA9D8D9D1671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89008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="" xmlns:a16="http://schemas.microsoft.com/office/drawing/2014/main" id="{AE806FAF-9D3E-49D9-BF3D-E9CCC82B41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01296"/>
            <a:ext cx="10515600" cy="4975667"/>
          </a:xfrm>
        </p:spPr>
        <p:txBody>
          <a:bodyPr/>
          <a:lstStyle/>
          <a:p>
            <a:endParaRPr lang="it-IT" dirty="0"/>
          </a:p>
          <a:p>
            <a:endParaRPr lang="it-IT" dirty="0"/>
          </a:p>
        </p:txBody>
      </p:sp>
      <p:sp>
        <p:nvSpPr>
          <p:cNvPr id="4" name="Rettangolo 3">
            <a:extLst>
              <a:ext uri="{FF2B5EF4-FFF2-40B4-BE49-F238E27FC236}">
                <a16:creationId xmlns="" xmlns:a16="http://schemas.microsoft.com/office/drawing/2014/main" id="{5C047ED4-52E3-4A2A-948B-20CE7D7233A4}"/>
              </a:ext>
            </a:extLst>
          </p:cNvPr>
          <p:cNvSpPr/>
          <p:nvPr/>
        </p:nvSpPr>
        <p:spPr>
          <a:xfrm>
            <a:off x="3888" y="718770"/>
            <a:ext cx="12198272" cy="5090505"/>
          </a:xfrm>
          <a:prstGeom prst="rect">
            <a:avLst/>
          </a:prstGeom>
          <a:solidFill>
            <a:srgbClr val="99B2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 err="1"/>
              <a:t>Conclusion</a:t>
            </a:r>
            <a:endParaRPr lang="it-IT" sz="2400" dirty="0"/>
          </a:p>
        </p:txBody>
      </p:sp>
      <p:sp>
        <p:nvSpPr>
          <p:cNvPr id="5" name="Rettangolo 4">
            <a:extLst>
              <a:ext uri="{FF2B5EF4-FFF2-40B4-BE49-F238E27FC236}">
                <a16:creationId xmlns="" xmlns:a16="http://schemas.microsoft.com/office/drawing/2014/main" id="{57C6657B-C862-4624-AF23-0815F276EF35}"/>
              </a:ext>
            </a:extLst>
          </p:cNvPr>
          <p:cNvSpPr/>
          <p:nvPr/>
        </p:nvSpPr>
        <p:spPr>
          <a:xfrm>
            <a:off x="3950889" y="706725"/>
            <a:ext cx="4288076" cy="50905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 sz="105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="" xmlns:a16="http://schemas.microsoft.com/office/drawing/2014/main" id="{9D7F0B6B-053D-4EF4-A94B-964FCCCABA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6763" y="5986009"/>
            <a:ext cx="3425124" cy="714488"/>
          </a:xfrm>
          <a:prstGeom prst="rect">
            <a:avLst/>
          </a:prstGeom>
        </p:spPr>
      </p:pic>
      <p:sp>
        <p:nvSpPr>
          <p:cNvPr id="14" name="CasellaDiTesto 13">
            <a:extLst>
              <a:ext uri="{FF2B5EF4-FFF2-40B4-BE49-F238E27FC236}">
                <a16:creationId xmlns="" xmlns:a16="http://schemas.microsoft.com/office/drawing/2014/main" id="{40F199E0-EF0A-4852-8CD5-FCA17ED84623}"/>
              </a:ext>
            </a:extLst>
          </p:cNvPr>
          <p:cNvSpPr txBox="1"/>
          <p:nvPr/>
        </p:nvSpPr>
        <p:spPr>
          <a:xfrm>
            <a:off x="57233" y="739631"/>
            <a:ext cx="3895804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it-I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METHODS</a:t>
            </a:r>
            <a:r>
              <a:rPr lang="it-IT" sz="2400" b="1" dirty="0"/>
              <a:t>	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="" xmlns:a16="http://schemas.microsoft.com/office/drawing/2014/main" id="{F89B844B-5329-4EF8-A25F-1F177F64B210}"/>
              </a:ext>
            </a:extLst>
          </p:cNvPr>
          <p:cNvSpPr txBox="1"/>
          <p:nvPr/>
        </p:nvSpPr>
        <p:spPr>
          <a:xfrm>
            <a:off x="4015144" y="739631"/>
            <a:ext cx="4175760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it-I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="" xmlns:a16="http://schemas.microsoft.com/office/drawing/2014/main" id="{E2FD73DB-5170-483D-8AED-73807F7EFB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113" y="5959626"/>
            <a:ext cx="2422604" cy="699863"/>
          </a:xfrm>
          <a:prstGeom prst="rect">
            <a:avLst/>
          </a:prstGeom>
          <a:ln>
            <a:noFill/>
          </a:ln>
        </p:spPr>
      </p:pic>
      <p:sp>
        <p:nvSpPr>
          <p:cNvPr id="11" name="CasellaDiTesto 10">
            <a:extLst>
              <a:ext uri="{FF2B5EF4-FFF2-40B4-BE49-F238E27FC236}">
                <a16:creationId xmlns="" xmlns:a16="http://schemas.microsoft.com/office/drawing/2014/main" id="{7E841DD3-FD98-4EB0-9BD3-D2A17CABA7C9}"/>
              </a:ext>
            </a:extLst>
          </p:cNvPr>
          <p:cNvSpPr txBox="1"/>
          <p:nvPr/>
        </p:nvSpPr>
        <p:spPr>
          <a:xfrm>
            <a:off x="10160" y="65247"/>
            <a:ext cx="12181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Does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Bariatric Surgery Affect Pregnancy in Women in the Childbearing Period? A Retrospective Single Center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Study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7" name="Rectangle 126"/>
          <p:cNvSpPr/>
          <p:nvPr/>
        </p:nvSpPr>
        <p:spPr>
          <a:xfrm>
            <a:off x="8126650" y="739631"/>
            <a:ext cx="4065350" cy="461665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algn="ctr"/>
            <a:r>
              <a:rPr lang="it-I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105B06F1-4FC1-406F-9F3D-BE586F3167B6}"/>
              </a:ext>
            </a:extLst>
          </p:cNvPr>
          <p:cNvSpPr txBox="1"/>
          <p:nvPr/>
        </p:nvSpPr>
        <p:spPr>
          <a:xfrm>
            <a:off x="2852929" y="5986009"/>
            <a:ext cx="5449824" cy="73866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1400" dirty="0"/>
          </a:p>
          <a:p>
            <a:pPr algn="ctr"/>
            <a:endParaRPr lang="en-US" sz="1400" dirty="0"/>
          </a:p>
          <a:p>
            <a:pPr algn="ctr"/>
            <a:endParaRPr lang="en-US" sz="1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40" t="14052" r="3820" b="7932"/>
          <a:stretch/>
        </p:blipFill>
        <p:spPr bwMode="auto">
          <a:xfrm>
            <a:off x="218512" y="1235162"/>
            <a:ext cx="1312903" cy="1248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486258" y="1422400"/>
            <a:ext cx="257774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 smtClean="0">
                <a:latin typeface="Times New Roman" pitchFamily="18" charset="0"/>
                <a:cs typeface="Times New Roman" pitchFamily="18" charset="0"/>
              </a:rPr>
              <a:t>Women  (fertile, infertile, and unknown</a:t>
            </a:r>
          </a:p>
          <a:p>
            <a:pPr algn="ctr"/>
            <a:r>
              <a:rPr lang="en-US" sz="1050" b="1" dirty="0" smtClean="0">
                <a:latin typeface="Times New Roman" pitchFamily="18" charset="0"/>
                <a:cs typeface="Times New Roman" pitchFamily="18" charset="0"/>
              </a:rPr>
              <a:t> fertility) with severe obesity who </a:t>
            </a:r>
          </a:p>
          <a:p>
            <a:pPr algn="ctr"/>
            <a:r>
              <a:rPr lang="en-US" sz="1050" b="1" dirty="0" smtClean="0">
                <a:latin typeface="Times New Roman" pitchFamily="18" charset="0"/>
                <a:cs typeface="Times New Roman" pitchFamily="18" charset="0"/>
              </a:rPr>
              <a:t>underwent bariatric surgery</a:t>
            </a:r>
          </a:p>
          <a:p>
            <a:pPr algn="ctr"/>
            <a:r>
              <a:rPr lang="en-US" sz="1050" b="1" dirty="0" smtClean="0">
                <a:latin typeface="Times New Roman" pitchFamily="18" charset="0"/>
                <a:cs typeface="Times New Roman" pitchFamily="18" charset="0"/>
              </a:rPr>
              <a:t>(N=177)</a:t>
            </a:r>
            <a:endParaRPr lang="en-US" sz="105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959556" y="2596443"/>
            <a:ext cx="0" cy="24874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11" t="5425" r="20002" b="27592"/>
          <a:stretch/>
        </p:blipFill>
        <p:spPr bwMode="auto">
          <a:xfrm>
            <a:off x="218512" y="2946398"/>
            <a:ext cx="1312903" cy="1253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644304" y="3025421"/>
            <a:ext cx="230658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 smtClean="0">
                <a:latin typeface="Times New Roman" pitchFamily="18" charset="0"/>
                <a:cs typeface="Times New Roman" pitchFamily="18" charset="0"/>
              </a:rPr>
              <a:t>Follow up of women who got pregnant after bariatric surgery </a:t>
            </a:r>
          </a:p>
          <a:p>
            <a:pPr algn="ctr"/>
            <a:r>
              <a:rPr lang="en-US" sz="1050" b="1" dirty="0" smtClean="0">
                <a:latin typeface="Times New Roman" pitchFamily="18" charset="0"/>
                <a:cs typeface="Times New Roman" pitchFamily="18" charset="0"/>
              </a:rPr>
              <a:t>to evaluate the maternal and fetal </a:t>
            </a:r>
          </a:p>
          <a:p>
            <a:pPr algn="ctr"/>
            <a:r>
              <a:rPr lang="en-US" sz="1050" b="1" dirty="0" smtClean="0">
                <a:latin typeface="Times New Roman" pitchFamily="18" charset="0"/>
                <a:cs typeface="Times New Roman" pitchFamily="18" charset="0"/>
              </a:rPr>
              <a:t>Outcomes (N=51)</a:t>
            </a:r>
            <a:endParaRPr lang="en-US" sz="105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8618" y="4933245"/>
            <a:ext cx="241444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 smtClean="0">
                <a:latin typeface="Times New Roman" pitchFamily="18" charset="0"/>
                <a:cs typeface="Times New Roman" pitchFamily="18" charset="0"/>
              </a:rPr>
              <a:t>Study period: March 2011 – June 2023</a:t>
            </a:r>
            <a:endParaRPr lang="en-US" sz="105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8754" y="1310068"/>
            <a:ext cx="1322150" cy="895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3917231" y="1343375"/>
            <a:ext cx="297068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it-IT" sz="1050" b="1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Key finding 1</a:t>
            </a:r>
            <a:r>
              <a:rPr lang="it-IT" sz="105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it-IT" sz="105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Incidence of conception (28.8%), </a:t>
            </a:r>
            <a:endParaRPr lang="it-IT" sz="105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it-IT" sz="105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with </a:t>
            </a:r>
            <a:r>
              <a:rPr lang="it-IT" sz="105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max rate in infertile group (N=12/16, 75</a:t>
            </a:r>
            <a:r>
              <a:rPr lang="it-IT" sz="105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%).</a:t>
            </a:r>
          </a:p>
          <a:p>
            <a:pPr lvl="0"/>
            <a:r>
              <a:rPr lang="it-IT" sz="105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105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Median interval between surgery </a:t>
            </a:r>
            <a:r>
              <a:rPr lang="it-IT" sz="105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and</a:t>
            </a:r>
          </a:p>
          <a:p>
            <a:pPr lvl="0"/>
            <a:r>
              <a:rPr lang="it-IT" sz="105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105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conception 20 months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289777" y="5040502"/>
            <a:ext cx="914400" cy="4572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200" baseline="30000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year (n=9, 75%)</a:t>
            </a:r>
            <a:endParaRPr 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520263" y="5029213"/>
            <a:ext cx="1083739" cy="4572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200" baseline="30000" dirty="0" smtClean="0">
                <a:latin typeface="Times New Roman" pitchFamily="18" charset="0"/>
                <a:cs typeface="Times New Roman" pitchFamily="18" charset="0"/>
              </a:rPr>
              <a:t>nd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year</a:t>
            </a:r>
          </a:p>
          <a:p>
            <a:pPr algn="ctr"/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(n=14, 58,3%)</a:t>
            </a:r>
            <a:endParaRPr 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847519" y="5029213"/>
            <a:ext cx="1116563" cy="4572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after 2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years</a:t>
            </a:r>
          </a:p>
          <a:p>
            <a:pPr algn="ctr"/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(n=13, 86.9%)</a:t>
            </a:r>
            <a:endParaRPr 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0440" y="1235162"/>
            <a:ext cx="1311275" cy="1255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8238966" y="4204782"/>
            <a:ext cx="3918040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en-US" sz="1050" b="1" dirty="0" smtClean="0">
                <a:latin typeface="Times New Roman" pitchFamily="18" charset="0"/>
                <a:cs typeface="Times New Roman" pitchFamily="18" charset="0"/>
              </a:rPr>
              <a:t>Pregnancy </a:t>
            </a:r>
            <a:r>
              <a:rPr lang="en-US" sz="1050" b="1" dirty="0" smtClean="0">
                <a:latin typeface="Times New Roman" pitchFamily="18" charset="0"/>
                <a:cs typeface="Times New Roman" pitchFamily="18" charset="0"/>
              </a:rPr>
              <a:t>after bariatric </a:t>
            </a:r>
            <a:r>
              <a:rPr lang="en-US" sz="1050" b="1" dirty="0">
                <a:latin typeface="Times New Roman" pitchFamily="18" charset="0"/>
                <a:cs typeface="Times New Roman" pitchFamily="18" charset="0"/>
              </a:rPr>
              <a:t>surgery may result in potential complications </a:t>
            </a:r>
            <a:r>
              <a:rPr lang="en-US" sz="105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050" b="1" dirty="0" smtClean="0">
                <a:latin typeface="Times New Roman" pitchFamily="18" charset="0"/>
                <a:cs typeface="Times New Roman" pitchFamily="18" charset="0"/>
              </a:rPr>
              <a:t>particularly </a:t>
            </a:r>
            <a:r>
              <a:rPr lang="en-US" sz="1050" b="1" dirty="0">
                <a:latin typeface="Times New Roman" pitchFamily="18" charset="0"/>
                <a:cs typeface="Times New Roman" pitchFamily="18" charset="0"/>
              </a:rPr>
              <a:t>if the pregnancy occurs early during the first year </a:t>
            </a:r>
            <a:r>
              <a:rPr lang="en-US" sz="1050" b="1" dirty="0" smtClean="0">
                <a:latin typeface="Times New Roman" pitchFamily="18" charset="0"/>
                <a:cs typeface="Times New Roman" pitchFamily="18" charset="0"/>
              </a:rPr>
              <a:t>and delayed </a:t>
            </a:r>
            <a:r>
              <a:rPr lang="en-US" sz="1050" b="1" dirty="0">
                <a:latin typeface="Times New Roman" pitchFamily="18" charset="0"/>
                <a:cs typeface="Times New Roman" pitchFamily="18" charset="0"/>
              </a:rPr>
              <a:t>after 2 years from </a:t>
            </a:r>
            <a:r>
              <a:rPr lang="en-US" sz="1050" b="1" dirty="0" smtClean="0">
                <a:latin typeface="Times New Roman" pitchFamily="18" charset="0"/>
                <a:cs typeface="Times New Roman" pitchFamily="18" charset="0"/>
              </a:rPr>
              <a:t>surgery.</a:t>
            </a:r>
          </a:p>
          <a:p>
            <a:endParaRPr lang="en-US" sz="1050" b="1">
              <a:latin typeface="Times New Roman" pitchFamily="18" charset="0"/>
              <a:cs typeface="Times New Roman" pitchFamily="18" charset="0"/>
            </a:endParaRPr>
          </a:p>
          <a:p>
            <a:endParaRPr lang="en-US" sz="105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050" b="1" dirty="0">
                <a:latin typeface="Times New Roman" pitchFamily="18" charset="0"/>
                <a:cs typeface="Times New Roman" pitchFamily="18" charset="0"/>
              </a:rPr>
              <a:t>-  A thorough nutritional evaluation prior to conception is essential to avoid related maternal and fetal complications.</a:t>
            </a:r>
            <a:endParaRPr lang="en-US" sz="105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10610885" y="2641792"/>
            <a:ext cx="817457" cy="621474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>
            <a:off x="10159325" y="2612608"/>
            <a:ext cx="146752" cy="7821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>
            <a:off x="8985956" y="2641792"/>
            <a:ext cx="1021645" cy="621474"/>
          </a:xfrm>
          <a:prstGeom prst="straightConnector1">
            <a:avLst/>
          </a:prstGeom>
          <a:ln w="57150"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753" y="3394753"/>
            <a:ext cx="97472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1291" y="3394753"/>
            <a:ext cx="1030287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9680" y="3394752"/>
            <a:ext cx="145732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TextBox 45"/>
          <p:cNvSpPr txBox="1"/>
          <p:nvPr/>
        </p:nvSpPr>
        <p:spPr>
          <a:xfrm>
            <a:off x="3959829" y="2276244"/>
            <a:ext cx="380585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it-IT" sz="1050" b="1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Key finding </a:t>
            </a:r>
            <a:r>
              <a:rPr lang="it-IT" sz="1050" b="1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it-IT" sz="105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05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Pregnancy complications </a:t>
            </a:r>
            <a:r>
              <a:rPr lang="en-US" sz="105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(n=36 </a:t>
            </a:r>
            <a:r>
              <a:rPr lang="en-US" sz="105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women </a:t>
            </a:r>
            <a:r>
              <a:rPr lang="en-US" sz="105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,70.6</a:t>
            </a:r>
            <a:r>
              <a:rPr lang="en-US" sz="105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%)</a:t>
            </a:r>
          </a:p>
          <a:p>
            <a:pPr lvl="0"/>
            <a:endParaRPr lang="en-US" sz="105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936121" y="3626854"/>
            <a:ext cx="4365298" cy="9002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endParaRPr lang="it-IT" sz="1050" b="1" u="sng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it-IT" sz="1050" b="1" u="sng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it-IT" sz="1050" b="1" u="sng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it-IT" sz="1050" b="1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Key </a:t>
            </a:r>
            <a:r>
              <a:rPr lang="it-IT" sz="1050" b="1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finding </a:t>
            </a:r>
            <a:r>
              <a:rPr lang="it-IT" sz="1050" b="1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it-IT" sz="105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it-IT" sz="1050" b="1" dirty="0" smtClean="0">
                <a:latin typeface="Times New Roman" pitchFamily="18" charset="0"/>
                <a:cs typeface="Times New Roman" pitchFamily="18" charset="0"/>
              </a:rPr>
              <a:t>pregnancy complication according to the interval between</a:t>
            </a:r>
          </a:p>
          <a:p>
            <a:pPr lvl="0"/>
            <a:r>
              <a:rPr lang="it-IT" sz="105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Bariatric surgery and pregnancy</a:t>
            </a:r>
            <a:endParaRPr lang="it-IT" sz="105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8302" y="2691742"/>
            <a:ext cx="707418" cy="758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4862" y="2712450"/>
            <a:ext cx="746280" cy="758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6604003" y="3533616"/>
            <a:ext cx="137409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 smtClean="0">
                <a:latin typeface="Times New Roman" pitchFamily="18" charset="0"/>
                <a:cs typeface="Times New Roman" pitchFamily="18" charset="0"/>
              </a:rPr>
              <a:t>SGA (n=10, 19.6%)</a:t>
            </a:r>
          </a:p>
          <a:p>
            <a:r>
              <a:rPr lang="en-US" sz="1050" b="1" dirty="0" smtClean="0">
                <a:latin typeface="Times New Roman" pitchFamily="18" charset="0"/>
                <a:cs typeface="Times New Roman" pitchFamily="18" charset="0"/>
              </a:rPr>
              <a:t>Preterm (n=4, 7.8%)</a:t>
            </a:r>
            <a:endParaRPr lang="en-US" sz="105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634101" y="3529992"/>
            <a:ext cx="176362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 smtClean="0">
                <a:latin typeface="Times New Roman" pitchFamily="18" charset="0"/>
                <a:cs typeface="Times New Roman" pitchFamily="18" charset="0"/>
              </a:rPr>
              <a:t>Anemia (n=28, 54.9%)</a:t>
            </a:r>
          </a:p>
          <a:p>
            <a:r>
              <a:rPr lang="en-US" sz="1050" b="1" dirty="0" smtClean="0">
                <a:latin typeface="Times New Roman" pitchFamily="18" charset="0"/>
                <a:cs typeface="Times New Roman" pitchFamily="18" charset="0"/>
              </a:rPr>
              <a:t>Hemorrhage (n=20, 39.2%)</a:t>
            </a:r>
            <a:endParaRPr lang="en-US" sz="105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 flipH="1">
            <a:off x="4804862" y="4527100"/>
            <a:ext cx="772979" cy="4061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5862754" y="4527100"/>
            <a:ext cx="165510" cy="4061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6011670" y="4476045"/>
            <a:ext cx="1050341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906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2157</TotalTime>
  <Words>242</Words>
  <Application>Microsoft Office PowerPoint</Application>
  <PresentationFormat>Custom</PresentationFormat>
  <Paragraphs>40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Tema di Office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M.mazzarella</dc:creator>
  <cp:lastModifiedBy>Windows User</cp:lastModifiedBy>
  <cp:revision>113</cp:revision>
  <dcterms:created xsi:type="dcterms:W3CDTF">2017-10-03T08:27:08Z</dcterms:created>
  <dcterms:modified xsi:type="dcterms:W3CDTF">2025-05-30T21:19:53Z</dcterms:modified>
</cp:coreProperties>
</file>