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78" r:id="rId5"/>
  </p:sldIdLst>
  <p:sldSz cx="6126163" cy="30638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5" userDrawn="1">
          <p15:clr>
            <a:srgbClr val="A4A3A4"/>
          </p15:clr>
        </p15:guide>
        <p15:guide id="2" pos="2578" userDrawn="1">
          <p15:clr>
            <a:srgbClr val="A4A3A4"/>
          </p15:clr>
        </p15:guide>
        <p15:guide id="3" pos="58" userDrawn="1">
          <p15:clr>
            <a:srgbClr val="A4A3A4"/>
          </p15:clr>
        </p15:guide>
        <p15:guide id="4" pos="3802" userDrawn="1">
          <p15:clr>
            <a:srgbClr val="A4A3A4"/>
          </p15:clr>
        </p15:guide>
        <p15:guide id="5" orient="horz" pos="77" userDrawn="1">
          <p15:clr>
            <a:srgbClr val="A4A3A4"/>
          </p15:clr>
        </p15:guide>
        <p15:guide id="6" orient="horz" pos="1853" userDrawn="1">
          <p15:clr>
            <a:srgbClr val="A4A3A4"/>
          </p15:clr>
        </p15:guide>
        <p15:guide id="7" orient="horz" pos="48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59711E-9A2E-7E10-DB5E-9271F8A3022E}" name="Saida, Shaik John /IN" initials="SS" userId="S::ShaikJohn.Saida@sanofi.com::105405ab-59a1-4016-8a47-9d9c2e4ae553" providerId="AD"/>
  <p188:author id="{42A8F822-27EA-5ADF-3FE0-B979BA4362BC}" name="Biswas, Rajarshi /IN" initials="RB" userId="S::Rajarshi.Biswas@sanofi.com::8998a57b-9e52-4e61-9024-7a9edbe74d5d" providerId="AD"/>
  <p188:author id="{7959DA37-E154-0034-EB4F-F72FDF378F16}" name="Alugonda, Shashidhar /IN" initials="SA" userId="S::Shashidhar.Alugonda@sanofi.com::c45d6f45-42b3-475d-9429-1715dbc45949" providerId="AD"/>
  <p188:author id="{54F473A6-CFCB-E3EA-5DE3-D465D1CF9174}" name="Abdel-Moneim, Mohamed /AE" initials="MA" userId="S::Mohamed.AbdelMoneim@sanofi.com::a0f2f04b-e14a-47f2-9a2b-ac2e7279da30" providerId="AD"/>
  <p188:author id="{5097D8FD-5729-D95C-CFED-59940AE81C92}" name="Sanchala, Dhaval /IN" initials="DS" userId="S::Dhaval.Sanchala@sanofi.com::d46c8e49-5b67-4d06-a500-6e50911a48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078"/>
    <a:srgbClr val="FFFFFF"/>
    <a:srgbClr val="A02B93"/>
    <a:srgbClr val="FEA405"/>
    <a:srgbClr val="FADA7A"/>
    <a:srgbClr val="03A6A1"/>
    <a:srgbClr val="FFA673"/>
    <a:srgbClr val="FFE3BB"/>
    <a:srgbClr val="FF4F0F"/>
    <a:srgbClr val="77B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396" autoAdjust="0"/>
    <p:restoredTop sz="92793" autoAdjust="0"/>
  </p:normalViewPr>
  <p:slideViewPr>
    <p:cSldViewPr snapToGrid="0" showGuides="1">
      <p:cViewPr varScale="1">
        <p:scale>
          <a:sx n="213" d="100"/>
          <a:sy n="213" d="100"/>
        </p:scale>
        <p:origin x="1314" y="162"/>
      </p:cViewPr>
      <p:guideLst>
        <p:guide orient="horz" pos="965"/>
        <p:guide pos="2578"/>
        <p:guide pos="58"/>
        <p:guide pos="3802"/>
        <p:guide orient="horz" pos="77"/>
        <p:guide orient="horz" pos="1853"/>
        <p:guide orient="horz" pos="48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ed Miller" userId="a0bf215f-e3c4-4445-a5c8-f8c19b89ee3b" providerId="ADAL" clId="{820CCDB3-B8E1-4D20-9351-7AA37EBA54A7}"/>
    <pc:docChg chg="undo custSel modSld">
      <pc:chgData name="Jared Miller" userId="a0bf215f-e3c4-4445-a5c8-f8c19b89ee3b" providerId="ADAL" clId="{820CCDB3-B8E1-4D20-9351-7AA37EBA54A7}" dt="2026-02-26T20:19:39.889" v="119" actId="14100"/>
      <pc:docMkLst>
        <pc:docMk/>
      </pc:docMkLst>
      <pc:sldChg chg="delSp modSp mod">
        <pc:chgData name="Jared Miller" userId="a0bf215f-e3c4-4445-a5c8-f8c19b89ee3b" providerId="ADAL" clId="{820CCDB3-B8E1-4D20-9351-7AA37EBA54A7}" dt="2026-02-26T20:19:39.889" v="119" actId="14100"/>
        <pc:sldMkLst>
          <pc:docMk/>
          <pc:sldMk cId="1162584545" sldId="278"/>
        </pc:sldMkLst>
        <pc:spChg chg="mod">
          <ac:chgData name="Jared Miller" userId="a0bf215f-e3c4-4445-a5c8-f8c19b89ee3b" providerId="ADAL" clId="{820CCDB3-B8E1-4D20-9351-7AA37EBA54A7}" dt="2026-02-20T03:56:12.227" v="23" actId="14100"/>
          <ac:spMkLst>
            <pc:docMk/>
            <pc:sldMk cId="1162584545" sldId="278"/>
            <ac:spMk id="12" creationId="{424A14DF-071A-0313-A1E7-944A6075921F}"/>
          </ac:spMkLst>
        </pc:spChg>
        <pc:spChg chg="mod">
          <ac:chgData name="Jared Miller" userId="a0bf215f-e3c4-4445-a5c8-f8c19b89ee3b" providerId="ADAL" clId="{820CCDB3-B8E1-4D20-9351-7AA37EBA54A7}" dt="2026-02-26T20:19:39.889" v="119" actId="14100"/>
          <ac:spMkLst>
            <pc:docMk/>
            <pc:sldMk cId="1162584545" sldId="278"/>
            <ac:spMk id="16" creationId="{A468BF8E-59E1-BD12-7D9A-5D17202450E6}"/>
          </ac:spMkLst>
        </pc:spChg>
        <pc:spChg chg="mod">
          <ac:chgData name="Jared Miller" userId="a0bf215f-e3c4-4445-a5c8-f8c19b89ee3b" providerId="ADAL" clId="{820CCDB3-B8E1-4D20-9351-7AA37EBA54A7}" dt="2026-02-26T19:49:24.921" v="94" actId="1038"/>
          <ac:spMkLst>
            <pc:docMk/>
            <pc:sldMk cId="1162584545" sldId="278"/>
            <ac:spMk id="19" creationId="{1259AC31-4BBA-E527-6819-9CE7F83234F1}"/>
          </ac:spMkLst>
        </pc:spChg>
        <pc:spChg chg="del">
          <ac:chgData name="Jared Miller" userId="a0bf215f-e3c4-4445-a5c8-f8c19b89ee3b" providerId="ADAL" clId="{820CCDB3-B8E1-4D20-9351-7AA37EBA54A7}" dt="2026-02-26T19:52:47.730" v="101" actId="478"/>
          <ac:spMkLst>
            <pc:docMk/>
            <pc:sldMk cId="1162584545" sldId="278"/>
            <ac:spMk id="49" creationId="{057B8629-85CC-5A13-47CF-42E9A3796676}"/>
          </ac:spMkLst>
        </pc:spChg>
        <pc:spChg chg="mod">
          <ac:chgData name="Jared Miller" userId="a0bf215f-e3c4-4445-a5c8-f8c19b89ee3b" providerId="ADAL" clId="{820CCDB3-B8E1-4D20-9351-7AA37EBA54A7}" dt="2026-02-26T19:53:20.927" v="115" actId="1037"/>
          <ac:spMkLst>
            <pc:docMk/>
            <pc:sldMk cId="1162584545" sldId="278"/>
            <ac:spMk id="71" creationId="{366A51DD-DA8C-229E-D98F-B41CA7AEE23C}"/>
          </ac:spMkLst>
        </pc:spChg>
        <pc:spChg chg="mod">
          <ac:chgData name="Jared Miller" userId="a0bf215f-e3c4-4445-a5c8-f8c19b89ee3b" providerId="ADAL" clId="{820CCDB3-B8E1-4D20-9351-7AA37EBA54A7}" dt="2026-02-20T04:02:04.057" v="84" actId="1076"/>
          <ac:spMkLst>
            <pc:docMk/>
            <pc:sldMk cId="1162584545" sldId="278"/>
            <ac:spMk id="167" creationId="{7C9B63E0-B56D-DADE-4B20-7B94A85307E7}"/>
          </ac:spMkLst>
        </pc:spChg>
        <pc:spChg chg="mod">
          <ac:chgData name="Jared Miller" userId="a0bf215f-e3c4-4445-a5c8-f8c19b89ee3b" providerId="ADAL" clId="{820CCDB3-B8E1-4D20-9351-7AA37EBA54A7}" dt="2026-02-26T19:53:30.436" v="118" actId="1038"/>
          <ac:spMkLst>
            <pc:docMk/>
            <pc:sldMk cId="1162584545" sldId="278"/>
            <ac:spMk id="176" creationId="{ABE2F91C-5AEF-8821-6991-094E530246BE}"/>
          </ac:spMkLst>
        </pc:spChg>
        <pc:spChg chg="mod">
          <ac:chgData name="Jared Miller" userId="a0bf215f-e3c4-4445-a5c8-f8c19b89ee3b" providerId="ADAL" clId="{820CCDB3-B8E1-4D20-9351-7AA37EBA54A7}" dt="2026-02-20T04:01:56.193" v="83" actId="1037"/>
          <ac:spMkLst>
            <pc:docMk/>
            <pc:sldMk cId="1162584545" sldId="278"/>
            <ac:spMk id="179" creationId="{0228F3DD-0F6D-FD7A-0CBB-A30BACC20FD1}"/>
          </ac:spMkLst>
        </pc:spChg>
        <pc:spChg chg="mod">
          <ac:chgData name="Jared Miller" userId="a0bf215f-e3c4-4445-a5c8-f8c19b89ee3b" providerId="ADAL" clId="{820CCDB3-B8E1-4D20-9351-7AA37EBA54A7}" dt="2026-02-20T04:02:17.371" v="86" actId="1076"/>
          <ac:spMkLst>
            <pc:docMk/>
            <pc:sldMk cId="1162584545" sldId="278"/>
            <ac:spMk id="184" creationId="{ADCD0AF2-0118-868F-C94B-FB5C43881BEE}"/>
          </ac:spMkLst>
        </pc:spChg>
        <pc:grpChg chg="mod">
          <ac:chgData name="Jared Miller" userId="a0bf215f-e3c4-4445-a5c8-f8c19b89ee3b" providerId="ADAL" clId="{820CCDB3-B8E1-4D20-9351-7AA37EBA54A7}" dt="2026-02-20T04:01:22.911" v="64" actId="1076"/>
          <ac:grpSpMkLst>
            <pc:docMk/>
            <pc:sldMk cId="1162584545" sldId="278"/>
            <ac:grpSpMk id="1036" creationId="{6AD11E66-76B3-2051-C6FE-DE141DF879A0}"/>
          </ac:grpSpMkLst>
        </pc:grpChg>
        <pc:cxnChg chg="mod">
          <ac:chgData name="Jared Miller" userId="a0bf215f-e3c4-4445-a5c8-f8c19b89ee3b" providerId="ADAL" clId="{820CCDB3-B8E1-4D20-9351-7AA37EBA54A7}" dt="2026-02-26T19:49:34.936" v="100" actId="1038"/>
          <ac:cxnSpMkLst>
            <pc:docMk/>
            <pc:sldMk cId="1162584545" sldId="278"/>
            <ac:cxnSpMk id="22" creationId="{AA311E2D-F819-8B39-D67B-E9D788E18AA6}"/>
          </ac:cxnSpMkLst>
        </pc:cxnChg>
        <pc:cxnChg chg="mod">
          <ac:chgData name="Jared Miller" userId="a0bf215f-e3c4-4445-a5c8-f8c19b89ee3b" providerId="ADAL" clId="{820CCDB3-B8E1-4D20-9351-7AA37EBA54A7}" dt="2026-02-20T04:01:31.218" v="65" actId="14100"/>
          <ac:cxnSpMkLst>
            <pc:docMk/>
            <pc:sldMk cId="1162584545" sldId="278"/>
            <ac:cxnSpMk id="1030" creationId="{977DFC82-8A7D-AE44-CC20-749F2F8EEF9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3DE2F-DD9F-4CA5-9908-B542A1128CEF}" type="datetimeFigureOut">
              <a:rPr lang="en-GB" smtClean="0"/>
              <a:t>26/02/2026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4488" y="1143000"/>
            <a:ext cx="61690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3009B-7DD8-4573-B0AC-C288117FBC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216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257D9-1B1F-C65B-3F84-9A87A16CF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66E6CF-A670-7884-B36B-D1D248F65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D315F8-7E24-A5EC-A473-0D1FD5D58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5B6138-D00F-4314-BE49-02151A6997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3009B-7DD8-4573-B0AC-C288117FBC9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3610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5771" y="501426"/>
            <a:ext cx="4594622" cy="1066682"/>
          </a:xfrm>
        </p:spPr>
        <p:txBody>
          <a:bodyPr anchor="b"/>
          <a:lstStyle>
            <a:lvl1pPr algn="ctr">
              <a:defRPr sz="268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5771" y="1609244"/>
            <a:ext cx="4594622" cy="739727"/>
          </a:xfrm>
        </p:spPr>
        <p:txBody>
          <a:bodyPr/>
          <a:lstStyle>
            <a:lvl1pPr marL="0" indent="0" algn="ctr">
              <a:buNone/>
              <a:defRPr sz="1072"/>
            </a:lvl1pPr>
            <a:lvl2pPr marL="204277" indent="0" algn="ctr">
              <a:buNone/>
              <a:defRPr sz="894"/>
            </a:lvl2pPr>
            <a:lvl3pPr marL="408554" indent="0" algn="ctr">
              <a:buNone/>
              <a:defRPr sz="804"/>
            </a:lvl3pPr>
            <a:lvl4pPr marL="612831" indent="0" algn="ctr">
              <a:buNone/>
              <a:defRPr sz="715"/>
            </a:lvl4pPr>
            <a:lvl5pPr marL="817108" indent="0" algn="ctr">
              <a:buNone/>
              <a:defRPr sz="715"/>
            </a:lvl5pPr>
            <a:lvl6pPr marL="1021385" indent="0" algn="ctr">
              <a:buNone/>
              <a:defRPr sz="715"/>
            </a:lvl6pPr>
            <a:lvl7pPr marL="1225662" indent="0" algn="ctr">
              <a:buNone/>
              <a:defRPr sz="715"/>
            </a:lvl7pPr>
            <a:lvl8pPr marL="1429939" indent="0" algn="ctr">
              <a:buNone/>
              <a:defRPr sz="715"/>
            </a:lvl8pPr>
            <a:lvl9pPr marL="1634216" indent="0" algn="ctr">
              <a:buNone/>
              <a:defRPr sz="71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41251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5" userDrawn="1">
          <p15:clr>
            <a:srgbClr val="FBAE40"/>
          </p15:clr>
        </p15:guide>
        <p15:guide id="2" pos="192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5051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84035" y="163123"/>
            <a:ext cx="1320954" cy="259649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1174" y="163123"/>
            <a:ext cx="3886285" cy="259649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66946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5272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983" y="763841"/>
            <a:ext cx="5283816" cy="1274487"/>
          </a:xfrm>
        </p:spPr>
        <p:txBody>
          <a:bodyPr anchor="b"/>
          <a:lstStyle>
            <a:lvl1pPr>
              <a:defRPr sz="268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983" y="2050386"/>
            <a:ext cx="5283816" cy="670222"/>
          </a:xfrm>
        </p:spPr>
        <p:txBody>
          <a:bodyPr/>
          <a:lstStyle>
            <a:lvl1pPr marL="0" indent="0">
              <a:buNone/>
              <a:defRPr sz="1072">
                <a:solidFill>
                  <a:schemeClr val="tx1">
                    <a:tint val="82000"/>
                  </a:schemeClr>
                </a:solidFill>
              </a:defRPr>
            </a:lvl1pPr>
            <a:lvl2pPr marL="204277" indent="0">
              <a:buNone/>
              <a:defRPr sz="894">
                <a:solidFill>
                  <a:schemeClr val="tx1">
                    <a:tint val="82000"/>
                  </a:schemeClr>
                </a:solidFill>
              </a:defRPr>
            </a:lvl2pPr>
            <a:lvl3pPr marL="408554" indent="0">
              <a:buNone/>
              <a:defRPr sz="804">
                <a:solidFill>
                  <a:schemeClr val="tx1">
                    <a:tint val="82000"/>
                  </a:schemeClr>
                </a:solidFill>
              </a:defRPr>
            </a:lvl3pPr>
            <a:lvl4pPr marL="612831" indent="0">
              <a:buNone/>
              <a:defRPr sz="715">
                <a:solidFill>
                  <a:schemeClr val="tx1">
                    <a:tint val="82000"/>
                  </a:schemeClr>
                </a:solidFill>
              </a:defRPr>
            </a:lvl4pPr>
            <a:lvl5pPr marL="817108" indent="0">
              <a:buNone/>
              <a:defRPr sz="715">
                <a:solidFill>
                  <a:schemeClr val="tx1">
                    <a:tint val="82000"/>
                  </a:schemeClr>
                </a:solidFill>
              </a:defRPr>
            </a:lvl5pPr>
            <a:lvl6pPr marL="1021385" indent="0">
              <a:buNone/>
              <a:defRPr sz="715">
                <a:solidFill>
                  <a:schemeClr val="tx1">
                    <a:tint val="82000"/>
                  </a:schemeClr>
                </a:solidFill>
              </a:defRPr>
            </a:lvl6pPr>
            <a:lvl7pPr marL="1225662" indent="0">
              <a:buNone/>
              <a:defRPr sz="715">
                <a:solidFill>
                  <a:schemeClr val="tx1">
                    <a:tint val="82000"/>
                  </a:schemeClr>
                </a:solidFill>
              </a:defRPr>
            </a:lvl7pPr>
            <a:lvl8pPr marL="1429939" indent="0">
              <a:buNone/>
              <a:defRPr sz="715">
                <a:solidFill>
                  <a:schemeClr val="tx1">
                    <a:tint val="82000"/>
                  </a:schemeClr>
                </a:solidFill>
              </a:defRPr>
            </a:lvl8pPr>
            <a:lvl9pPr marL="1634216" indent="0">
              <a:buNone/>
              <a:defRPr sz="71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22821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1174" y="815615"/>
            <a:ext cx="2603619" cy="1944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01370" y="815615"/>
            <a:ext cx="2603619" cy="1944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1463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971" y="163123"/>
            <a:ext cx="5283816" cy="5922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972" y="751075"/>
            <a:ext cx="2591654" cy="368090"/>
          </a:xfrm>
        </p:spPr>
        <p:txBody>
          <a:bodyPr anchor="b"/>
          <a:lstStyle>
            <a:lvl1pPr marL="0" indent="0">
              <a:buNone/>
              <a:defRPr sz="1072" b="1"/>
            </a:lvl1pPr>
            <a:lvl2pPr marL="204277" indent="0">
              <a:buNone/>
              <a:defRPr sz="894" b="1"/>
            </a:lvl2pPr>
            <a:lvl3pPr marL="408554" indent="0">
              <a:buNone/>
              <a:defRPr sz="804" b="1"/>
            </a:lvl3pPr>
            <a:lvl4pPr marL="612831" indent="0">
              <a:buNone/>
              <a:defRPr sz="715" b="1"/>
            </a:lvl4pPr>
            <a:lvl5pPr marL="817108" indent="0">
              <a:buNone/>
              <a:defRPr sz="715" b="1"/>
            </a:lvl5pPr>
            <a:lvl6pPr marL="1021385" indent="0">
              <a:buNone/>
              <a:defRPr sz="715" b="1"/>
            </a:lvl6pPr>
            <a:lvl7pPr marL="1225662" indent="0">
              <a:buNone/>
              <a:defRPr sz="715" b="1"/>
            </a:lvl7pPr>
            <a:lvl8pPr marL="1429939" indent="0">
              <a:buNone/>
              <a:defRPr sz="715" b="1"/>
            </a:lvl8pPr>
            <a:lvl9pPr marL="1634216" indent="0">
              <a:buNone/>
              <a:defRPr sz="71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972" y="1119165"/>
            <a:ext cx="2591654" cy="1646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01370" y="751075"/>
            <a:ext cx="2604417" cy="368090"/>
          </a:xfrm>
        </p:spPr>
        <p:txBody>
          <a:bodyPr anchor="b"/>
          <a:lstStyle>
            <a:lvl1pPr marL="0" indent="0">
              <a:buNone/>
              <a:defRPr sz="1072" b="1"/>
            </a:lvl1pPr>
            <a:lvl2pPr marL="204277" indent="0">
              <a:buNone/>
              <a:defRPr sz="894" b="1"/>
            </a:lvl2pPr>
            <a:lvl3pPr marL="408554" indent="0">
              <a:buNone/>
              <a:defRPr sz="804" b="1"/>
            </a:lvl3pPr>
            <a:lvl4pPr marL="612831" indent="0">
              <a:buNone/>
              <a:defRPr sz="715" b="1"/>
            </a:lvl4pPr>
            <a:lvl5pPr marL="817108" indent="0">
              <a:buNone/>
              <a:defRPr sz="715" b="1"/>
            </a:lvl5pPr>
            <a:lvl6pPr marL="1021385" indent="0">
              <a:buNone/>
              <a:defRPr sz="715" b="1"/>
            </a:lvl6pPr>
            <a:lvl7pPr marL="1225662" indent="0">
              <a:buNone/>
              <a:defRPr sz="715" b="1"/>
            </a:lvl7pPr>
            <a:lvl8pPr marL="1429939" indent="0">
              <a:buNone/>
              <a:defRPr sz="715" b="1"/>
            </a:lvl8pPr>
            <a:lvl9pPr marL="1634216" indent="0">
              <a:buNone/>
              <a:defRPr sz="71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01370" y="1119165"/>
            <a:ext cx="2604417" cy="1646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8889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8102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13588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972" y="204258"/>
            <a:ext cx="1975847" cy="714904"/>
          </a:xfrm>
        </p:spPr>
        <p:txBody>
          <a:bodyPr anchor="b"/>
          <a:lstStyle>
            <a:lvl1pPr>
              <a:defRPr sz="143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417" y="441142"/>
            <a:ext cx="3101370" cy="2177337"/>
          </a:xfrm>
        </p:spPr>
        <p:txBody>
          <a:bodyPr/>
          <a:lstStyle>
            <a:lvl1pPr>
              <a:defRPr sz="1430"/>
            </a:lvl1pPr>
            <a:lvl2pPr>
              <a:defRPr sz="1251"/>
            </a:lvl2pPr>
            <a:lvl3pPr>
              <a:defRPr sz="1072"/>
            </a:lvl3pPr>
            <a:lvl4pPr>
              <a:defRPr sz="894"/>
            </a:lvl4pPr>
            <a:lvl5pPr>
              <a:defRPr sz="894"/>
            </a:lvl5pPr>
            <a:lvl6pPr>
              <a:defRPr sz="894"/>
            </a:lvl6pPr>
            <a:lvl7pPr>
              <a:defRPr sz="894"/>
            </a:lvl7pPr>
            <a:lvl8pPr>
              <a:defRPr sz="894"/>
            </a:lvl8pPr>
            <a:lvl9pPr>
              <a:defRPr sz="89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972" y="919163"/>
            <a:ext cx="1975847" cy="1702862"/>
          </a:xfrm>
        </p:spPr>
        <p:txBody>
          <a:bodyPr/>
          <a:lstStyle>
            <a:lvl1pPr marL="0" indent="0">
              <a:buNone/>
              <a:defRPr sz="715"/>
            </a:lvl1pPr>
            <a:lvl2pPr marL="204277" indent="0">
              <a:buNone/>
              <a:defRPr sz="626"/>
            </a:lvl2pPr>
            <a:lvl3pPr marL="408554" indent="0">
              <a:buNone/>
              <a:defRPr sz="536"/>
            </a:lvl3pPr>
            <a:lvl4pPr marL="612831" indent="0">
              <a:buNone/>
              <a:defRPr sz="447"/>
            </a:lvl4pPr>
            <a:lvl5pPr marL="817108" indent="0">
              <a:buNone/>
              <a:defRPr sz="447"/>
            </a:lvl5pPr>
            <a:lvl6pPr marL="1021385" indent="0">
              <a:buNone/>
              <a:defRPr sz="447"/>
            </a:lvl6pPr>
            <a:lvl7pPr marL="1225662" indent="0">
              <a:buNone/>
              <a:defRPr sz="447"/>
            </a:lvl7pPr>
            <a:lvl8pPr marL="1429939" indent="0">
              <a:buNone/>
              <a:defRPr sz="447"/>
            </a:lvl8pPr>
            <a:lvl9pPr marL="1634216" indent="0">
              <a:buNone/>
              <a:defRPr sz="44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3585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972" y="204258"/>
            <a:ext cx="1975847" cy="714904"/>
          </a:xfrm>
        </p:spPr>
        <p:txBody>
          <a:bodyPr anchor="b"/>
          <a:lstStyle>
            <a:lvl1pPr>
              <a:defRPr sz="143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4417" y="441142"/>
            <a:ext cx="3101370" cy="2177337"/>
          </a:xfrm>
        </p:spPr>
        <p:txBody>
          <a:bodyPr anchor="t"/>
          <a:lstStyle>
            <a:lvl1pPr marL="0" indent="0">
              <a:buNone/>
              <a:defRPr sz="1430"/>
            </a:lvl1pPr>
            <a:lvl2pPr marL="204277" indent="0">
              <a:buNone/>
              <a:defRPr sz="1251"/>
            </a:lvl2pPr>
            <a:lvl3pPr marL="408554" indent="0">
              <a:buNone/>
              <a:defRPr sz="1072"/>
            </a:lvl3pPr>
            <a:lvl4pPr marL="612831" indent="0">
              <a:buNone/>
              <a:defRPr sz="894"/>
            </a:lvl4pPr>
            <a:lvl5pPr marL="817108" indent="0">
              <a:buNone/>
              <a:defRPr sz="894"/>
            </a:lvl5pPr>
            <a:lvl6pPr marL="1021385" indent="0">
              <a:buNone/>
              <a:defRPr sz="894"/>
            </a:lvl6pPr>
            <a:lvl7pPr marL="1225662" indent="0">
              <a:buNone/>
              <a:defRPr sz="894"/>
            </a:lvl7pPr>
            <a:lvl8pPr marL="1429939" indent="0">
              <a:buNone/>
              <a:defRPr sz="894"/>
            </a:lvl8pPr>
            <a:lvl9pPr marL="1634216" indent="0">
              <a:buNone/>
              <a:defRPr sz="894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972" y="919163"/>
            <a:ext cx="1975847" cy="1702862"/>
          </a:xfrm>
        </p:spPr>
        <p:txBody>
          <a:bodyPr/>
          <a:lstStyle>
            <a:lvl1pPr marL="0" indent="0">
              <a:buNone/>
              <a:defRPr sz="715"/>
            </a:lvl1pPr>
            <a:lvl2pPr marL="204277" indent="0">
              <a:buNone/>
              <a:defRPr sz="626"/>
            </a:lvl2pPr>
            <a:lvl3pPr marL="408554" indent="0">
              <a:buNone/>
              <a:defRPr sz="536"/>
            </a:lvl3pPr>
            <a:lvl4pPr marL="612831" indent="0">
              <a:buNone/>
              <a:defRPr sz="447"/>
            </a:lvl4pPr>
            <a:lvl5pPr marL="817108" indent="0">
              <a:buNone/>
              <a:defRPr sz="447"/>
            </a:lvl5pPr>
            <a:lvl6pPr marL="1021385" indent="0">
              <a:buNone/>
              <a:defRPr sz="447"/>
            </a:lvl6pPr>
            <a:lvl7pPr marL="1225662" indent="0">
              <a:buNone/>
              <a:defRPr sz="447"/>
            </a:lvl7pPr>
            <a:lvl8pPr marL="1429939" indent="0">
              <a:buNone/>
              <a:defRPr sz="447"/>
            </a:lvl8pPr>
            <a:lvl9pPr marL="1634216" indent="0">
              <a:buNone/>
              <a:defRPr sz="44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7204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1174" y="163123"/>
            <a:ext cx="5283816" cy="59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174" y="815615"/>
            <a:ext cx="5283816" cy="1944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1174" y="2839758"/>
            <a:ext cx="1378387" cy="163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F1BA6C-794B-4D66-BDBF-0F5A6BAD1A61}" type="datetimeFigureOut">
              <a:rPr lang="en-IN" smtClean="0"/>
              <a:t>26-02-2026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9292" y="2839758"/>
            <a:ext cx="2067580" cy="163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3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6602" y="2839758"/>
            <a:ext cx="1378387" cy="163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3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D3A86B-E589-48B7-9898-B5F842BED84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2112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08554" rtl="0" eaLnBrk="1" latinLnBrk="0" hangingPunct="1">
        <a:lnSpc>
          <a:spcPct val="90000"/>
        </a:lnSpc>
        <a:spcBef>
          <a:spcPct val="0"/>
        </a:spcBef>
        <a:buNone/>
        <a:defRPr sz="196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2138" indent="-102138" algn="l" defTabSz="408554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251" kern="1200">
          <a:solidFill>
            <a:schemeClr val="tx1"/>
          </a:solidFill>
          <a:latin typeface="+mn-lt"/>
          <a:ea typeface="+mn-ea"/>
          <a:cs typeface="+mn-cs"/>
        </a:defRPr>
      </a:lvl1pPr>
      <a:lvl2pPr marL="306415" indent="-102138" algn="l" defTabSz="408554" rtl="0" eaLnBrk="1" latinLnBrk="0" hangingPunct="1">
        <a:lnSpc>
          <a:spcPct val="90000"/>
        </a:lnSpc>
        <a:spcBef>
          <a:spcPts val="223"/>
        </a:spcBef>
        <a:buFont typeface="Arial" panose="020B0604020202020204" pitchFamily="34" charset="0"/>
        <a:buChar char="•"/>
        <a:defRPr sz="1072" kern="1200">
          <a:solidFill>
            <a:schemeClr val="tx1"/>
          </a:solidFill>
          <a:latin typeface="+mn-lt"/>
          <a:ea typeface="+mn-ea"/>
          <a:cs typeface="+mn-cs"/>
        </a:defRPr>
      </a:lvl2pPr>
      <a:lvl3pPr marL="510692" indent="-102138" algn="l" defTabSz="408554" rtl="0" eaLnBrk="1" latinLnBrk="0" hangingPunct="1">
        <a:lnSpc>
          <a:spcPct val="90000"/>
        </a:lnSpc>
        <a:spcBef>
          <a:spcPts val="223"/>
        </a:spcBef>
        <a:buFont typeface="Arial" panose="020B0604020202020204" pitchFamily="34" charset="0"/>
        <a:buChar char="•"/>
        <a:defRPr sz="894" kern="1200">
          <a:solidFill>
            <a:schemeClr val="tx1"/>
          </a:solidFill>
          <a:latin typeface="+mn-lt"/>
          <a:ea typeface="+mn-ea"/>
          <a:cs typeface="+mn-cs"/>
        </a:defRPr>
      </a:lvl3pPr>
      <a:lvl4pPr marL="714969" indent="-102138" algn="l" defTabSz="408554" rtl="0" eaLnBrk="1" latinLnBrk="0" hangingPunct="1">
        <a:lnSpc>
          <a:spcPct val="90000"/>
        </a:lnSpc>
        <a:spcBef>
          <a:spcPts val="223"/>
        </a:spcBef>
        <a:buFont typeface="Arial" panose="020B0604020202020204" pitchFamily="34" charset="0"/>
        <a:buChar char="•"/>
        <a:defRPr sz="804" kern="1200">
          <a:solidFill>
            <a:schemeClr val="tx1"/>
          </a:solidFill>
          <a:latin typeface="+mn-lt"/>
          <a:ea typeface="+mn-ea"/>
          <a:cs typeface="+mn-cs"/>
        </a:defRPr>
      </a:lvl4pPr>
      <a:lvl5pPr marL="919246" indent="-102138" algn="l" defTabSz="408554" rtl="0" eaLnBrk="1" latinLnBrk="0" hangingPunct="1">
        <a:lnSpc>
          <a:spcPct val="90000"/>
        </a:lnSpc>
        <a:spcBef>
          <a:spcPts val="223"/>
        </a:spcBef>
        <a:buFont typeface="Arial" panose="020B0604020202020204" pitchFamily="34" charset="0"/>
        <a:buChar char="•"/>
        <a:defRPr sz="804" kern="1200">
          <a:solidFill>
            <a:schemeClr val="tx1"/>
          </a:solidFill>
          <a:latin typeface="+mn-lt"/>
          <a:ea typeface="+mn-ea"/>
          <a:cs typeface="+mn-cs"/>
        </a:defRPr>
      </a:lvl5pPr>
      <a:lvl6pPr marL="1123523" indent="-102138" algn="l" defTabSz="408554" rtl="0" eaLnBrk="1" latinLnBrk="0" hangingPunct="1">
        <a:lnSpc>
          <a:spcPct val="90000"/>
        </a:lnSpc>
        <a:spcBef>
          <a:spcPts val="223"/>
        </a:spcBef>
        <a:buFont typeface="Arial" panose="020B0604020202020204" pitchFamily="34" charset="0"/>
        <a:buChar char="•"/>
        <a:defRPr sz="804" kern="1200">
          <a:solidFill>
            <a:schemeClr val="tx1"/>
          </a:solidFill>
          <a:latin typeface="+mn-lt"/>
          <a:ea typeface="+mn-ea"/>
          <a:cs typeface="+mn-cs"/>
        </a:defRPr>
      </a:lvl6pPr>
      <a:lvl7pPr marL="1327800" indent="-102138" algn="l" defTabSz="408554" rtl="0" eaLnBrk="1" latinLnBrk="0" hangingPunct="1">
        <a:lnSpc>
          <a:spcPct val="90000"/>
        </a:lnSpc>
        <a:spcBef>
          <a:spcPts val="223"/>
        </a:spcBef>
        <a:buFont typeface="Arial" panose="020B0604020202020204" pitchFamily="34" charset="0"/>
        <a:buChar char="•"/>
        <a:defRPr sz="804" kern="1200">
          <a:solidFill>
            <a:schemeClr val="tx1"/>
          </a:solidFill>
          <a:latin typeface="+mn-lt"/>
          <a:ea typeface="+mn-ea"/>
          <a:cs typeface="+mn-cs"/>
        </a:defRPr>
      </a:lvl7pPr>
      <a:lvl8pPr marL="1532077" indent="-102138" algn="l" defTabSz="408554" rtl="0" eaLnBrk="1" latinLnBrk="0" hangingPunct="1">
        <a:lnSpc>
          <a:spcPct val="90000"/>
        </a:lnSpc>
        <a:spcBef>
          <a:spcPts val="223"/>
        </a:spcBef>
        <a:buFont typeface="Arial" panose="020B0604020202020204" pitchFamily="34" charset="0"/>
        <a:buChar char="•"/>
        <a:defRPr sz="804" kern="1200">
          <a:solidFill>
            <a:schemeClr val="tx1"/>
          </a:solidFill>
          <a:latin typeface="+mn-lt"/>
          <a:ea typeface="+mn-ea"/>
          <a:cs typeface="+mn-cs"/>
        </a:defRPr>
      </a:lvl8pPr>
      <a:lvl9pPr marL="1736354" indent="-102138" algn="l" defTabSz="408554" rtl="0" eaLnBrk="1" latinLnBrk="0" hangingPunct="1">
        <a:lnSpc>
          <a:spcPct val="90000"/>
        </a:lnSpc>
        <a:spcBef>
          <a:spcPts val="223"/>
        </a:spcBef>
        <a:buFont typeface="Arial" panose="020B0604020202020204" pitchFamily="34" charset="0"/>
        <a:buChar char="•"/>
        <a:defRPr sz="8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8554" rtl="0" eaLnBrk="1" latinLnBrk="0" hangingPunct="1">
        <a:defRPr sz="804" kern="1200">
          <a:solidFill>
            <a:schemeClr val="tx1"/>
          </a:solidFill>
          <a:latin typeface="+mn-lt"/>
          <a:ea typeface="+mn-ea"/>
          <a:cs typeface="+mn-cs"/>
        </a:defRPr>
      </a:lvl1pPr>
      <a:lvl2pPr marL="204277" algn="l" defTabSz="408554" rtl="0" eaLnBrk="1" latinLnBrk="0" hangingPunct="1">
        <a:defRPr sz="804" kern="1200">
          <a:solidFill>
            <a:schemeClr val="tx1"/>
          </a:solidFill>
          <a:latin typeface="+mn-lt"/>
          <a:ea typeface="+mn-ea"/>
          <a:cs typeface="+mn-cs"/>
        </a:defRPr>
      </a:lvl2pPr>
      <a:lvl3pPr marL="408554" algn="l" defTabSz="408554" rtl="0" eaLnBrk="1" latinLnBrk="0" hangingPunct="1">
        <a:defRPr sz="804" kern="1200">
          <a:solidFill>
            <a:schemeClr val="tx1"/>
          </a:solidFill>
          <a:latin typeface="+mn-lt"/>
          <a:ea typeface="+mn-ea"/>
          <a:cs typeface="+mn-cs"/>
        </a:defRPr>
      </a:lvl3pPr>
      <a:lvl4pPr marL="612831" algn="l" defTabSz="408554" rtl="0" eaLnBrk="1" latinLnBrk="0" hangingPunct="1">
        <a:defRPr sz="804" kern="1200">
          <a:solidFill>
            <a:schemeClr val="tx1"/>
          </a:solidFill>
          <a:latin typeface="+mn-lt"/>
          <a:ea typeface="+mn-ea"/>
          <a:cs typeface="+mn-cs"/>
        </a:defRPr>
      </a:lvl4pPr>
      <a:lvl5pPr marL="817108" algn="l" defTabSz="408554" rtl="0" eaLnBrk="1" latinLnBrk="0" hangingPunct="1">
        <a:defRPr sz="804" kern="1200">
          <a:solidFill>
            <a:schemeClr val="tx1"/>
          </a:solidFill>
          <a:latin typeface="+mn-lt"/>
          <a:ea typeface="+mn-ea"/>
          <a:cs typeface="+mn-cs"/>
        </a:defRPr>
      </a:lvl5pPr>
      <a:lvl6pPr marL="1021385" algn="l" defTabSz="408554" rtl="0" eaLnBrk="1" latinLnBrk="0" hangingPunct="1">
        <a:defRPr sz="804" kern="1200">
          <a:solidFill>
            <a:schemeClr val="tx1"/>
          </a:solidFill>
          <a:latin typeface="+mn-lt"/>
          <a:ea typeface="+mn-ea"/>
          <a:cs typeface="+mn-cs"/>
        </a:defRPr>
      </a:lvl6pPr>
      <a:lvl7pPr marL="1225662" algn="l" defTabSz="408554" rtl="0" eaLnBrk="1" latinLnBrk="0" hangingPunct="1">
        <a:defRPr sz="804" kern="1200">
          <a:solidFill>
            <a:schemeClr val="tx1"/>
          </a:solidFill>
          <a:latin typeface="+mn-lt"/>
          <a:ea typeface="+mn-ea"/>
          <a:cs typeface="+mn-cs"/>
        </a:defRPr>
      </a:lvl7pPr>
      <a:lvl8pPr marL="1429939" algn="l" defTabSz="408554" rtl="0" eaLnBrk="1" latinLnBrk="0" hangingPunct="1">
        <a:defRPr sz="804" kern="1200">
          <a:solidFill>
            <a:schemeClr val="tx1"/>
          </a:solidFill>
          <a:latin typeface="+mn-lt"/>
          <a:ea typeface="+mn-ea"/>
          <a:cs typeface="+mn-cs"/>
        </a:defRPr>
      </a:lvl8pPr>
      <a:lvl9pPr marL="1634216" algn="l" defTabSz="408554" rtl="0" eaLnBrk="1" latinLnBrk="0" hangingPunct="1">
        <a:defRPr sz="8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65" userDrawn="1">
          <p15:clr>
            <a:srgbClr val="F26B43"/>
          </p15:clr>
        </p15:guide>
        <p15:guide id="2" pos="1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2BB04-C934-8BDF-838D-82EF62709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6C269E0-6E9B-4C10-BB6B-599E1F394089}"/>
              </a:ext>
            </a:extLst>
          </p:cNvPr>
          <p:cNvSpPr>
            <a:spLocks/>
          </p:cNvSpPr>
          <p:nvPr/>
        </p:nvSpPr>
        <p:spPr>
          <a:xfrm>
            <a:off x="2003138" y="793797"/>
            <a:ext cx="4069080" cy="2115787"/>
          </a:xfrm>
          <a:prstGeom prst="roundRect">
            <a:avLst>
              <a:gd name="adj" fmla="val 3209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71C0B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68BF8E-59E1-BD12-7D9A-5D17202450E6}"/>
              </a:ext>
            </a:extLst>
          </p:cNvPr>
          <p:cNvSpPr/>
          <p:nvPr/>
        </p:nvSpPr>
        <p:spPr>
          <a:xfrm>
            <a:off x="0" y="1"/>
            <a:ext cx="6126164" cy="186262"/>
          </a:xfrm>
          <a:prstGeom prst="rect">
            <a:avLst/>
          </a:prstGeom>
          <a:solidFill>
            <a:srgbClr val="332D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VTE &amp; Bleeding Risk In Obese Patients Hospitalized For Surgery</a:t>
            </a:r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BBEA2AC5-52D6-BAA4-1E9D-AB42B04FB76E}"/>
              </a:ext>
            </a:extLst>
          </p:cNvPr>
          <p:cNvSpPr>
            <a:spLocks/>
          </p:cNvSpPr>
          <p:nvPr/>
        </p:nvSpPr>
        <p:spPr>
          <a:xfrm>
            <a:off x="2006195" y="793798"/>
            <a:ext cx="4069080" cy="13716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1C0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" rtlCol="0" anchor="ctr"/>
          <a:lstStyle/>
          <a:p>
            <a:pPr algn="ctr"/>
            <a:r>
              <a:rPr lang="en-IN" sz="9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95E425D-C662-454F-ECD0-EA97CF3BFC99}"/>
              </a:ext>
            </a:extLst>
          </p:cNvPr>
          <p:cNvSpPr txBox="1"/>
          <p:nvPr/>
        </p:nvSpPr>
        <p:spPr>
          <a:xfrm>
            <a:off x="1662096" y="2941889"/>
            <a:ext cx="3713824" cy="113877"/>
          </a:xfrm>
          <a:prstGeom prst="rect">
            <a:avLst/>
          </a:prstGeom>
          <a:noFill/>
        </p:spPr>
        <p:txBody>
          <a:bodyPr wrap="square" tIns="18288" bIns="18288">
            <a:spAutoFit/>
          </a:bodyPr>
          <a:lstStyle/>
          <a:p>
            <a:pPr algn="ctr"/>
            <a:r>
              <a: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BMI, body mass index; IQR, inter quartile range; TPX, thromboprophylaxis; VTE, venous thromboembolism.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993CF9D-D533-1E5B-C65D-A4D8F1885C55}"/>
              </a:ext>
            </a:extLst>
          </p:cNvPr>
          <p:cNvSpPr txBox="1"/>
          <p:nvPr/>
        </p:nvSpPr>
        <p:spPr>
          <a:xfrm>
            <a:off x="0" y="444164"/>
            <a:ext cx="6133363" cy="309600"/>
          </a:xfrm>
          <a:prstGeom prst="roundRect">
            <a:avLst>
              <a:gd name="adj" fmla="val 0"/>
            </a:avLst>
          </a:prstGeom>
          <a:solidFill>
            <a:srgbClr val="4E6688"/>
          </a:solidFill>
          <a:ln w="6350">
            <a:noFill/>
            <a:prstDash val="sysDot"/>
          </a:ln>
        </p:spPr>
        <p:txBody>
          <a:bodyPr wrap="square" lIns="0" tIns="64008" rIns="0" bIns="27432">
            <a:noAutofit/>
          </a:bodyPr>
          <a:lstStyle/>
          <a:p>
            <a:pPr algn="ctr"/>
            <a:r>
              <a:rPr lang="en-IN" sz="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VTE rates are </a:t>
            </a:r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non-negligible in surgical patients with obesity receiving TPX with enoxaparin</a:t>
            </a:r>
            <a:r>
              <a:rPr lang="en-IN" sz="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br>
              <a:rPr lang="en-IN" sz="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IN" sz="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Individual risk stratification </a:t>
            </a:r>
            <a:r>
              <a:rPr lang="en-US" sz="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warranted to identify doses/duration of pharmacological TPX.</a:t>
            </a:r>
            <a:endParaRPr lang="en-US" sz="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EFB37319-6123-9DD1-3ECD-87C2092C85B7}"/>
              </a:ext>
            </a:extLst>
          </p:cNvPr>
          <p:cNvCxnSpPr>
            <a:cxnSpLocks/>
          </p:cNvCxnSpPr>
          <p:nvPr/>
        </p:nvCxnSpPr>
        <p:spPr>
          <a:xfrm>
            <a:off x="367529" y="2286583"/>
            <a:ext cx="1511816" cy="0"/>
          </a:xfrm>
          <a:prstGeom prst="line">
            <a:avLst/>
          </a:prstGeom>
          <a:ln w="6350">
            <a:solidFill>
              <a:srgbClr val="15608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CE9C0094-9167-E36A-61E1-0C1163C14F3B}"/>
              </a:ext>
            </a:extLst>
          </p:cNvPr>
          <p:cNvCxnSpPr>
            <a:cxnSpLocks/>
          </p:cNvCxnSpPr>
          <p:nvPr/>
        </p:nvCxnSpPr>
        <p:spPr>
          <a:xfrm>
            <a:off x="367528" y="2659206"/>
            <a:ext cx="1493436" cy="0"/>
          </a:xfrm>
          <a:prstGeom prst="line">
            <a:avLst/>
          </a:prstGeom>
          <a:ln w="6350">
            <a:solidFill>
              <a:srgbClr val="15608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32801C5-4E9A-C476-96F2-A416C77B612E}"/>
              </a:ext>
            </a:extLst>
          </p:cNvPr>
          <p:cNvSpPr txBox="1"/>
          <p:nvPr/>
        </p:nvSpPr>
        <p:spPr>
          <a:xfrm>
            <a:off x="367963" y="2733949"/>
            <a:ext cx="620896" cy="170816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noAutofit/>
          </a:bodyPr>
          <a:lstStyle/>
          <a:p>
            <a:pPr>
              <a:lnSpc>
                <a:spcPct val="85000"/>
              </a:lnSpc>
            </a:pPr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United States</a:t>
            </a: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EB541D53-90DD-281D-91C6-0DC1C130BE5B}"/>
              </a:ext>
            </a:extLst>
          </p:cNvPr>
          <p:cNvSpPr>
            <a:spLocks/>
          </p:cNvSpPr>
          <p:nvPr/>
        </p:nvSpPr>
        <p:spPr>
          <a:xfrm>
            <a:off x="63452" y="793796"/>
            <a:ext cx="1881512" cy="2110969"/>
          </a:xfrm>
          <a:prstGeom prst="roundRect">
            <a:avLst>
              <a:gd name="adj" fmla="val 3745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71C0B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/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484E96-107D-7841-46C5-4FB308989363}"/>
              </a:ext>
            </a:extLst>
          </p:cNvPr>
          <p:cNvSpPr txBox="1"/>
          <p:nvPr/>
        </p:nvSpPr>
        <p:spPr>
          <a:xfrm>
            <a:off x="371647" y="1857316"/>
            <a:ext cx="1572734" cy="461665"/>
          </a:xfrm>
          <a:prstGeom prst="rect">
            <a:avLst/>
          </a:prstGeom>
          <a:noFill/>
        </p:spPr>
        <p:txBody>
          <a:bodyPr wrap="square" lIns="0" tIns="36000" rIns="0" bIns="36000">
            <a:noAutofit/>
          </a:bodyPr>
          <a:lstStyle/>
          <a:p>
            <a: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Population: 30,492 USA adult patients with obesity from Optum Market Clarity database, hospitalized between 2010</a:t>
            </a:r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2021 for surgery and, receiving enoxaparin TPX.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735D97-0B0E-A19A-E590-1AB8CDE949C5}"/>
              </a:ext>
            </a:extLst>
          </p:cNvPr>
          <p:cNvSpPr txBox="1"/>
          <p:nvPr/>
        </p:nvSpPr>
        <p:spPr>
          <a:xfrm>
            <a:off x="367530" y="2303683"/>
            <a:ext cx="1566362" cy="276999"/>
          </a:xfrm>
          <a:prstGeom prst="rect">
            <a:avLst/>
          </a:prstGeom>
          <a:noFill/>
        </p:spPr>
        <p:txBody>
          <a:bodyPr wrap="square" lIns="0" tIns="36000" rIns="0" bIns="36000" anchor="ctr" anchorCtr="0">
            <a:noAutofit/>
          </a:bodyPr>
          <a:lstStyle/>
          <a:p>
            <a:r>
              <a:rPr lang="en-GB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Key Criteria: Age ≥18 years, BMI ≥30 kg/m², and ≥1 year health plan enrolment.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20F1EA27-F5FF-537E-C410-A674900D71B4}"/>
              </a:ext>
            </a:extLst>
          </p:cNvPr>
          <p:cNvSpPr>
            <a:spLocks/>
          </p:cNvSpPr>
          <p:nvPr/>
        </p:nvSpPr>
        <p:spPr>
          <a:xfrm>
            <a:off x="2083429" y="1127643"/>
            <a:ext cx="1245142" cy="1764000"/>
          </a:xfrm>
          <a:prstGeom prst="roundRect">
            <a:avLst>
              <a:gd name="adj" fmla="val 4757"/>
            </a:avLst>
          </a:prstGeom>
          <a:solidFill>
            <a:schemeClr val="bg1"/>
          </a:solidFill>
          <a:ln w="3175">
            <a:solidFill>
              <a:srgbClr val="71C0B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E09CF46-7EE9-8F1C-FE6E-5918D462C61B}"/>
              </a:ext>
            </a:extLst>
          </p:cNvPr>
          <p:cNvSpPr txBox="1"/>
          <p:nvPr/>
        </p:nvSpPr>
        <p:spPr>
          <a:xfrm>
            <a:off x="2086758" y="2580464"/>
            <a:ext cx="1245141" cy="304699"/>
          </a:xfrm>
          <a:prstGeom prst="rect">
            <a:avLst/>
          </a:prstGeom>
          <a:noFill/>
        </p:spPr>
        <p:txBody>
          <a:bodyPr wrap="square" lIns="54864" tIns="18288" rIns="18288" bIns="9144">
            <a:spAutoFit/>
          </a:bodyPr>
          <a:lstStyle/>
          <a:p>
            <a:pPr algn="ctr"/>
            <a: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Enoxaparin duration was shorter than hospital duration in patients with surgery + obesity</a:t>
            </a:r>
          </a:p>
        </p:txBody>
      </p:sp>
      <p:sp>
        <p:nvSpPr>
          <p:cNvPr id="88" name="Rectangle: Top Corners Rounded 87">
            <a:extLst>
              <a:ext uri="{FF2B5EF4-FFF2-40B4-BE49-F238E27FC236}">
                <a16:creationId xmlns:a16="http://schemas.microsoft.com/office/drawing/2014/main" id="{7144D2B7-309C-7BE4-F6F3-F7DDB48779EA}"/>
              </a:ext>
            </a:extLst>
          </p:cNvPr>
          <p:cNvSpPr>
            <a:spLocks/>
          </p:cNvSpPr>
          <p:nvPr/>
        </p:nvSpPr>
        <p:spPr>
          <a:xfrm>
            <a:off x="2084377" y="1127641"/>
            <a:ext cx="1249200" cy="151200"/>
          </a:xfrm>
          <a:prstGeom prst="round2SameRect">
            <a:avLst>
              <a:gd name="adj1" fmla="val 36253"/>
              <a:gd name="adj2" fmla="val 0"/>
            </a:avLst>
          </a:prstGeom>
          <a:solidFill>
            <a:srgbClr val="F2C0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" rtlCol="0" anchor="ctr"/>
          <a:lstStyle/>
          <a:p>
            <a:pPr algn="ctr"/>
            <a:r>
              <a:rPr lang="en-US" sz="65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Enoxaparin </a:t>
            </a:r>
            <a:r>
              <a:rPr lang="en-IN" sz="65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hospital</a:t>
            </a:r>
          </a:p>
        </p:txBody>
      </p:sp>
      <p:sp>
        <p:nvSpPr>
          <p:cNvPr id="108" name="Rectangle: Top Corners Rounded 107">
            <a:extLst>
              <a:ext uri="{FF2B5EF4-FFF2-40B4-BE49-F238E27FC236}">
                <a16:creationId xmlns:a16="http://schemas.microsoft.com/office/drawing/2014/main" id="{019C641C-B5B7-5CED-4450-F474D27CBF76}"/>
              </a:ext>
            </a:extLst>
          </p:cNvPr>
          <p:cNvSpPr>
            <a:spLocks/>
          </p:cNvSpPr>
          <p:nvPr/>
        </p:nvSpPr>
        <p:spPr>
          <a:xfrm>
            <a:off x="2087167" y="2473165"/>
            <a:ext cx="1241403" cy="114393"/>
          </a:xfrm>
          <a:prstGeom prst="round2SameRect">
            <a:avLst>
              <a:gd name="adj1" fmla="val 47014"/>
              <a:gd name="adj2" fmla="val 0"/>
            </a:avLst>
          </a:prstGeom>
          <a:solidFill>
            <a:srgbClr val="F2C0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rtlCol="0" anchor="ctr"/>
          <a:lstStyle/>
          <a:p>
            <a:pPr algn="ctr"/>
            <a:r>
              <a:rPr lang="en-IN" sz="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Adequacy of TPX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76E4019-0A2C-2535-3F49-6417CB8A7297}"/>
              </a:ext>
            </a:extLst>
          </p:cNvPr>
          <p:cNvSpPr/>
          <p:nvPr/>
        </p:nvSpPr>
        <p:spPr>
          <a:xfrm>
            <a:off x="2107911" y="1294711"/>
            <a:ext cx="588552" cy="1564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E8631D-0AD9-E62E-81D2-28FC0C250B9E}"/>
              </a:ext>
            </a:extLst>
          </p:cNvPr>
          <p:cNvSpPr txBox="1"/>
          <p:nvPr/>
        </p:nvSpPr>
        <p:spPr>
          <a:xfrm>
            <a:off x="2107908" y="1453183"/>
            <a:ext cx="566927" cy="172355"/>
          </a:xfrm>
          <a:prstGeom prst="rect">
            <a:avLst/>
          </a:prstGeom>
          <a:noFill/>
        </p:spPr>
        <p:txBody>
          <a:bodyPr wrap="square" tIns="9144" bIns="9144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days </a:t>
            </a:r>
            <a:b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(IQR, 2</a:t>
            </a:r>
            <a:r>
              <a: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–5</a:t>
            </a:r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207957-671C-1F5D-65C5-917041EFAC1B}"/>
              </a:ext>
            </a:extLst>
          </p:cNvPr>
          <p:cNvSpPr txBox="1"/>
          <p:nvPr/>
        </p:nvSpPr>
        <p:spPr>
          <a:xfrm>
            <a:off x="2273235" y="1296547"/>
            <a:ext cx="402069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5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Median hospitalization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87A2A48-52E7-89B7-0F30-69D91ACEB0F2}"/>
              </a:ext>
            </a:extLst>
          </p:cNvPr>
          <p:cNvSpPr/>
          <p:nvPr/>
        </p:nvSpPr>
        <p:spPr>
          <a:xfrm>
            <a:off x="2107909" y="1294711"/>
            <a:ext cx="585216" cy="317112"/>
          </a:xfrm>
          <a:prstGeom prst="roundRect">
            <a:avLst>
              <a:gd name="adj" fmla="val 8667"/>
            </a:avLst>
          </a:prstGeom>
          <a:noFill/>
          <a:ln w="3175">
            <a:solidFill>
              <a:srgbClr val="71C0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60C4A4A-EACF-0C7F-DA5C-F36EAC007E19}"/>
              </a:ext>
            </a:extLst>
          </p:cNvPr>
          <p:cNvSpPr/>
          <p:nvPr/>
        </p:nvSpPr>
        <p:spPr>
          <a:xfrm>
            <a:off x="2720087" y="1295252"/>
            <a:ext cx="586507" cy="1564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AC1C7B-AC25-52E2-0592-692609BC0D05}"/>
              </a:ext>
            </a:extLst>
          </p:cNvPr>
          <p:cNvSpPr txBox="1"/>
          <p:nvPr/>
        </p:nvSpPr>
        <p:spPr>
          <a:xfrm>
            <a:off x="2734251" y="1453183"/>
            <a:ext cx="569840" cy="172355"/>
          </a:xfrm>
          <a:prstGeom prst="rect">
            <a:avLst/>
          </a:prstGeom>
          <a:noFill/>
        </p:spPr>
        <p:txBody>
          <a:bodyPr wrap="square" tIns="9144" bIns="9144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Days </a:t>
            </a:r>
            <a:b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(IQR, 2</a:t>
            </a:r>
            <a:r>
              <a: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–4</a:t>
            </a:r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91273B-3238-A8F9-D119-02F9F0F8418B}"/>
              </a:ext>
            </a:extLst>
          </p:cNvPr>
          <p:cNvSpPr txBox="1"/>
          <p:nvPr/>
        </p:nvSpPr>
        <p:spPr>
          <a:xfrm>
            <a:off x="2909776" y="1301329"/>
            <a:ext cx="379878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5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Median TPX duration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A70AB80-C519-A324-F4CF-7A58AC2B31F3}"/>
              </a:ext>
            </a:extLst>
          </p:cNvPr>
          <p:cNvSpPr/>
          <p:nvPr/>
        </p:nvSpPr>
        <p:spPr>
          <a:xfrm>
            <a:off x="2716768" y="1294711"/>
            <a:ext cx="587323" cy="317112"/>
          </a:xfrm>
          <a:prstGeom prst="roundRect">
            <a:avLst>
              <a:gd name="adj" fmla="val 8052"/>
            </a:avLst>
          </a:prstGeom>
          <a:noFill/>
          <a:ln w="3175">
            <a:solidFill>
              <a:srgbClr val="71C0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17AB7E6-C152-91FD-C7CF-6F7F05BCEBD1}"/>
              </a:ext>
            </a:extLst>
          </p:cNvPr>
          <p:cNvCxnSpPr>
            <a:cxnSpLocks/>
          </p:cNvCxnSpPr>
          <p:nvPr/>
        </p:nvCxnSpPr>
        <p:spPr>
          <a:xfrm flipV="1">
            <a:off x="2372636" y="1710853"/>
            <a:ext cx="0" cy="590774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A352691-AD91-FD2F-D757-8CC064594A7F}"/>
              </a:ext>
            </a:extLst>
          </p:cNvPr>
          <p:cNvGrpSpPr/>
          <p:nvPr/>
        </p:nvGrpSpPr>
        <p:grpSpPr>
          <a:xfrm flipH="1">
            <a:off x="2342093" y="1710853"/>
            <a:ext cx="31588" cy="389461"/>
            <a:chOff x="484094" y="1600201"/>
            <a:chExt cx="1353671" cy="439270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FCAEFE3-18EE-F0FC-27ED-9495DB7EDCC6}"/>
                </a:ext>
              </a:extLst>
            </p:cNvPr>
            <p:cNvCxnSpPr>
              <a:cxnSpLocks/>
            </p:cNvCxnSpPr>
            <p:nvPr/>
          </p:nvCxnSpPr>
          <p:spPr>
            <a:xfrm>
              <a:off x="484094" y="2039471"/>
              <a:ext cx="1353671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E94E3D6-8A41-D702-4301-B8F97AEB27B1}"/>
                </a:ext>
              </a:extLst>
            </p:cNvPr>
            <p:cNvCxnSpPr>
              <a:cxnSpLocks/>
            </p:cNvCxnSpPr>
            <p:nvPr/>
          </p:nvCxnSpPr>
          <p:spPr>
            <a:xfrm>
              <a:off x="484094" y="1819836"/>
              <a:ext cx="1353671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9AD3F25-4EFB-D8F1-48F1-E4C8B95DCC53}"/>
                </a:ext>
              </a:extLst>
            </p:cNvPr>
            <p:cNvCxnSpPr>
              <a:cxnSpLocks/>
            </p:cNvCxnSpPr>
            <p:nvPr/>
          </p:nvCxnSpPr>
          <p:spPr>
            <a:xfrm>
              <a:off x="484094" y="1600201"/>
              <a:ext cx="1353671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0172D91B-DC61-0848-0604-C4B161247194}"/>
              </a:ext>
            </a:extLst>
          </p:cNvPr>
          <p:cNvSpPr txBox="1"/>
          <p:nvPr/>
        </p:nvSpPr>
        <p:spPr>
          <a:xfrm>
            <a:off x="2226221" y="1663100"/>
            <a:ext cx="128240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D066060-8A00-D71D-51AE-61F6F79FABC6}"/>
              </a:ext>
            </a:extLst>
          </p:cNvPr>
          <p:cNvSpPr txBox="1"/>
          <p:nvPr/>
        </p:nvSpPr>
        <p:spPr>
          <a:xfrm>
            <a:off x="2226221" y="1868499"/>
            <a:ext cx="128240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40%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B33B4CF-17CA-6F71-36A3-D28AD708EAF9}"/>
              </a:ext>
            </a:extLst>
          </p:cNvPr>
          <p:cNvSpPr txBox="1"/>
          <p:nvPr/>
        </p:nvSpPr>
        <p:spPr>
          <a:xfrm>
            <a:off x="2226221" y="2070655"/>
            <a:ext cx="128240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93BB7B4-A811-4F2E-E684-AC2188FADFFC}"/>
              </a:ext>
            </a:extLst>
          </p:cNvPr>
          <p:cNvSpPr txBox="1"/>
          <p:nvPr/>
        </p:nvSpPr>
        <p:spPr>
          <a:xfrm>
            <a:off x="2244380" y="2253634"/>
            <a:ext cx="109598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F900FF8-0447-C000-F262-700EEF6F00DB}"/>
              </a:ext>
            </a:extLst>
          </p:cNvPr>
          <p:cNvSpPr txBox="1"/>
          <p:nvPr/>
        </p:nvSpPr>
        <p:spPr>
          <a:xfrm>
            <a:off x="2977019" y="1633961"/>
            <a:ext cx="181140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60.0%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BFA37C2-0221-6672-4734-5DC1D1DF3B79}"/>
              </a:ext>
            </a:extLst>
          </p:cNvPr>
          <p:cNvSpPr/>
          <p:nvPr/>
        </p:nvSpPr>
        <p:spPr>
          <a:xfrm>
            <a:off x="2574398" y="1905127"/>
            <a:ext cx="108000" cy="3978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66A51DD-DA8C-229E-D98F-B41CA7AEE23C}"/>
              </a:ext>
            </a:extLst>
          </p:cNvPr>
          <p:cNvSpPr txBox="1"/>
          <p:nvPr/>
        </p:nvSpPr>
        <p:spPr>
          <a:xfrm>
            <a:off x="2540711" y="1811801"/>
            <a:ext cx="181140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39.5%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76B0651-02C6-871B-884D-117C500EE4D0}"/>
              </a:ext>
            </a:extLst>
          </p:cNvPr>
          <p:cNvCxnSpPr>
            <a:cxnSpLocks/>
          </p:cNvCxnSpPr>
          <p:nvPr/>
        </p:nvCxnSpPr>
        <p:spPr>
          <a:xfrm>
            <a:off x="2344337" y="2301627"/>
            <a:ext cx="964266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8DFC7DB-42BD-BFB1-8C66-8478CDD96AEF}"/>
              </a:ext>
            </a:extLst>
          </p:cNvPr>
          <p:cNvSpPr txBox="1"/>
          <p:nvPr/>
        </p:nvSpPr>
        <p:spPr>
          <a:xfrm rot="16200000">
            <a:off x="1858527" y="1866213"/>
            <a:ext cx="600901" cy="246221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Patients on TPX (%)</a:t>
            </a:r>
            <a:endParaRPr lang="en-GB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CD31D4-4B5D-D901-8CD0-DFB643EAB932}"/>
              </a:ext>
            </a:extLst>
          </p:cNvPr>
          <p:cNvSpPr txBox="1"/>
          <p:nvPr/>
        </p:nvSpPr>
        <p:spPr>
          <a:xfrm>
            <a:off x="2389706" y="2314015"/>
            <a:ext cx="487688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 Dose </a:t>
            </a:r>
          </a:p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≤40 mg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FB0001-1C69-323A-027D-41E744D4B763}"/>
              </a:ext>
            </a:extLst>
          </p:cNvPr>
          <p:cNvSpPr txBox="1"/>
          <p:nvPr/>
        </p:nvSpPr>
        <p:spPr>
          <a:xfrm>
            <a:off x="2896706" y="2317133"/>
            <a:ext cx="33356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High Dose </a:t>
            </a:r>
          </a:p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&gt;40 mg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588E47-0490-FEC8-E0E5-1D38AF197934}"/>
              </a:ext>
            </a:extLst>
          </p:cNvPr>
          <p:cNvSpPr txBox="1"/>
          <p:nvPr/>
        </p:nvSpPr>
        <p:spPr>
          <a:xfrm>
            <a:off x="361357" y="2585787"/>
            <a:ext cx="1579143" cy="272758"/>
          </a:xfrm>
          <a:prstGeom prst="rect">
            <a:avLst/>
          </a:prstGeom>
          <a:noFill/>
        </p:spPr>
        <p:txBody>
          <a:bodyPr wrap="square" lIns="0" tIns="36000" rIns="0" bIns="36000" rtlCol="0">
            <a:spAutoFit/>
          </a:bodyPr>
          <a:lstStyle/>
          <a:p>
            <a:r>
              <a:rPr lang="en-GB" sz="6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Data Collection: Demographics, surgery details, clinical conditions, medication use.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F080F04-A9FC-1637-C2D4-8BFBB594F2B4}"/>
              </a:ext>
            </a:extLst>
          </p:cNvPr>
          <p:cNvSpPr>
            <a:spLocks/>
          </p:cNvSpPr>
          <p:nvPr/>
        </p:nvSpPr>
        <p:spPr>
          <a:xfrm>
            <a:off x="4742407" y="1136083"/>
            <a:ext cx="1240297" cy="1731994"/>
          </a:xfrm>
          <a:prstGeom prst="roundRect">
            <a:avLst>
              <a:gd name="adj" fmla="val 4757"/>
            </a:avLst>
          </a:prstGeom>
          <a:solidFill>
            <a:schemeClr val="bg1"/>
          </a:solidFill>
          <a:ln w="3175">
            <a:solidFill>
              <a:srgbClr val="15608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54C54E2-A6A1-9E85-22B4-DE1E1CAA2A00}"/>
              </a:ext>
            </a:extLst>
          </p:cNvPr>
          <p:cNvSpPr>
            <a:spLocks/>
          </p:cNvSpPr>
          <p:nvPr/>
        </p:nvSpPr>
        <p:spPr>
          <a:xfrm>
            <a:off x="4744153" y="1121473"/>
            <a:ext cx="1249200" cy="1764000"/>
          </a:xfrm>
          <a:prstGeom prst="roundRect">
            <a:avLst>
              <a:gd name="adj" fmla="val 4374"/>
            </a:avLst>
          </a:prstGeom>
          <a:solidFill>
            <a:schemeClr val="bg1"/>
          </a:solidFill>
          <a:ln w="3175">
            <a:solidFill>
              <a:srgbClr val="71C0B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9F8A0E3-A98E-50FA-666A-CD195839EE7D}"/>
              </a:ext>
            </a:extLst>
          </p:cNvPr>
          <p:cNvSpPr txBox="1"/>
          <p:nvPr/>
        </p:nvSpPr>
        <p:spPr>
          <a:xfrm>
            <a:off x="5048903" y="2322272"/>
            <a:ext cx="201979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Overall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3E383CA-8A37-E572-F2CD-83C29306E79F}"/>
              </a:ext>
            </a:extLst>
          </p:cNvPr>
          <p:cNvSpPr txBox="1"/>
          <p:nvPr/>
        </p:nvSpPr>
        <p:spPr>
          <a:xfrm>
            <a:off x="5444228" y="2317133"/>
            <a:ext cx="310984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Orthopedic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1D68207-678F-7F33-7F10-5A9B853BE911}"/>
              </a:ext>
            </a:extLst>
          </p:cNvPr>
          <p:cNvSpPr txBox="1"/>
          <p:nvPr/>
        </p:nvSpPr>
        <p:spPr>
          <a:xfrm>
            <a:off x="5767009" y="2317133"/>
            <a:ext cx="197170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Thorax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8E2D139-FD7A-974B-FB1D-4F36BEDB443D}"/>
              </a:ext>
            </a:extLst>
          </p:cNvPr>
          <p:cNvSpPr>
            <a:spLocks/>
          </p:cNvSpPr>
          <p:nvPr/>
        </p:nvSpPr>
        <p:spPr>
          <a:xfrm>
            <a:off x="3411821" y="1126388"/>
            <a:ext cx="1240297" cy="1764000"/>
          </a:xfrm>
          <a:prstGeom prst="roundRect">
            <a:avLst>
              <a:gd name="adj" fmla="val 4757"/>
            </a:avLst>
          </a:prstGeom>
          <a:solidFill>
            <a:schemeClr val="bg1"/>
          </a:solidFill>
          <a:ln w="3175">
            <a:solidFill>
              <a:srgbClr val="71C0B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Rectangle: Top Corners Rounded 108">
            <a:extLst>
              <a:ext uri="{FF2B5EF4-FFF2-40B4-BE49-F238E27FC236}">
                <a16:creationId xmlns:a16="http://schemas.microsoft.com/office/drawing/2014/main" id="{6868A9F0-7079-1172-2774-CC5BEBD59ECD}"/>
              </a:ext>
            </a:extLst>
          </p:cNvPr>
          <p:cNvSpPr>
            <a:spLocks/>
          </p:cNvSpPr>
          <p:nvPr/>
        </p:nvSpPr>
        <p:spPr>
          <a:xfrm>
            <a:off x="3411820" y="2473165"/>
            <a:ext cx="1242045" cy="121129"/>
          </a:xfrm>
          <a:prstGeom prst="round2SameRect">
            <a:avLst>
              <a:gd name="adj1" fmla="val 44399"/>
              <a:gd name="adj2" fmla="val 0"/>
            </a:avLst>
          </a:prstGeom>
          <a:solidFill>
            <a:srgbClr val="F2C0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0228F3DD-0F6D-FD7A-0CBB-A30BACC20FD1}"/>
              </a:ext>
            </a:extLst>
          </p:cNvPr>
          <p:cNvSpPr txBox="1"/>
          <p:nvPr/>
        </p:nvSpPr>
        <p:spPr>
          <a:xfrm>
            <a:off x="4099087" y="2313890"/>
            <a:ext cx="318998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Abdominal/</a:t>
            </a:r>
          </a:p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Pelvic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5CE6DD4-F0CD-669B-6BBF-7724073580DA}"/>
              </a:ext>
            </a:extLst>
          </p:cNvPr>
          <p:cNvSpPr txBox="1"/>
          <p:nvPr/>
        </p:nvSpPr>
        <p:spPr>
          <a:xfrm>
            <a:off x="3712115" y="2322155"/>
            <a:ext cx="201979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Overall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807DDAB-FE90-6101-41C9-E63CD1599F2E}"/>
              </a:ext>
            </a:extLst>
          </p:cNvPr>
          <p:cNvSpPr txBox="1"/>
          <p:nvPr/>
        </p:nvSpPr>
        <p:spPr>
          <a:xfrm>
            <a:off x="4444673" y="2317133"/>
            <a:ext cx="197170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Thorax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B657AE-9E03-A958-173E-2075F8A8FC99}"/>
              </a:ext>
            </a:extLst>
          </p:cNvPr>
          <p:cNvSpPr txBox="1"/>
          <p:nvPr/>
        </p:nvSpPr>
        <p:spPr>
          <a:xfrm>
            <a:off x="1999127" y="876169"/>
            <a:ext cx="4042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Among hospitalized patients, 67.6% were female, 24.4% were elderly (≥65 years), and 41% </a:t>
            </a:r>
            <a:b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were severely obese (BMI &gt;40 </a:t>
            </a:r>
            <a:r>
              <a:rPr lang="en-GB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kg/m²</a:t>
            </a:r>
            <a: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GB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1AC01D7-A230-2333-CAD9-F165AE18DF50}"/>
              </a:ext>
            </a:extLst>
          </p:cNvPr>
          <p:cNvSpPr/>
          <p:nvPr/>
        </p:nvSpPr>
        <p:spPr>
          <a:xfrm>
            <a:off x="2985722" y="1708472"/>
            <a:ext cx="108000" cy="5953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4D8248D-DBE5-247F-4F53-2B5EF91D262F}"/>
              </a:ext>
            </a:extLst>
          </p:cNvPr>
          <p:cNvSpPr/>
          <p:nvPr/>
        </p:nvSpPr>
        <p:spPr>
          <a:xfrm>
            <a:off x="5543853" y="2030032"/>
            <a:ext cx="108000" cy="2690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65A8FF6-42C9-838E-380B-A0561D8FD17D}"/>
              </a:ext>
            </a:extLst>
          </p:cNvPr>
          <p:cNvSpPr/>
          <p:nvPr/>
        </p:nvSpPr>
        <p:spPr>
          <a:xfrm>
            <a:off x="5027853" y="2072763"/>
            <a:ext cx="216000" cy="2253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3D9BBCD-C75F-56FF-5101-D7338CF9B4F6}"/>
              </a:ext>
            </a:extLst>
          </p:cNvPr>
          <p:cNvSpPr txBox="1"/>
          <p:nvPr/>
        </p:nvSpPr>
        <p:spPr>
          <a:xfrm>
            <a:off x="5065413" y="1969991"/>
            <a:ext cx="152928" cy="85130"/>
          </a:xfrm>
          <a:prstGeom prst="round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1.2%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B8FCA97-3595-01BC-256E-080AFCB07301}"/>
              </a:ext>
            </a:extLst>
          </p:cNvPr>
          <p:cNvCxnSpPr>
            <a:cxnSpLocks/>
          </p:cNvCxnSpPr>
          <p:nvPr/>
        </p:nvCxnSpPr>
        <p:spPr>
          <a:xfrm>
            <a:off x="4922030" y="2296359"/>
            <a:ext cx="360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A3EF057-470D-40A8-EB78-5F4347F98739}"/>
              </a:ext>
            </a:extLst>
          </p:cNvPr>
          <p:cNvCxnSpPr>
            <a:cxnSpLocks/>
          </p:cNvCxnSpPr>
          <p:nvPr/>
        </p:nvCxnSpPr>
        <p:spPr>
          <a:xfrm>
            <a:off x="5442122" y="2296359"/>
            <a:ext cx="468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6A7002DA-4B3F-2D27-9091-4B1B4F17DF09}"/>
              </a:ext>
            </a:extLst>
          </p:cNvPr>
          <p:cNvSpPr txBox="1"/>
          <p:nvPr/>
        </p:nvSpPr>
        <p:spPr>
          <a:xfrm>
            <a:off x="5534346" y="1934190"/>
            <a:ext cx="152928" cy="85130"/>
          </a:xfrm>
          <a:prstGeom prst="round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1.5%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3350200-A75E-4559-907D-03C4502622E3}"/>
              </a:ext>
            </a:extLst>
          </p:cNvPr>
          <p:cNvSpPr txBox="1"/>
          <p:nvPr/>
        </p:nvSpPr>
        <p:spPr>
          <a:xfrm rot="5400000">
            <a:off x="5472783" y="2107398"/>
            <a:ext cx="250139" cy="95411"/>
          </a:xfrm>
          <a:prstGeom prst="rect">
            <a:avLst/>
          </a:prstGeom>
          <a:noFill/>
        </p:spPr>
        <p:txBody>
          <a:bodyPr wrap="square" lIns="18288" tIns="9144" rIns="18288" bIns="9144" rtlCol="0">
            <a:spAutoFit/>
          </a:bodyPr>
          <a:lstStyle/>
          <a:p>
            <a:pPr algn="ctr"/>
            <a:r>
              <a:rPr lang="en-IN" sz="5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Lowest</a:t>
            </a:r>
            <a:endParaRPr lang="en-GB" sz="5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8232B27-2A46-041E-A3E9-FF40C69C913D}"/>
              </a:ext>
            </a:extLst>
          </p:cNvPr>
          <p:cNvSpPr txBox="1"/>
          <p:nvPr/>
        </p:nvSpPr>
        <p:spPr>
          <a:xfrm>
            <a:off x="5780778" y="1738956"/>
            <a:ext cx="152928" cy="85130"/>
          </a:xfrm>
          <a:prstGeom prst="round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2.5%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E14E076-4AB4-EC02-90CD-BA63515A7880}"/>
              </a:ext>
            </a:extLst>
          </p:cNvPr>
          <p:cNvSpPr/>
          <p:nvPr/>
        </p:nvSpPr>
        <p:spPr>
          <a:xfrm>
            <a:off x="5795650" y="1840746"/>
            <a:ext cx="108000" cy="4583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619B0EB-B4CD-4DAB-D9EA-EF1C015CCA43}"/>
              </a:ext>
            </a:extLst>
          </p:cNvPr>
          <p:cNvSpPr txBox="1"/>
          <p:nvPr/>
        </p:nvSpPr>
        <p:spPr>
          <a:xfrm rot="5400000">
            <a:off x="5690231" y="2022209"/>
            <a:ext cx="318837" cy="95411"/>
          </a:xfrm>
          <a:prstGeom prst="rect">
            <a:avLst/>
          </a:prstGeom>
          <a:noFill/>
        </p:spPr>
        <p:txBody>
          <a:bodyPr wrap="square" lIns="18288" tIns="9144" rIns="18288" bIns="9144" rtlCol="0">
            <a:spAutoFit/>
          </a:bodyPr>
          <a:lstStyle/>
          <a:p>
            <a:pPr algn="ctr"/>
            <a:r>
              <a:rPr lang="en-IN" sz="5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Highest</a:t>
            </a:r>
            <a:endParaRPr lang="en-GB" sz="5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DEACA2B2-08E7-543A-9F33-DA6742EC7C02}"/>
              </a:ext>
            </a:extLst>
          </p:cNvPr>
          <p:cNvGrpSpPr/>
          <p:nvPr/>
        </p:nvGrpSpPr>
        <p:grpSpPr>
          <a:xfrm>
            <a:off x="5371634" y="1356148"/>
            <a:ext cx="114522" cy="986877"/>
            <a:chOff x="4783279" y="1238206"/>
            <a:chExt cx="114522" cy="914324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8E9EB5C-5907-5653-6428-0424DB01DF3B}"/>
                </a:ext>
              </a:extLst>
            </p:cNvPr>
            <p:cNvSpPr txBox="1"/>
            <p:nvPr/>
          </p:nvSpPr>
          <p:spPr>
            <a:xfrm>
              <a:off x="4792783" y="1238206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5%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59439548-2A18-C248-5A74-E348C79720A1}"/>
                </a:ext>
              </a:extLst>
            </p:cNvPr>
            <p:cNvSpPr txBox="1"/>
            <p:nvPr/>
          </p:nvSpPr>
          <p:spPr>
            <a:xfrm>
              <a:off x="4785490" y="1410045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DC09A4EE-ABDE-87AE-BCA0-5D345A0F4B4B}"/>
                </a:ext>
              </a:extLst>
            </p:cNvPr>
            <p:cNvSpPr txBox="1"/>
            <p:nvPr/>
          </p:nvSpPr>
          <p:spPr>
            <a:xfrm>
              <a:off x="4792783" y="1575378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E0140BB2-E0B4-075C-6D0F-2D6EDAEDCA9E}"/>
                </a:ext>
              </a:extLst>
            </p:cNvPr>
            <p:cNvSpPr txBox="1"/>
            <p:nvPr/>
          </p:nvSpPr>
          <p:spPr>
            <a:xfrm>
              <a:off x="4792783" y="1745540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BB0EEE92-E2E1-10C6-EED9-2462901A54E5}"/>
                </a:ext>
              </a:extLst>
            </p:cNvPr>
            <p:cNvSpPr txBox="1"/>
            <p:nvPr/>
          </p:nvSpPr>
          <p:spPr>
            <a:xfrm>
              <a:off x="4783279" y="1912603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D097CD62-9728-5B99-781F-EA12EE898FFF}"/>
                </a:ext>
              </a:extLst>
            </p:cNvPr>
            <p:cNvSpPr txBox="1"/>
            <p:nvPr/>
          </p:nvSpPr>
          <p:spPr>
            <a:xfrm>
              <a:off x="4797700" y="2081243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956E5243-27D4-576D-8DFF-7242AE863D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97801" y="1258733"/>
              <a:ext cx="0" cy="850161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98A9D1A0-A0B6-6021-DF68-85B67F09A39D}"/>
                </a:ext>
              </a:extLst>
            </p:cNvPr>
            <p:cNvGrpSpPr/>
            <p:nvPr/>
          </p:nvGrpSpPr>
          <p:grpSpPr>
            <a:xfrm>
              <a:off x="4878957" y="1264414"/>
              <a:ext cx="17903" cy="675582"/>
              <a:chOff x="4878957" y="784813"/>
              <a:chExt cx="17903" cy="739268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741BEC94-E313-FF6D-B199-1DD2EF70B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1524081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A599048E-8D57-8A8C-5AB1-4F6697222B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1339264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037D9167-8373-D54A-6245-E37C043C14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1154447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492152FC-03C9-4F56-FE28-A9D6339B12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969630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2" name="Straight Connector 1031">
                <a:extLst>
                  <a:ext uri="{FF2B5EF4-FFF2-40B4-BE49-F238E27FC236}">
                    <a16:creationId xmlns:a16="http://schemas.microsoft.com/office/drawing/2014/main" id="{AE059A68-77C8-B1FE-E016-4DA1A6B5CA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784813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44" name="TextBox 1043">
            <a:extLst>
              <a:ext uri="{FF2B5EF4-FFF2-40B4-BE49-F238E27FC236}">
                <a16:creationId xmlns:a16="http://schemas.microsoft.com/office/drawing/2014/main" id="{A94B1B2B-C2A7-F808-C83F-23BCEFD5818C}"/>
              </a:ext>
            </a:extLst>
          </p:cNvPr>
          <p:cNvSpPr txBox="1"/>
          <p:nvPr/>
        </p:nvSpPr>
        <p:spPr>
          <a:xfrm rot="16200000">
            <a:off x="4336256" y="1751873"/>
            <a:ext cx="93107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Cumulative Incidence (%) </a:t>
            </a:r>
            <a:endParaRPr lang="en-GB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030" name="Straight Connector 1029">
            <a:extLst>
              <a:ext uri="{FF2B5EF4-FFF2-40B4-BE49-F238E27FC236}">
                <a16:creationId xmlns:a16="http://schemas.microsoft.com/office/drawing/2014/main" id="{977DFC82-8A7D-AE44-CC20-749F2F8EEF93}"/>
              </a:ext>
            </a:extLst>
          </p:cNvPr>
          <p:cNvCxnSpPr>
            <a:cxnSpLocks/>
          </p:cNvCxnSpPr>
          <p:nvPr/>
        </p:nvCxnSpPr>
        <p:spPr>
          <a:xfrm>
            <a:off x="4101643" y="2302203"/>
            <a:ext cx="530166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7" name="Rectangle 166">
            <a:extLst>
              <a:ext uri="{FF2B5EF4-FFF2-40B4-BE49-F238E27FC236}">
                <a16:creationId xmlns:a16="http://schemas.microsoft.com/office/drawing/2014/main" id="{7C9B63E0-B56D-DADE-4B20-7B94A85307E7}"/>
              </a:ext>
            </a:extLst>
          </p:cNvPr>
          <p:cNvSpPr/>
          <p:nvPr/>
        </p:nvSpPr>
        <p:spPr>
          <a:xfrm>
            <a:off x="4199925" y="1992731"/>
            <a:ext cx="108000" cy="30989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C367A134-23F2-1749-864E-762A99C46EDF}"/>
              </a:ext>
            </a:extLst>
          </p:cNvPr>
          <p:cNvSpPr/>
          <p:nvPr/>
        </p:nvSpPr>
        <p:spPr>
          <a:xfrm>
            <a:off x="3705104" y="1840800"/>
            <a:ext cx="216000" cy="46129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F02493EE-C1AF-6E2A-F346-A3A76713DD73}"/>
              </a:ext>
            </a:extLst>
          </p:cNvPr>
          <p:cNvSpPr/>
          <p:nvPr/>
        </p:nvSpPr>
        <p:spPr>
          <a:xfrm>
            <a:off x="4473313" y="1405899"/>
            <a:ext cx="108000" cy="8987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ABE2F91C-5AEF-8821-6991-094E530246BE}"/>
              </a:ext>
            </a:extLst>
          </p:cNvPr>
          <p:cNvSpPr txBox="1"/>
          <p:nvPr/>
        </p:nvSpPr>
        <p:spPr>
          <a:xfrm>
            <a:off x="4180627" y="1899797"/>
            <a:ext cx="152928" cy="85130"/>
          </a:xfrm>
          <a:prstGeom prst="round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1.7%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1BE7D964-FEC6-BE38-E6AB-6D1C9C3DA9A4}"/>
              </a:ext>
            </a:extLst>
          </p:cNvPr>
          <p:cNvSpPr txBox="1"/>
          <p:nvPr/>
        </p:nvSpPr>
        <p:spPr>
          <a:xfrm>
            <a:off x="3746346" y="1754616"/>
            <a:ext cx="152928" cy="85130"/>
          </a:xfrm>
          <a:prstGeom prst="round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2.5%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B21FB295-A297-7FCF-0731-67FC48F3BE69}"/>
              </a:ext>
            </a:extLst>
          </p:cNvPr>
          <p:cNvSpPr txBox="1"/>
          <p:nvPr/>
        </p:nvSpPr>
        <p:spPr>
          <a:xfrm>
            <a:off x="4445705" y="1318282"/>
            <a:ext cx="171254" cy="76944"/>
          </a:xfrm>
          <a:prstGeom prst="roundRect">
            <a:avLst>
              <a:gd name="adj" fmla="val 0"/>
            </a:avLst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4.9%</a:t>
            </a:r>
            <a:endParaRPr lang="en-IN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1D2AE39F-2A15-4BA5-328E-79EDA2F6AF52}"/>
              </a:ext>
            </a:extLst>
          </p:cNvPr>
          <p:cNvSpPr txBox="1"/>
          <p:nvPr/>
        </p:nvSpPr>
        <p:spPr>
          <a:xfrm rot="5400000">
            <a:off x="4367894" y="1807560"/>
            <a:ext cx="318837" cy="95411"/>
          </a:xfrm>
          <a:prstGeom prst="rect">
            <a:avLst/>
          </a:prstGeom>
          <a:noFill/>
        </p:spPr>
        <p:txBody>
          <a:bodyPr wrap="square" lIns="18288" tIns="9144" rIns="18288" bIns="9144" rtlCol="0">
            <a:spAutoFit/>
          </a:bodyPr>
          <a:lstStyle/>
          <a:p>
            <a:pPr algn="ctr"/>
            <a:r>
              <a:rPr lang="en-IN" sz="5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Highest</a:t>
            </a:r>
            <a:endParaRPr lang="en-GB" sz="5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DCD0AF2-0118-868F-C94B-FB5C43881BEE}"/>
              </a:ext>
            </a:extLst>
          </p:cNvPr>
          <p:cNvSpPr txBox="1"/>
          <p:nvPr/>
        </p:nvSpPr>
        <p:spPr>
          <a:xfrm rot="5400000">
            <a:off x="4127924" y="2070929"/>
            <a:ext cx="257423" cy="95411"/>
          </a:xfrm>
          <a:prstGeom prst="rect">
            <a:avLst/>
          </a:prstGeom>
          <a:noFill/>
        </p:spPr>
        <p:txBody>
          <a:bodyPr wrap="square" lIns="18288" tIns="9144" rIns="18288" bIns="9144" rtlCol="0">
            <a:spAutoFit/>
          </a:bodyPr>
          <a:lstStyle/>
          <a:p>
            <a:pPr algn="ctr"/>
            <a:r>
              <a:rPr lang="en-IN" sz="5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Lowest</a:t>
            </a:r>
            <a:endParaRPr lang="en-GB" sz="5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444F485F-7534-9908-27AD-FFEFDADDD05D}"/>
              </a:ext>
            </a:extLst>
          </p:cNvPr>
          <p:cNvCxnSpPr>
            <a:cxnSpLocks/>
          </p:cNvCxnSpPr>
          <p:nvPr/>
        </p:nvCxnSpPr>
        <p:spPr>
          <a:xfrm>
            <a:off x="3613570" y="2302203"/>
            <a:ext cx="360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43" name="Group 1042">
            <a:extLst>
              <a:ext uri="{FF2B5EF4-FFF2-40B4-BE49-F238E27FC236}">
                <a16:creationId xmlns:a16="http://schemas.microsoft.com/office/drawing/2014/main" id="{D6A8EFE4-5512-1454-80B5-82D7084B0E3E}"/>
              </a:ext>
            </a:extLst>
          </p:cNvPr>
          <p:cNvGrpSpPr/>
          <p:nvPr/>
        </p:nvGrpSpPr>
        <p:grpSpPr>
          <a:xfrm>
            <a:off x="3521936" y="1364645"/>
            <a:ext cx="114522" cy="986877"/>
            <a:chOff x="3454870" y="1266843"/>
            <a:chExt cx="114522" cy="914324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C57C8167-79EB-410E-D08C-2406965514D2}"/>
                </a:ext>
              </a:extLst>
            </p:cNvPr>
            <p:cNvSpPr txBox="1"/>
            <p:nvPr/>
          </p:nvSpPr>
          <p:spPr>
            <a:xfrm>
              <a:off x="3464374" y="1266843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5%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C5BAC05D-DC5F-B153-2669-66339AB5F528}"/>
                </a:ext>
              </a:extLst>
            </p:cNvPr>
            <p:cNvSpPr txBox="1"/>
            <p:nvPr/>
          </p:nvSpPr>
          <p:spPr>
            <a:xfrm>
              <a:off x="3457081" y="1438682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E4AFF91-DDB7-9B17-1472-860BAFFA6107}"/>
                </a:ext>
              </a:extLst>
            </p:cNvPr>
            <p:cNvSpPr txBox="1"/>
            <p:nvPr/>
          </p:nvSpPr>
          <p:spPr>
            <a:xfrm>
              <a:off x="3464374" y="1604015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44C16B2F-A1AA-5994-2C0A-9E64FEF7E88B}"/>
                </a:ext>
              </a:extLst>
            </p:cNvPr>
            <p:cNvSpPr txBox="1"/>
            <p:nvPr/>
          </p:nvSpPr>
          <p:spPr>
            <a:xfrm>
              <a:off x="3464374" y="1774177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55C049DB-CAC8-8389-1498-6056DECEFA8B}"/>
                </a:ext>
              </a:extLst>
            </p:cNvPr>
            <p:cNvSpPr txBox="1"/>
            <p:nvPr/>
          </p:nvSpPr>
          <p:spPr>
            <a:xfrm>
              <a:off x="3454870" y="1941240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C851A342-5D15-FC97-A282-BE33D1202B80}"/>
                </a:ext>
              </a:extLst>
            </p:cNvPr>
            <p:cNvSpPr txBox="1"/>
            <p:nvPr/>
          </p:nvSpPr>
          <p:spPr>
            <a:xfrm>
              <a:off x="3469291" y="2109880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2373EAAF-107F-B348-95A0-4990CFBCE0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69392" y="1287370"/>
              <a:ext cx="0" cy="850161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F870664A-C7B7-FAF8-2DD5-4502F53C7C44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968633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4" name="Straight Connector 1023">
              <a:extLst>
                <a:ext uri="{FF2B5EF4-FFF2-40B4-BE49-F238E27FC236}">
                  <a16:creationId xmlns:a16="http://schemas.microsoft.com/office/drawing/2014/main" id="{7141F2DE-945E-C061-ED84-8CD5E039247D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799738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5" name="Straight Connector 1024">
              <a:extLst>
                <a:ext uri="{FF2B5EF4-FFF2-40B4-BE49-F238E27FC236}">
                  <a16:creationId xmlns:a16="http://schemas.microsoft.com/office/drawing/2014/main" id="{DB64D3D4-A85A-450A-4C19-692AACB9BD0A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630842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6" name="Straight Connector 1025">
              <a:extLst>
                <a:ext uri="{FF2B5EF4-FFF2-40B4-BE49-F238E27FC236}">
                  <a16:creationId xmlns:a16="http://schemas.microsoft.com/office/drawing/2014/main" id="{5B16EE57-18DC-9766-7B89-7C0DCBCB00A1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461947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Straight Connector 1026">
              <a:extLst>
                <a:ext uri="{FF2B5EF4-FFF2-40B4-BE49-F238E27FC236}">
                  <a16:creationId xmlns:a16="http://schemas.microsoft.com/office/drawing/2014/main" id="{97B3587E-3393-4EBC-72FC-2FF48C2F4541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293051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5" name="TextBox 1044">
            <a:extLst>
              <a:ext uri="{FF2B5EF4-FFF2-40B4-BE49-F238E27FC236}">
                <a16:creationId xmlns:a16="http://schemas.microsoft.com/office/drawing/2014/main" id="{BB214DAC-1E82-4F4E-6CEC-E726BF0B81F2}"/>
              </a:ext>
            </a:extLst>
          </p:cNvPr>
          <p:cNvSpPr txBox="1"/>
          <p:nvPr/>
        </p:nvSpPr>
        <p:spPr>
          <a:xfrm rot="16200000">
            <a:off x="2958816" y="1670952"/>
            <a:ext cx="101831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Cumulative Incidence (%)</a:t>
            </a:r>
            <a:endParaRPr lang="en-GB" sz="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14B53D3-2BCA-CCBA-792F-16DA7C1DF166}"/>
              </a:ext>
            </a:extLst>
          </p:cNvPr>
          <p:cNvGrpSpPr/>
          <p:nvPr/>
        </p:nvGrpSpPr>
        <p:grpSpPr>
          <a:xfrm>
            <a:off x="4852507" y="1356148"/>
            <a:ext cx="114522" cy="986877"/>
            <a:chOff x="4783279" y="1238206"/>
            <a:chExt cx="114522" cy="914324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C5B375F-1C50-543D-371E-0B940E2E3975}"/>
                </a:ext>
              </a:extLst>
            </p:cNvPr>
            <p:cNvSpPr txBox="1"/>
            <p:nvPr/>
          </p:nvSpPr>
          <p:spPr>
            <a:xfrm>
              <a:off x="4792783" y="1238206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5%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935322E-9DD9-CBBB-3C67-8B7CE866AAF9}"/>
                </a:ext>
              </a:extLst>
            </p:cNvPr>
            <p:cNvSpPr txBox="1"/>
            <p:nvPr/>
          </p:nvSpPr>
          <p:spPr>
            <a:xfrm>
              <a:off x="4785490" y="1410045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75BEB5F-BB36-5733-5C99-174809D20663}"/>
                </a:ext>
              </a:extLst>
            </p:cNvPr>
            <p:cNvSpPr txBox="1"/>
            <p:nvPr/>
          </p:nvSpPr>
          <p:spPr>
            <a:xfrm>
              <a:off x="4792783" y="1575378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C887563-2596-D69E-7F09-25C7E4EDFB4F}"/>
                </a:ext>
              </a:extLst>
            </p:cNvPr>
            <p:cNvSpPr txBox="1"/>
            <p:nvPr/>
          </p:nvSpPr>
          <p:spPr>
            <a:xfrm>
              <a:off x="4792783" y="1745540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5AF338D-1158-2B39-83F0-D325C2C33333}"/>
                </a:ext>
              </a:extLst>
            </p:cNvPr>
            <p:cNvSpPr txBox="1"/>
            <p:nvPr/>
          </p:nvSpPr>
          <p:spPr>
            <a:xfrm>
              <a:off x="4783279" y="1912603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CD4992F-4473-DE98-1811-68EE3D43F771}"/>
                </a:ext>
              </a:extLst>
            </p:cNvPr>
            <p:cNvSpPr txBox="1"/>
            <p:nvPr/>
          </p:nvSpPr>
          <p:spPr>
            <a:xfrm>
              <a:off x="4797700" y="2081243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DBD8623-2204-892E-3FFE-E5DD38DBBF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97801" y="1258733"/>
              <a:ext cx="0" cy="850161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2BF9D1DE-D481-4D6B-2C42-A2596D17A0D1}"/>
                </a:ext>
              </a:extLst>
            </p:cNvPr>
            <p:cNvGrpSpPr/>
            <p:nvPr/>
          </p:nvGrpSpPr>
          <p:grpSpPr>
            <a:xfrm>
              <a:off x="4878957" y="1264414"/>
              <a:ext cx="17903" cy="675582"/>
              <a:chOff x="4878957" y="784813"/>
              <a:chExt cx="17903" cy="739268"/>
            </a:xfrm>
          </p:grpSpPr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69511465-93E7-A0E6-DB11-846B761FF0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1524081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110AAF26-8B51-A8B6-7001-A3700F5307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1339264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7A14A9F5-8D57-B898-0C06-43391031DA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1154447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FC3E3A2A-7B74-EAA5-9DA1-65B0F47492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969630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7E86F943-4B3A-916B-CAD2-26C97A3D7B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8957" y="784813"/>
                <a:ext cx="17903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0" name="Rectangle: Top Corners Rounded 119">
            <a:extLst>
              <a:ext uri="{FF2B5EF4-FFF2-40B4-BE49-F238E27FC236}">
                <a16:creationId xmlns:a16="http://schemas.microsoft.com/office/drawing/2014/main" id="{8BE4F7D6-B4CB-1AD5-0CDC-9444841A27F4}"/>
              </a:ext>
            </a:extLst>
          </p:cNvPr>
          <p:cNvSpPr>
            <a:spLocks/>
          </p:cNvSpPr>
          <p:nvPr/>
        </p:nvSpPr>
        <p:spPr>
          <a:xfrm>
            <a:off x="67464" y="795447"/>
            <a:ext cx="1881511" cy="13716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1C0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0" bIns="36576"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029" name="Rectangle: Top Corners Rounded 1028">
            <a:extLst>
              <a:ext uri="{FF2B5EF4-FFF2-40B4-BE49-F238E27FC236}">
                <a16:creationId xmlns:a16="http://schemas.microsoft.com/office/drawing/2014/main" id="{DA61C66B-CF94-65DC-E81E-1487770BC259}"/>
              </a:ext>
            </a:extLst>
          </p:cNvPr>
          <p:cNvSpPr>
            <a:spLocks/>
          </p:cNvSpPr>
          <p:nvPr/>
        </p:nvSpPr>
        <p:spPr>
          <a:xfrm>
            <a:off x="63176" y="1246432"/>
            <a:ext cx="1885097" cy="13716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1C0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" rtlCol="0" anchor="ctr"/>
          <a:lstStyle/>
          <a:p>
            <a:pPr algn="ctr"/>
            <a:r>
              <a:rPr lang="en-IN" sz="9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Objective</a:t>
            </a:r>
          </a:p>
        </p:txBody>
      </p:sp>
      <p:sp>
        <p:nvSpPr>
          <p:cNvPr id="1031" name="Rectangle: Top Corners Rounded 1030">
            <a:extLst>
              <a:ext uri="{FF2B5EF4-FFF2-40B4-BE49-F238E27FC236}">
                <a16:creationId xmlns:a16="http://schemas.microsoft.com/office/drawing/2014/main" id="{EE1566E0-EDFC-02A9-FE4A-07C737695D57}"/>
              </a:ext>
            </a:extLst>
          </p:cNvPr>
          <p:cNvSpPr>
            <a:spLocks/>
          </p:cNvSpPr>
          <p:nvPr/>
        </p:nvSpPr>
        <p:spPr>
          <a:xfrm>
            <a:off x="63176" y="1739212"/>
            <a:ext cx="1885797" cy="13716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1C0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" rtlCol="0" anchor="ctr"/>
          <a:lstStyle/>
          <a:p>
            <a:pPr algn="ctr"/>
            <a:r>
              <a:rPr lang="en-IN" sz="9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Study Design</a:t>
            </a:r>
          </a:p>
        </p:txBody>
      </p: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6AD11E66-76B3-2051-C6FE-DE141DF879A0}"/>
              </a:ext>
            </a:extLst>
          </p:cNvPr>
          <p:cNvGrpSpPr/>
          <p:nvPr/>
        </p:nvGrpSpPr>
        <p:grpSpPr>
          <a:xfrm>
            <a:off x="3983125" y="1364696"/>
            <a:ext cx="114522" cy="986877"/>
            <a:chOff x="3454870" y="1266843"/>
            <a:chExt cx="114522" cy="914324"/>
          </a:xfrm>
        </p:grpSpPr>
        <p:sp>
          <p:nvSpPr>
            <p:cNvPr id="1038" name="TextBox 1037">
              <a:extLst>
                <a:ext uri="{FF2B5EF4-FFF2-40B4-BE49-F238E27FC236}">
                  <a16:creationId xmlns:a16="http://schemas.microsoft.com/office/drawing/2014/main" id="{6F73EED9-66AD-5B81-27C0-74B7B0BBB22F}"/>
                </a:ext>
              </a:extLst>
            </p:cNvPr>
            <p:cNvSpPr txBox="1"/>
            <p:nvPr/>
          </p:nvSpPr>
          <p:spPr>
            <a:xfrm>
              <a:off x="3464374" y="1266843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5%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1B32105E-5E35-2ACB-0E5E-6550C64B00E6}"/>
                </a:ext>
              </a:extLst>
            </p:cNvPr>
            <p:cNvSpPr txBox="1"/>
            <p:nvPr/>
          </p:nvSpPr>
          <p:spPr>
            <a:xfrm>
              <a:off x="3457081" y="1438682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0" name="TextBox 1039">
              <a:extLst>
                <a:ext uri="{FF2B5EF4-FFF2-40B4-BE49-F238E27FC236}">
                  <a16:creationId xmlns:a16="http://schemas.microsoft.com/office/drawing/2014/main" id="{96419EE0-04B7-D126-9DBF-316E5861602E}"/>
                </a:ext>
              </a:extLst>
            </p:cNvPr>
            <p:cNvSpPr txBox="1"/>
            <p:nvPr/>
          </p:nvSpPr>
          <p:spPr>
            <a:xfrm>
              <a:off x="3464374" y="1604015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1" name="TextBox 1040">
              <a:extLst>
                <a:ext uri="{FF2B5EF4-FFF2-40B4-BE49-F238E27FC236}">
                  <a16:creationId xmlns:a16="http://schemas.microsoft.com/office/drawing/2014/main" id="{7C623BC6-E8B9-B50E-96DD-2C5ED4B1F165}"/>
                </a:ext>
              </a:extLst>
            </p:cNvPr>
            <p:cNvSpPr txBox="1"/>
            <p:nvPr/>
          </p:nvSpPr>
          <p:spPr>
            <a:xfrm>
              <a:off x="3464374" y="1774177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2" name="TextBox 1041">
              <a:extLst>
                <a:ext uri="{FF2B5EF4-FFF2-40B4-BE49-F238E27FC236}">
                  <a16:creationId xmlns:a16="http://schemas.microsoft.com/office/drawing/2014/main" id="{23A15C2F-7D91-BDFD-ABA3-4146CC81E734}"/>
                </a:ext>
              </a:extLst>
            </p:cNvPr>
            <p:cNvSpPr txBox="1"/>
            <p:nvPr/>
          </p:nvSpPr>
          <p:spPr>
            <a:xfrm>
              <a:off x="3454870" y="1941240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54083ED0-8ED7-E6D0-AF49-C8A8AD7EFB13}"/>
                </a:ext>
              </a:extLst>
            </p:cNvPr>
            <p:cNvSpPr txBox="1"/>
            <p:nvPr/>
          </p:nvSpPr>
          <p:spPr>
            <a:xfrm>
              <a:off x="3469291" y="2109880"/>
              <a:ext cx="92974" cy="712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5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0%</a:t>
              </a:r>
              <a:endParaRPr lang="en-IN" sz="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47" name="Straight Connector 1046">
              <a:extLst>
                <a:ext uri="{FF2B5EF4-FFF2-40B4-BE49-F238E27FC236}">
                  <a16:creationId xmlns:a16="http://schemas.microsoft.com/office/drawing/2014/main" id="{21E623F6-3B39-6777-AF23-393D46599F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69392" y="1287370"/>
              <a:ext cx="0" cy="850161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8" name="Straight Connector 1047">
              <a:extLst>
                <a:ext uri="{FF2B5EF4-FFF2-40B4-BE49-F238E27FC236}">
                  <a16:creationId xmlns:a16="http://schemas.microsoft.com/office/drawing/2014/main" id="{462B7BE1-8244-8557-F298-0A05281CF331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968633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9" name="Straight Connector 1048">
              <a:extLst>
                <a:ext uri="{FF2B5EF4-FFF2-40B4-BE49-F238E27FC236}">
                  <a16:creationId xmlns:a16="http://schemas.microsoft.com/office/drawing/2014/main" id="{FDE7DDD2-3E60-181F-7A5C-0247813DE20A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799738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0" name="Straight Connector 1049">
              <a:extLst>
                <a:ext uri="{FF2B5EF4-FFF2-40B4-BE49-F238E27FC236}">
                  <a16:creationId xmlns:a16="http://schemas.microsoft.com/office/drawing/2014/main" id="{75D0882C-9273-7912-EA7B-1F856519236E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630842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1" name="Straight Connector 1050">
              <a:extLst>
                <a:ext uri="{FF2B5EF4-FFF2-40B4-BE49-F238E27FC236}">
                  <a16:creationId xmlns:a16="http://schemas.microsoft.com/office/drawing/2014/main" id="{5E73B93E-E92C-D5E7-68E3-8C521FF5B628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461947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2" name="Straight Connector 1051">
              <a:extLst>
                <a:ext uri="{FF2B5EF4-FFF2-40B4-BE49-F238E27FC236}">
                  <a16:creationId xmlns:a16="http://schemas.microsoft.com/office/drawing/2014/main" id="{64F9BA1D-2F97-77DB-6923-9C5883AF26C2}"/>
                </a:ext>
              </a:extLst>
            </p:cNvPr>
            <p:cNvCxnSpPr>
              <a:cxnSpLocks/>
            </p:cNvCxnSpPr>
            <p:nvPr/>
          </p:nvCxnSpPr>
          <p:spPr>
            <a:xfrm>
              <a:off x="3550548" y="1293051"/>
              <a:ext cx="1790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3" name="TextBox 1052">
            <a:extLst>
              <a:ext uri="{FF2B5EF4-FFF2-40B4-BE49-F238E27FC236}">
                <a16:creationId xmlns:a16="http://schemas.microsoft.com/office/drawing/2014/main" id="{F25ED2B6-B5E9-C95D-BD59-D908546D89CF}"/>
              </a:ext>
            </a:extLst>
          </p:cNvPr>
          <p:cNvSpPr txBox="1"/>
          <p:nvPr/>
        </p:nvSpPr>
        <p:spPr>
          <a:xfrm>
            <a:off x="367527" y="954325"/>
            <a:ext cx="1579429" cy="278089"/>
          </a:xfrm>
          <a:prstGeom prst="rect">
            <a:avLst/>
          </a:prstGeom>
          <a:noFill/>
        </p:spPr>
        <p:txBody>
          <a:bodyPr wrap="square" lIns="0" tIns="45720" rIns="0" bIns="46800">
            <a:spAutoFit/>
          </a:bodyPr>
          <a:lstStyle>
            <a:defPPr>
              <a:defRPr lang="en-US"/>
            </a:defPPr>
            <a:lvl1pPr>
              <a:defRPr sz="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600" dirty="0">
                <a:ea typeface="Calibri" panose="020F0502020204030204" pitchFamily="34" charset="0"/>
              </a:rPr>
              <a:t>Optimal dose and duration of TPX in obese patients undergoing surgeries is uncertain.</a:t>
            </a: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68F75C7F-6703-EAE8-1CB2-4047B723CF29}"/>
              </a:ext>
            </a:extLst>
          </p:cNvPr>
          <p:cNvSpPr txBox="1"/>
          <p:nvPr/>
        </p:nvSpPr>
        <p:spPr>
          <a:xfrm>
            <a:off x="367528" y="1383046"/>
            <a:ext cx="1577139" cy="363093"/>
          </a:xfrm>
          <a:prstGeom prst="rect">
            <a:avLst/>
          </a:prstGeom>
          <a:noFill/>
        </p:spPr>
        <p:txBody>
          <a:bodyPr wrap="square" lIns="0" tIns="45720" rIns="0" bIns="91440">
            <a:noAutofit/>
          </a:bodyPr>
          <a:lstStyle/>
          <a:p>
            <a: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assess the time-course, rates and risk factors for VTE and MB in patients with obesity during surgery.</a:t>
            </a:r>
          </a:p>
        </p:txBody>
      </p:sp>
      <p:pic>
        <p:nvPicPr>
          <p:cNvPr id="1056" name="Picture 2" descr="Mission ">
            <a:extLst>
              <a:ext uri="{FF2B5EF4-FFF2-40B4-BE49-F238E27FC236}">
                <a16:creationId xmlns:a16="http://schemas.microsoft.com/office/drawing/2014/main" id="{835C5A34-2AD7-926B-404E-79D9687A4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11" y="1468581"/>
            <a:ext cx="192024" cy="1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61" name="Straight Connector 1060">
            <a:extLst>
              <a:ext uri="{FF2B5EF4-FFF2-40B4-BE49-F238E27FC236}">
                <a16:creationId xmlns:a16="http://schemas.microsoft.com/office/drawing/2014/main" id="{67EBAEB1-13D6-F39A-A516-D4DB7BBEB18C}"/>
              </a:ext>
            </a:extLst>
          </p:cNvPr>
          <p:cNvCxnSpPr>
            <a:cxnSpLocks/>
          </p:cNvCxnSpPr>
          <p:nvPr/>
        </p:nvCxnSpPr>
        <p:spPr>
          <a:xfrm>
            <a:off x="367124" y="2311623"/>
            <a:ext cx="1511816" cy="0"/>
          </a:xfrm>
          <a:prstGeom prst="line">
            <a:avLst/>
          </a:prstGeom>
          <a:ln w="6350">
            <a:solidFill>
              <a:srgbClr val="71C0BB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64" name="Picture 4" descr="Background check ">
            <a:extLst>
              <a:ext uri="{FF2B5EF4-FFF2-40B4-BE49-F238E27FC236}">
                <a16:creationId xmlns:a16="http://schemas.microsoft.com/office/drawing/2014/main" id="{E5D52C18-52FD-2CCC-6436-FC086A2ED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23" y="1003369"/>
            <a:ext cx="180000" cy="180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65" name="TextBox 1064">
            <a:extLst>
              <a:ext uri="{FF2B5EF4-FFF2-40B4-BE49-F238E27FC236}">
                <a16:creationId xmlns:a16="http://schemas.microsoft.com/office/drawing/2014/main" id="{F09AF963-06D0-D7E0-3E2C-16A4D73C92F9}"/>
              </a:ext>
            </a:extLst>
          </p:cNvPr>
          <p:cNvSpPr txBox="1"/>
          <p:nvPr/>
        </p:nvSpPr>
        <p:spPr>
          <a:xfrm>
            <a:off x="2724372" y="393499"/>
            <a:ext cx="677418" cy="115785"/>
          </a:xfrm>
          <a:prstGeom prst="roundRect">
            <a:avLst>
              <a:gd name="adj" fmla="val 50000"/>
            </a:avLst>
          </a:prstGeom>
          <a:solidFill>
            <a:srgbClr val="4E6688"/>
          </a:solidFill>
          <a:ln w="6350">
            <a:noFill/>
            <a:prstDash val="sysDot"/>
          </a:ln>
        </p:spPr>
        <p:txBody>
          <a:bodyPr wrap="square" lIns="0" tIns="27432" rIns="0" bIns="27432" anchor="ctr" anchorCtr="0">
            <a:noAutofit/>
          </a:bodyPr>
          <a:lstStyle/>
          <a:p>
            <a:pPr algn="ctr"/>
            <a:r>
              <a:rPr lang="en-IN" sz="9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Conclusion</a:t>
            </a:r>
          </a:p>
        </p:txBody>
      </p:sp>
      <p:cxnSp>
        <p:nvCxnSpPr>
          <p:cNvPr id="1068" name="Straight Connector 1067">
            <a:extLst>
              <a:ext uri="{FF2B5EF4-FFF2-40B4-BE49-F238E27FC236}">
                <a16:creationId xmlns:a16="http://schemas.microsoft.com/office/drawing/2014/main" id="{00831C33-9959-7E60-E28D-A0134012426A}"/>
              </a:ext>
            </a:extLst>
          </p:cNvPr>
          <p:cNvCxnSpPr>
            <a:cxnSpLocks/>
          </p:cNvCxnSpPr>
          <p:nvPr/>
        </p:nvCxnSpPr>
        <p:spPr>
          <a:xfrm>
            <a:off x="367528" y="2581283"/>
            <a:ext cx="1493436" cy="0"/>
          </a:xfrm>
          <a:prstGeom prst="line">
            <a:avLst/>
          </a:prstGeom>
          <a:ln w="6350">
            <a:solidFill>
              <a:srgbClr val="71C0BB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69" name="Graphic 1068">
            <a:extLst>
              <a:ext uri="{FF2B5EF4-FFF2-40B4-BE49-F238E27FC236}">
                <a16:creationId xmlns:a16="http://schemas.microsoft.com/office/drawing/2014/main" id="{B3C4D2ED-6225-EBCF-2CCD-357EC33051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405" y="1988172"/>
            <a:ext cx="181514" cy="181514"/>
          </a:xfrm>
          <a:prstGeom prst="rect">
            <a:avLst/>
          </a:prstGeom>
        </p:spPr>
      </p:pic>
      <p:pic>
        <p:nvPicPr>
          <p:cNvPr id="1070" name="Graphic 1069">
            <a:extLst>
              <a:ext uri="{FF2B5EF4-FFF2-40B4-BE49-F238E27FC236}">
                <a16:creationId xmlns:a16="http://schemas.microsoft.com/office/drawing/2014/main" id="{D3B824A2-2812-4F63-392F-2AFD560516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2334" y="2334918"/>
            <a:ext cx="180549" cy="180549"/>
          </a:xfrm>
          <a:prstGeom prst="rect">
            <a:avLst/>
          </a:prstGeom>
        </p:spPr>
      </p:pic>
      <p:pic>
        <p:nvPicPr>
          <p:cNvPr id="1071" name="Graphic 1070">
            <a:extLst>
              <a:ext uri="{FF2B5EF4-FFF2-40B4-BE49-F238E27FC236}">
                <a16:creationId xmlns:a16="http://schemas.microsoft.com/office/drawing/2014/main" id="{C25E9A46-C402-2D54-0F7E-F454F3289A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3807" y="2665959"/>
            <a:ext cx="162250" cy="162250"/>
          </a:xfrm>
          <a:prstGeom prst="rect">
            <a:avLst/>
          </a:prstGeom>
        </p:spPr>
      </p:pic>
      <p:sp>
        <p:nvSpPr>
          <p:cNvPr id="12" name="TextBox 39">
            <a:extLst>
              <a:ext uri="{FF2B5EF4-FFF2-40B4-BE49-F238E27FC236}">
                <a16:creationId xmlns:a16="http://schemas.microsoft.com/office/drawing/2014/main" id="{424A14DF-071A-0313-A1E7-944A6075921F}"/>
              </a:ext>
            </a:extLst>
          </p:cNvPr>
          <p:cNvSpPr txBox="1"/>
          <p:nvPr/>
        </p:nvSpPr>
        <p:spPr>
          <a:xfrm>
            <a:off x="3335228" y="2481350"/>
            <a:ext cx="1403917" cy="110800"/>
          </a:xfrm>
          <a:prstGeom prst="rect">
            <a:avLst/>
          </a:prstGeom>
          <a:noFill/>
        </p:spPr>
        <p:txBody>
          <a:bodyPr wrap="square" lIns="18288" tIns="9144" rIns="18288" bIns="9144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Predictor of Prior VTE (HR [95%CI])</a:t>
            </a:r>
          </a:p>
        </p:txBody>
      </p:sp>
      <p:sp>
        <p:nvSpPr>
          <p:cNvPr id="5" name="TextBox 40">
            <a:extLst>
              <a:ext uri="{FF2B5EF4-FFF2-40B4-BE49-F238E27FC236}">
                <a16:creationId xmlns:a16="http://schemas.microsoft.com/office/drawing/2014/main" id="{855F9E0F-07D5-B5EA-DAA8-A5F35045EBEB}"/>
              </a:ext>
            </a:extLst>
          </p:cNvPr>
          <p:cNvSpPr txBox="1"/>
          <p:nvPr/>
        </p:nvSpPr>
        <p:spPr>
          <a:xfrm>
            <a:off x="4749096" y="2596648"/>
            <a:ext cx="59961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Major bleeding: 2.62 (1.29–5.32) </a:t>
            </a:r>
            <a:b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Strongest</a:t>
            </a:r>
          </a:p>
        </p:txBody>
      </p:sp>
      <p:sp>
        <p:nvSpPr>
          <p:cNvPr id="9" name="TextBox 39">
            <a:extLst>
              <a:ext uri="{FF2B5EF4-FFF2-40B4-BE49-F238E27FC236}">
                <a16:creationId xmlns:a16="http://schemas.microsoft.com/office/drawing/2014/main" id="{F2578F1E-C7B8-113D-B09F-CF271856E417}"/>
              </a:ext>
            </a:extLst>
          </p:cNvPr>
          <p:cNvSpPr txBox="1"/>
          <p:nvPr/>
        </p:nvSpPr>
        <p:spPr>
          <a:xfrm>
            <a:off x="3376133" y="2609299"/>
            <a:ext cx="663851" cy="295466"/>
          </a:xfrm>
          <a:prstGeom prst="rect">
            <a:avLst/>
          </a:prstGeom>
          <a:noFill/>
        </p:spPr>
        <p:txBody>
          <a:bodyPr wrap="square" lIns="18288" tIns="9144" rIns="18288" bIns="9144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VTE: </a:t>
            </a:r>
            <a:b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5.62 (4.71–6.7)</a:t>
            </a:r>
            <a:b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Strongest</a:t>
            </a:r>
          </a:p>
        </p:txBody>
      </p:sp>
      <p:sp>
        <p:nvSpPr>
          <p:cNvPr id="19" name="TextBox 39">
            <a:extLst>
              <a:ext uri="{FF2B5EF4-FFF2-40B4-BE49-F238E27FC236}">
                <a16:creationId xmlns:a16="http://schemas.microsoft.com/office/drawing/2014/main" id="{1259AC31-4BBA-E527-6819-9CE7F83234F1}"/>
              </a:ext>
            </a:extLst>
          </p:cNvPr>
          <p:cNvSpPr txBox="1"/>
          <p:nvPr/>
        </p:nvSpPr>
        <p:spPr>
          <a:xfrm>
            <a:off x="3982714" y="2618100"/>
            <a:ext cx="65512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Cancer: </a:t>
            </a:r>
          </a:p>
          <a:p>
            <a:pPr algn="ctr"/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1.6 (1.32–1.93)</a:t>
            </a:r>
          </a:p>
          <a:p>
            <a:pPr algn="ctr"/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A311E2D-F819-8B39-D67B-E9D788E18AA6}"/>
              </a:ext>
            </a:extLst>
          </p:cNvPr>
          <p:cNvCxnSpPr>
            <a:cxnSpLocks/>
          </p:cNvCxnSpPr>
          <p:nvPr/>
        </p:nvCxnSpPr>
        <p:spPr>
          <a:xfrm>
            <a:off x="4018242" y="2606545"/>
            <a:ext cx="0" cy="252000"/>
          </a:xfrm>
          <a:prstGeom prst="line">
            <a:avLst/>
          </a:prstGeom>
          <a:ln w="6350">
            <a:solidFill>
              <a:srgbClr val="F2C078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40">
            <a:extLst>
              <a:ext uri="{FF2B5EF4-FFF2-40B4-BE49-F238E27FC236}">
                <a16:creationId xmlns:a16="http://schemas.microsoft.com/office/drawing/2014/main" id="{2B0718F5-615B-B41C-A8C2-E1014F9A3345}"/>
              </a:ext>
            </a:extLst>
          </p:cNvPr>
          <p:cNvSpPr txBox="1"/>
          <p:nvPr/>
        </p:nvSpPr>
        <p:spPr>
          <a:xfrm>
            <a:off x="5408579" y="2594294"/>
            <a:ext cx="5741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Non-major bleeding: </a:t>
            </a:r>
            <a:br>
              <a:rPr lang="en-GB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2.45 (1.92–3.12)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36B0271-7F01-C08D-D6DF-3B75FBDBDDE1}"/>
              </a:ext>
            </a:extLst>
          </p:cNvPr>
          <p:cNvCxnSpPr>
            <a:cxnSpLocks/>
          </p:cNvCxnSpPr>
          <p:nvPr/>
        </p:nvCxnSpPr>
        <p:spPr>
          <a:xfrm>
            <a:off x="5387975" y="2587558"/>
            <a:ext cx="0" cy="277557"/>
          </a:xfrm>
          <a:prstGeom prst="line">
            <a:avLst/>
          </a:prstGeom>
          <a:ln w="6350">
            <a:solidFill>
              <a:srgbClr val="F2C078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D0BCC137-FD5E-7A18-CF8B-2C7A3ED707BC}"/>
              </a:ext>
            </a:extLst>
          </p:cNvPr>
          <p:cNvSpPr>
            <a:spLocks/>
          </p:cNvSpPr>
          <p:nvPr/>
        </p:nvSpPr>
        <p:spPr>
          <a:xfrm>
            <a:off x="4744789" y="2471397"/>
            <a:ext cx="1249200" cy="116830"/>
          </a:xfrm>
          <a:prstGeom prst="round2SameRect">
            <a:avLst>
              <a:gd name="adj1" fmla="val 48935"/>
              <a:gd name="adj2" fmla="val 0"/>
            </a:avLst>
          </a:prstGeom>
          <a:solidFill>
            <a:srgbClr val="F2C0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9">
            <a:extLst>
              <a:ext uri="{FF2B5EF4-FFF2-40B4-BE49-F238E27FC236}">
                <a16:creationId xmlns:a16="http://schemas.microsoft.com/office/drawing/2014/main" id="{FF2D8A81-C586-265F-C480-3D7C86E6A5DE}"/>
              </a:ext>
            </a:extLst>
          </p:cNvPr>
          <p:cNvSpPr txBox="1"/>
          <p:nvPr/>
        </p:nvSpPr>
        <p:spPr>
          <a:xfrm>
            <a:off x="4740582" y="2482249"/>
            <a:ext cx="1270017" cy="110800"/>
          </a:xfrm>
          <a:prstGeom prst="rect">
            <a:avLst/>
          </a:prstGeom>
          <a:noFill/>
        </p:spPr>
        <p:txBody>
          <a:bodyPr wrap="square" lIns="18288" tIns="9144" rIns="18288" bIns="9144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Predictors of bleeding (HR [95%CI])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608213F-1BF4-065F-6E7E-5358C967D9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30147" y="1315633"/>
            <a:ext cx="111057" cy="109687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731F514D-9984-5F04-B539-B4E1811FBF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52379" y="1311229"/>
            <a:ext cx="124295" cy="113182"/>
          </a:xfrm>
          <a:prstGeom prst="rect">
            <a:avLst/>
          </a:prstGeom>
        </p:spPr>
      </p:pic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8CFC95B4-0E3E-6552-3DDE-F45F2E2AFCBF}"/>
              </a:ext>
            </a:extLst>
          </p:cNvPr>
          <p:cNvSpPr>
            <a:spLocks/>
          </p:cNvSpPr>
          <p:nvPr/>
        </p:nvSpPr>
        <p:spPr>
          <a:xfrm>
            <a:off x="3408395" y="1124264"/>
            <a:ext cx="1249200" cy="151200"/>
          </a:xfrm>
          <a:prstGeom prst="round2SameRect">
            <a:avLst>
              <a:gd name="adj1" fmla="val 36253"/>
              <a:gd name="adj2" fmla="val 0"/>
            </a:avLst>
          </a:prstGeom>
          <a:solidFill>
            <a:srgbClr val="F2C0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" rtlCol="0" anchor="ctr"/>
          <a:lstStyle/>
          <a:p>
            <a:pPr algn="ctr"/>
            <a:r>
              <a:rPr lang="en-IN" sz="65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VTE at 90 days</a:t>
            </a:r>
          </a:p>
        </p:txBody>
      </p:sp>
      <p:sp>
        <p:nvSpPr>
          <p:cNvPr id="34" name="Rectangle: Top Corners Rounded 33">
            <a:extLst>
              <a:ext uri="{FF2B5EF4-FFF2-40B4-BE49-F238E27FC236}">
                <a16:creationId xmlns:a16="http://schemas.microsoft.com/office/drawing/2014/main" id="{3469425E-99E1-6A99-FC55-668F1486807C}"/>
              </a:ext>
            </a:extLst>
          </p:cNvPr>
          <p:cNvSpPr>
            <a:spLocks/>
          </p:cNvSpPr>
          <p:nvPr/>
        </p:nvSpPr>
        <p:spPr>
          <a:xfrm>
            <a:off x="4743291" y="1120649"/>
            <a:ext cx="1249200" cy="151200"/>
          </a:xfrm>
          <a:prstGeom prst="round2SameRect">
            <a:avLst>
              <a:gd name="adj1" fmla="val 36253"/>
              <a:gd name="adj2" fmla="val 0"/>
            </a:avLst>
          </a:prstGeom>
          <a:solidFill>
            <a:srgbClr val="F2C0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" rtlCol="0" anchor="ctr"/>
          <a:lstStyle/>
          <a:p>
            <a:pPr algn="ctr"/>
            <a:r>
              <a:rPr lang="en-IN" sz="65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Major bleeding at 90 days</a:t>
            </a:r>
          </a:p>
        </p:txBody>
      </p:sp>
    </p:spTree>
    <p:extLst>
      <p:ext uri="{BB962C8B-B14F-4D97-AF65-F5344CB8AC3E}">
        <p14:creationId xmlns:p14="http://schemas.microsoft.com/office/powerpoint/2010/main" val="1162584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AF7E885CB66145B050C730F81D8316" ma:contentTypeVersion="16" ma:contentTypeDescription="Create a new document." ma:contentTypeScope="" ma:versionID="9d72d3d5651ddd21f40af2b3b9a1b55a">
  <xsd:schema xmlns:xsd="http://www.w3.org/2001/XMLSchema" xmlns:xs="http://www.w3.org/2001/XMLSchema" xmlns:p="http://schemas.microsoft.com/office/2006/metadata/properties" xmlns:ns2="5b2733ef-b62d-40eb-a2ac-0061c079abad" xmlns:ns3="d88a69a4-a2aa-4245-bf2e-e05dd3e35056" targetNamespace="http://schemas.microsoft.com/office/2006/metadata/properties" ma:root="true" ma:fieldsID="6edb74cd771a5a70dd5077b25c1a3f35" ns2:_="" ns3:_="">
    <xsd:import namespace="5b2733ef-b62d-40eb-a2ac-0061c079abad"/>
    <xsd:import namespace="d88a69a4-a2aa-4245-bf2e-e05dd3e350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2733ef-b62d-40eb-a2ac-0061c079ab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dd99be5-7c64-4704-a0bc-6213c3701f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8a69a4-a2aa-4245-bf2e-e05dd3e3505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ad90dc0-1d4a-4197-8ab5-03ad3835ba49}" ma:internalName="TaxCatchAll" ma:showField="CatchAllData" ma:web="d88a69a4-a2aa-4245-bf2e-e05dd3e350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88a69a4-a2aa-4245-bf2e-e05dd3e35056" xsi:nil="true"/>
    <lcf76f155ced4ddcb4097134ff3c332f xmlns="5b2733ef-b62d-40eb-a2ac-0061c079ab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4B00C9C-7EFA-45C0-BEBD-E788255AB1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2733ef-b62d-40eb-a2ac-0061c079abad"/>
    <ds:schemaRef ds:uri="d88a69a4-a2aa-4245-bf2e-e05dd3e350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78DA9D-1639-4B43-A33D-9AE1DF6A2E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47A1D8-52C4-4E84-B51C-866C80961FC2}">
  <ds:schemaRefs>
    <ds:schemaRef ds:uri="http://schemas.microsoft.com/office/2006/metadata/properties"/>
    <ds:schemaRef ds:uri="http://schemas.microsoft.com/office/infopath/2007/PartnerControls"/>
    <ds:schemaRef ds:uri="d88a69a4-a2aa-4245-bf2e-e05dd3e35056"/>
    <ds:schemaRef ds:uri="5b2733ef-b62d-40eb-a2ac-0061c079abad"/>
  </ds:schemaRefs>
</ds:datastoreItem>
</file>

<file path=docMetadata/LabelInfo.xml><?xml version="1.0" encoding="utf-8"?>
<clbl:labelList xmlns:clbl="http://schemas.microsoft.com/office/2020/mipLabelMetadata">
  <clbl:label id="{9e3dcb88-8425-4e1d-b1a3-bd5572915bbc}" enabled="1" method="Privileged" siteId="{aca3c8d6-aa71-4e1a-a10e-03572fc58c0b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19986</TotalTime>
  <Words>409</Words>
  <Application>Microsoft Office PowerPoint</Application>
  <PresentationFormat>Custom</PresentationFormat>
  <Paragraphs>87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Saida, Shaik John /IN</dc:creator>
  <cp:lastModifiedBy>Jared Miller</cp:lastModifiedBy>
  <cp:revision>42</cp:revision>
  <dcterms:created xsi:type="dcterms:W3CDTF">2025-07-24T06:40:17Z</dcterms:created>
  <dcterms:modified xsi:type="dcterms:W3CDTF">2026-02-26T20:19:42Z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e3dcb88-8425-4e1d-b1a3-bd5572915bbc_Enabled">
    <vt:lpwstr>true</vt:lpwstr>
  </property>
  <property fmtid="{D5CDD505-2E9C-101B-9397-08002B2CF9AE}" pid="3" name="MSIP_Label_9e3dcb88-8425-4e1d-b1a3-bd5572915bbc_SetDate">
    <vt:lpwstr>2025-07-24T06:41:53Z</vt:lpwstr>
  </property>
  <property fmtid="{D5CDD505-2E9C-101B-9397-08002B2CF9AE}" pid="4" name="MSIP_Label_9e3dcb88-8425-4e1d-b1a3-bd5572915bbc_Method">
    <vt:lpwstr>Privileged</vt:lpwstr>
  </property>
  <property fmtid="{D5CDD505-2E9C-101B-9397-08002B2CF9AE}" pid="5" name="MSIP_Label_9e3dcb88-8425-4e1d-b1a3-bd5572915bbc_Name">
    <vt:lpwstr>Internal</vt:lpwstr>
  </property>
  <property fmtid="{D5CDD505-2E9C-101B-9397-08002B2CF9AE}" pid="6" name="MSIP_Label_9e3dcb88-8425-4e1d-b1a3-bd5572915bbc_SiteId">
    <vt:lpwstr>aca3c8d6-aa71-4e1a-a10e-03572fc58c0b</vt:lpwstr>
  </property>
  <property fmtid="{D5CDD505-2E9C-101B-9397-08002B2CF9AE}" pid="7" name="MSIP_Label_9e3dcb88-8425-4e1d-b1a3-bd5572915bbc_ActionId">
    <vt:lpwstr>4270d79c-76ea-4977-9c4f-c9f56e11649a</vt:lpwstr>
  </property>
  <property fmtid="{D5CDD505-2E9C-101B-9397-08002B2CF9AE}" pid="8" name="MSIP_Label_9e3dcb88-8425-4e1d-b1a3-bd5572915bbc_ContentBits">
    <vt:lpwstr>1</vt:lpwstr>
  </property>
  <property fmtid="{D5CDD505-2E9C-101B-9397-08002B2CF9AE}" pid="9" name="MSIP_Label_9e3dcb88-8425-4e1d-b1a3-bd5572915bbc_Tag">
    <vt:lpwstr>10, 0, 1, 1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Internal</vt:lpwstr>
  </property>
  <property fmtid="{D5CDD505-2E9C-101B-9397-08002B2CF9AE}" pid="12" name="ContentTypeId">
    <vt:lpwstr>0x01010060AF7E885CB66145B050C730F81D8316</vt:lpwstr>
  </property>
  <property fmtid="{D5CDD505-2E9C-101B-9397-08002B2CF9AE}" pid="13" name="MediaServiceImageTags">
    <vt:lpwstr/>
  </property>
</Properties>
</file>