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41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14CDF-1B85-4ACA-9DDE-A60C2CAAF8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83CCB-B8AF-442E-8C98-42589B66BF7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85192" y="180223"/>
            <a:ext cx="1565528" cy="57048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kern="1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S</a:t>
            </a:r>
            <a:r>
              <a:rPr lang="en-US" kern="1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</a:t>
            </a:r>
            <a:endParaRPr lang="zh-CN" kern="100" dirty="0">
              <a:effectLst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67280" y="685800"/>
            <a:ext cx="3886835" cy="7499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Women with obesity and PMOS who were scheduled for bariatric surgery and screened for eligibility (N=201)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96565" y="3027045"/>
            <a:ext cx="2616835" cy="11944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Follow-up visits: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- Baseline (preoperative)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- 1 month post-surgery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- 3 months post-surgery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- 6 months post-surgery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- 12 months post-surgery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直接箭头连接符 18"/>
          <p:cNvCxnSpPr>
            <a:stCxn id="6" idx="2"/>
            <a:endCxn id="14" idx="0"/>
          </p:cNvCxnSpPr>
          <p:nvPr/>
        </p:nvCxnSpPr>
        <p:spPr>
          <a:xfrm flipH="1">
            <a:off x="4305618" y="1435913"/>
            <a:ext cx="5715" cy="15913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矩形 59"/>
          <p:cNvSpPr/>
          <p:nvPr/>
        </p:nvSpPr>
        <p:spPr>
          <a:xfrm>
            <a:off x="2930843" y="5679440"/>
            <a:ext cx="2748280" cy="4864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Participants included in final analysis (N=111)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接箭头连接符 11"/>
          <p:cNvCxnSpPr>
            <a:stCxn id="14" idx="2"/>
            <a:endCxn id="60" idx="0"/>
          </p:cNvCxnSpPr>
          <p:nvPr/>
        </p:nvCxnSpPr>
        <p:spPr>
          <a:xfrm>
            <a:off x="4304983" y="4221403"/>
            <a:ext cx="0" cy="14579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2" name="文本框 101"/>
          <p:cNvSpPr txBox="1"/>
          <p:nvPr/>
        </p:nvSpPr>
        <p:spPr>
          <a:xfrm>
            <a:off x="5020310" y="4366895"/>
            <a:ext cx="3276600" cy="1198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rPr>
              <a:t>Exclusions:</a:t>
            </a:r>
            <a:endParaRPr lang="en-US" altLang="zh-CN" sz="1200" b="0" i="0" dirty="0">
              <a:solidFill>
                <a:srgbClr val="24292F"/>
              </a:solidFill>
              <a:effectLst/>
              <a:latin typeface="Noto Sans" panose="020B0502040504020204" pitchFamily="34" charset="0"/>
            </a:endParaRPr>
          </a:p>
          <a:p>
            <a:pPr algn="l"/>
            <a:r>
              <a: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rPr>
              <a:t>  85 women excluded</a:t>
            </a:r>
            <a:endParaRPr lang="en-US" altLang="zh-CN" sz="1200" b="0" i="0" dirty="0">
              <a:solidFill>
                <a:srgbClr val="24292F"/>
              </a:solidFill>
              <a:effectLst/>
              <a:latin typeface="Noto Sans" panose="020B0502040504020204" pitchFamily="34" charset="0"/>
            </a:endParaRPr>
          </a:p>
          <a:p>
            <a:pPr algn="l"/>
            <a:r>
              <a: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rPr>
              <a:t>  - 6 with missing baseline data</a:t>
            </a:r>
            <a:endParaRPr lang="en-US" altLang="zh-CN" sz="1200" b="0" i="0" dirty="0">
              <a:solidFill>
                <a:srgbClr val="24292F"/>
              </a:solidFill>
              <a:effectLst/>
              <a:latin typeface="Noto Sans" panose="020B0502040504020204" pitchFamily="34" charset="0"/>
            </a:endParaRPr>
          </a:p>
          <a:p>
            <a:pPr algn="l"/>
            <a:r>
              <a:rPr lang="en-US" altLang="zh-CN" sz="1200" dirty="0">
                <a:solidFill>
                  <a:srgbClr val="24292F"/>
                </a:solidFill>
                <a:effectLst/>
                <a:latin typeface="Noto Sans" panose="020B0502040504020204" pitchFamily="34" charset="0"/>
                <a:sym typeface="+mn-ea"/>
              </a:rPr>
              <a:t>  - 5 who underwent surgical procedures other than sleeve gastrectomy</a:t>
            </a:r>
            <a:endParaRPr lang="en-US" altLang="zh-CN" sz="1200" dirty="0">
              <a:solidFill>
                <a:srgbClr val="24292F"/>
              </a:solidFill>
              <a:effectLst/>
              <a:latin typeface="Noto Sans" panose="020B0502040504020204" pitchFamily="34" charset="0"/>
              <a:sym typeface="+mn-ea"/>
            </a:endParaRPr>
          </a:p>
          <a:p>
            <a:pPr algn="l"/>
            <a:r>
              <a: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rPr>
              <a:t>  - 79 lost to follow-up (no post-surgery visits)</a:t>
            </a:r>
            <a:endParaRPr lang="en-US" altLang="zh-CN" sz="1200" b="0" i="0" dirty="0">
              <a:solidFill>
                <a:srgbClr val="24292F"/>
              </a:solidFill>
              <a:effectLst/>
              <a:latin typeface="Noto Sans" panose="020B0502040504020204" pitchFamily="34" charset="0"/>
            </a:endParaRPr>
          </a:p>
        </p:txBody>
      </p:sp>
      <p:cxnSp>
        <p:nvCxnSpPr>
          <p:cNvPr id="103" name="直接箭头连接符 102"/>
          <p:cNvCxnSpPr/>
          <p:nvPr/>
        </p:nvCxnSpPr>
        <p:spPr>
          <a:xfrm>
            <a:off x="4313904" y="4798281"/>
            <a:ext cx="71621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05" name="组合 104"/>
          <p:cNvGrpSpPr/>
          <p:nvPr/>
        </p:nvGrpSpPr>
        <p:grpSpPr>
          <a:xfrm>
            <a:off x="4321175" y="1725295"/>
            <a:ext cx="4293870" cy="1014730"/>
            <a:chOff x="9159" y="2261"/>
            <a:chExt cx="8570" cy="1598"/>
          </a:xfrm>
        </p:grpSpPr>
        <p:sp>
          <p:nvSpPr>
            <p:cNvPr id="48" name="文本框 47"/>
            <p:cNvSpPr txBox="1"/>
            <p:nvPr/>
          </p:nvSpPr>
          <p:spPr>
            <a:xfrm>
              <a:off x="10287" y="2261"/>
              <a:ext cx="7442" cy="15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1200" dirty="0">
                  <a:solidFill>
                    <a:srgbClr val="24292F"/>
                  </a:solidFill>
                  <a:effectLst/>
                  <a:latin typeface="Noto Sans" panose="020B0502040504020204" pitchFamily="34" charset="0"/>
                  <a:sym typeface="+mn-ea"/>
                </a:rPr>
                <a:t>Inclusion Criteria:</a:t>
              </a:r>
              <a:endPara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endParaRPr>
            </a:p>
            <a:p>
              <a:pPr algn="l"/>
              <a:r>
                <a:rPr lang="en-US" altLang="zh-CN" sz="1200" dirty="0">
                  <a:solidFill>
                    <a:srgbClr val="24292F"/>
                  </a:solidFill>
                  <a:effectLst/>
                  <a:latin typeface="Noto Sans" panose="020B0502040504020204" pitchFamily="34" charset="0"/>
                  <a:sym typeface="+mn-ea"/>
                </a:rPr>
                <a:t>- Age 18–50 years</a:t>
              </a:r>
              <a:endPara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endParaRPr>
            </a:p>
            <a:p>
              <a:pPr algn="l"/>
              <a:r>
                <a:rPr lang="en-US" altLang="zh-CN" sz="1200" dirty="0">
                  <a:solidFill>
                    <a:srgbClr val="24292F"/>
                  </a:solidFill>
                  <a:effectLst/>
                  <a:latin typeface="Noto Sans" panose="020B0502040504020204" pitchFamily="34" charset="0"/>
                  <a:sym typeface="+mn-ea"/>
                </a:rPr>
                <a:t>- BMI ≥ 28 kg/m</a:t>
              </a:r>
              <a:r>
                <a:rPr lang="en-US" altLang="en-US" sz="1200" dirty="0">
                  <a:solidFill>
                    <a:srgbClr val="24292F"/>
                  </a:solidFill>
                  <a:effectLst/>
                  <a:latin typeface="Noto Sans" panose="020B0502040504020204" pitchFamily="34" charset="0"/>
                  <a:sym typeface="+mn-ea"/>
                </a:rPr>
                <a:t>²</a:t>
              </a:r>
              <a:endParaRPr lang="en-US" altLang="en-US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endParaRPr>
            </a:p>
            <a:p>
              <a:pPr algn="l"/>
              <a:r>
                <a:rPr lang="en-US" altLang="zh-CN" sz="1200" dirty="0">
                  <a:solidFill>
                    <a:srgbClr val="24292F"/>
                  </a:solidFill>
                  <a:effectLst/>
                  <a:latin typeface="Noto Sans" panose="020B0502040504020204" pitchFamily="34" charset="0"/>
                  <a:sym typeface="+mn-ea"/>
                </a:rPr>
                <a:t>- Diagnosed with PMOS (Rotterdam criteria)</a:t>
              </a:r>
              <a:endPara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endParaRPr>
            </a:p>
            <a:p>
              <a:pPr algn="l"/>
              <a:r>
                <a:rPr lang="en-US" altLang="zh-CN" sz="1200" dirty="0">
                  <a:solidFill>
                    <a:srgbClr val="24292F"/>
                  </a:solidFill>
                  <a:effectLst/>
                  <a:latin typeface="Noto Sans" panose="020B0502040504020204" pitchFamily="34" charset="0"/>
                  <a:sym typeface="+mn-ea"/>
                </a:rPr>
                <a:t>- Underwent bariatric surgery (SG, RYGB, or OAGB)</a:t>
              </a:r>
              <a:endParaRPr lang="en-US" altLang="zh-CN" sz="1200" b="0" i="0" dirty="0">
                <a:solidFill>
                  <a:srgbClr val="24292F"/>
                </a:solidFill>
                <a:effectLst/>
                <a:latin typeface="Noto Sans" panose="020B0502040504020204" pitchFamily="34" charset="0"/>
              </a:endParaRPr>
            </a:p>
          </p:txBody>
        </p:sp>
        <p:cxnSp>
          <p:nvCxnSpPr>
            <p:cNvPr id="104" name="直接箭头连接符 103"/>
            <p:cNvCxnSpPr/>
            <p:nvPr/>
          </p:nvCxnSpPr>
          <p:spPr>
            <a:xfrm>
              <a:off x="9159" y="3078"/>
              <a:ext cx="112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618</Words>
  <Application>WPS 演示</Application>
  <PresentationFormat>宽屏</PresentationFormat>
  <Paragraphs>25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Noto Sans</vt:lpstr>
      <vt:lpstr>Sans Serif Collection</vt:lpstr>
      <vt:lpstr>MS PGothic</vt:lpstr>
      <vt:lpstr>微软雅黑</vt:lpstr>
      <vt:lpstr>Arial Unicode MS</vt:lpstr>
      <vt:lpstr>等线 Light</vt:lpstr>
      <vt:lpstr>等线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wei zheng</dc:creator>
  <cp:lastModifiedBy>郑薇</cp:lastModifiedBy>
  <cp:revision>10</cp:revision>
  <dcterms:created xsi:type="dcterms:W3CDTF">2024-03-07T23:41:00Z</dcterms:created>
  <dcterms:modified xsi:type="dcterms:W3CDTF">2026-08-10T07:42:56Z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9CF33755918447FF8D27E8774268BBDC_13</vt:lpwstr>
  </property>
  <property fmtid="{D5CDD505-2E9C-101B-9397-08002B2CF9AE}" pid="3" name="KSOProductBuildVer">
    <vt:lpwstr>2052-12.1.0.28043</vt:lpwstr>
  </property>
</Properties>
</file>