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64" y="-13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61939132608424"/>
          <c:y val="6.168066491688539E-2"/>
          <c:w val="0.77982002249718785"/>
          <c:h val="0.79914348206474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Sheet1!$D$39</c:f>
              <c:strCache>
                <c:ptCount val="1"/>
                <c:pt idx="0">
                  <c:v>HO-1 +/+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Sheet1!$G$39:$H$39</c:f>
                <c:numCache>
                  <c:formatCode>General</c:formatCode>
                  <c:ptCount val="2"/>
                  <c:pt idx="0">
                    <c:v>5.6798000000000001E-2</c:v>
                  </c:pt>
                  <c:pt idx="1">
                    <c:v>3.5497800000000003E-2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Sheet1!$E$38:$F$38</c:f>
              <c:strCache>
                <c:ptCount val="2"/>
                <c:pt idx="0">
                  <c:v>unmobilized </c:v>
                </c:pt>
                <c:pt idx="1">
                  <c:v>G-CSF</c:v>
                </c:pt>
              </c:strCache>
            </c:strRef>
          </c:cat>
          <c:val>
            <c:numRef>
              <c:f>Sheet1!$E$39:$F$39</c:f>
              <c:numCache>
                <c:formatCode>General</c:formatCode>
                <c:ptCount val="2"/>
                <c:pt idx="0">
                  <c:v>0.80130899999999994</c:v>
                </c:pt>
                <c:pt idx="1">
                  <c:v>0.82296599999999998</c:v>
                </c:pt>
              </c:numCache>
            </c:numRef>
          </c:val>
        </c:ser>
        <c:ser>
          <c:idx val="1"/>
          <c:order val="1"/>
          <c:tx>
            <c:strRef>
              <c:f>Sheet1!$D$40</c:f>
              <c:strCache>
                <c:ptCount val="1"/>
                <c:pt idx="0">
                  <c:v>HO-1 +/-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Sheet1!$G$40:$H$40</c:f>
                <c:numCache>
                  <c:formatCode>General</c:formatCode>
                  <c:ptCount val="2"/>
                  <c:pt idx="0">
                    <c:v>4.87987E-2</c:v>
                  </c:pt>
                  <c:pt idx="1">
                    <c:v>5.6878999999999999E-2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Sheet1!$E$38:$F$38</c:f>
              <c:strCache>
                <c:ptCount val="2"/>
                <c:pt idx="0">
                  <c:v>unmobilized </c:v>
                </c:pt>
                <c:pt idx="1">
                  <c:v>G-CSF</c:v>
                </c:pt>
              </c:strCache>
            </c:strRef>
          </c:cat>
          <c:val>
            <c:numRef>
              <c:f>Sheet1!$E$40:$F$40</c:f>
              <c:numCache>
                <c:formatCode>General</c:formatCode>
                <c:ptCount val="2"/>
                <c:pt idx="0">
                  <c:v>0.73633800000000005</c:v>
                </c:pt>
                <c:pt idx="1">
                  <c:v>0.90959400000000001</c:v>
                </c:pt>
              </c:numCache>
            </c:numRef>
          </c:val>
        </c:ser>
        <c:ser>
          <c:idx val="2"/>
          <c:order val="2"/>
          <c:tx>
            <c:strRef>
              <c:f>Sheet1!$D$41</c:f>
              <c:strCache>
                <c:ptCount val="1"/>
                <c:pt idx="0">
                  <c:v>HO-1 -/-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Sheet1!$G$41:$H$41</c:f>
                <c:numCache>
                  <c:formatCode>General</c:formatCode>
                  <c:ptCount val="2"/>
                  <c:pt idx="0">
                    <c:v>0.1149877</c:v>
                  </c:pt>
                  <c:pt idx="1">
                    <c:v>7.98793E-2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Sheet1!$E$38:$F$38</c:f>
              <c:strCache>
                <c:ptCount val="2"/>
                <c:pt idx="0">
                  <c:v>unmobilized </c:v>
                </c:pt>
                <c:pt idx="1">
                  <c:v>G-CSF</c:v>
                </c:pt>
              </c:strCache>
            </c:strRef>
          </c:cat>
          <c:val>
            <c:numRef>
              <c:f>Sheet1!$E$41:$F$41</c:f>
              <c:numCache>
                <c:formatCode>General</c:formatCode>
                <c:ptCount val="2"/>
                <c:pt idx="0">
                  <c:v>0.76521400000000006</c:v>
                </c:pt>
                <c:pt idx="1">
                  <c:v>0.89515600000000006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97792"/>
        <c:axId val="83299328"/>
      </c:barChart>
      <c:catAx>
        <c:axId val="83297792"/>
        <c:scaling>
          <c:orientation val="minMax"/>
        </c:scaling>
        <c:delete val="0"/>
        <c:axPos val="b"/>
        <c:majorTickMark val="out"/>
        <c:minorTickMark val="none"/>
        <c:tickLblPos val="nextTo"/>
        <c:crossAx val="83299328"/>
        <c:crosses val="autoZero"/>
        <c:auto val="1"/>
        <c:lblAlgn val="ctr"/>
        <c:lblOffset val="100"/>
        <c:noMultiLvlLbl val="0"/>
      </c:catAx>
      <c:valAx>
        <c:axId val="83299328"/>
        <c:scaling>
          <c:orientation val="minMax"/>
          <c:max val="1.6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SDF-1 (ng/mL)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297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252187226596676"/>
          <c:y val="3.819772528433947E-2"/>
          <c:w val="0.81366860392450946"/>
          <c:h val="9.027077865266840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="1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21A8C-F44E-4A74-90B6-B231215D0EDF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F6B46-8FC0-4349-8CEB-303A90511F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0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9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721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49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5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8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9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59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6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09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5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A7EDC-9767-495B-809A-BB443BBFDF99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13BE7-D215-4E7B-8BFB-E8CFA8AD9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5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399998" y="8774668"/>
            <a:ext cx="2727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Supplementary Figure 1</a:t>
            </a:r>
            <a:endParaRPr lang="en-US" b="1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761886"/>
              </p:ext>
            </p:extLst>
          </p:nvPr>
        </p:nvGraphicFramePr>
        <p:xfrm>
          <a:off x="1819275" y="876300"/>
          <a:ext cx="32004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796790"/>
            <a:ext cx="198992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0" y="4724400"/>
            <a:ext cx="2011680" cy="20116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428" y="4815840"/>
            <a:ext cx="196875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686175" y="4714875"/>
            <a:ext cx="2011680" cy="20116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192848" y="5867400"/>
            <a:ext cx="822960" cy="18288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17854" y="438090"/>
            <a:ext cx="4109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A.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19225" y="4095690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B.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1066800" y="438090"/>
            <a:ext cx="4800600" cy="31433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66800" y="3886200"/>
            <a:ext cx="4800600" cy="335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5560" y="7574339"/>
            <a:ext cx="5895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Panel A – </a:t>
            </a:r>
            <a:r>
              <a:rPr lang="fr-FR" dirty="0"/>
              <a:t>plasma </a:t>
            </a:r>
            <a:r>
              <a:rPr lang="fr-FR" dirty="0" err="1"/>
              <a:t>level</a:t>
            </a:r>
            <a:r>
              <a:rPr lang="fr-FR" dirty="0"/>
              <a:t> of SDF-1 in </a:t>
            </a:r>
            <a:r>
              <a:rPr lang="fr-FR" dirty="0" smtClean="0"/>
              <a:t>G-CSF </a:t>
            </a:r>
            <a:r>
              <a:rPr lang="fr-FR" dirty="0" err="1" smtClean="0"/>
              <a:t>mobilized</a:t>
            </a:r>
            <a:r>
              <a:rPr lang="fr-FR" dirty="0" smtClean="0"/>
              <a:t> </a:t>
            </a:r>
            <a:r>
              <a:rPr lang="fr-FR" dirty="0"/>
              <a:t>HO-1-deficient and control </a:t>
            </a:r>
            <a:r>
              <a:rPr lang="fr-FR" dirty="0" err="1"/>
              <a:t>mice</a:t>
            </a:r>
            <a:r>
              <a:rPr lang="fr-FR" dirty="0"/>
              <a:t> </a:t>
            </a:r>
            <a:r>
              <a:rPr lang="fr-FR" dirty="0" err="1"/>
              <a:t>measured</a:t>
            </a:r>
            <a:r>
              <a:rPr lang="fr-FR" dirty="0"/>
              <a:t> by ELISA.</a:t>
            </a:r>
            <a:r>
              <a:rPr lang="fr-FR" b="1" dirty="0"/>
              <a:t> Panel B – </a:t>
            </a:r>
            <a:r>
              <a:rPr lang="fr-FR" dirty="0" err="1"/>
              <a:t>gating</a:t>
            </a:r>
            <a:r>
              <a:rPr lang="fr-FR" dirty="0"/>
              <a:t> </a:t>
            </a:r>
            <a:r>
              <a:rPr lang="fr-FR" dirty="0" err="1"/>
              <a:t>strategy</a:t>
            </a:r>
            <a:r>
              <a:rPr lang="fr-FR" dirty="0"/>
              <a:t> to sort Gr-1</a:t>
            </a:r>
            <a:r>
              <a:rPr lang="fr-FR" baseline="30000" dirty="0"/>
              <a:t>+</a:t>
            </a:r>
            <a:r>
              <a:rPr lang="fr-FR" dirty="0"/>
              <a:t> granulocytes </a:t>
            </a:r>
            <a:r>
              <a:rPr lang="fr-FR" dirty="0" err="1"/>
              <a:t>from</a:t>
            </a:r>
            <a:r>
              <a:rPr lang="fr-FR" dirty="0"/>
              <a:t> BM.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643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43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Marcin</dc:creator>
  <cp:lastModifiedBy>Ratajczak,Mariusz</cp:lastModifiedBy>
  <cp:revision>14</cp:revision>
  <dcterms:created xsi:type="dcterms:W3CDTF">2014-03-04T15:10:08Z</dcterms:created>
  <dcterms:modified xsi:type="dcterms:W3CDTF">2014-06-20T09:53:48Z</dcterms:modified>
</cp:coreProperties>
</file>