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77" r:id="rId2"/>
  </p:sldIdLst>
  <p:sldSz cx="9144000" cy="6858000" type="screen4x3"/>
  <p:notesSz cx="6858000" cy="92900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1402" y="-144"/>
      </p:cViewPr>
      <p:guideLst>
        <p:guide orient="horz" pos="255"/>
        <p:guide pos="310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buser\Desktop\Mateusz\Projekty\iNOS%20--\iNOS%20Steady%20State%20Condition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buser\Desktop\Mateusz\Projekty\iNOS%20--\iNOS%20Steady%20State%20Condition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buser\Desktop\Mateusz\Projekty\iNOS%20--\iNOS%20Steady%20State%20Condition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buser\Desktop\Mateusz\Projekty\iNOS%20--\iNOS%20Steady%20State%20Condition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buser\Desktop\Mateusz\Projekty\iNOS%20--\iNOS%20Steady%20State%20Condition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Hematologia!$A$4</c:f>
              <c:strCache>
                <c:ptCount val="1"/>
                <c:pt idx="0">
                  <c:v>WT</c:v>
                </c:pt>
              </c:strCache>
            </c:strRef>
          </c:tx>
          <c:spPr>
            <a:pattFill prst="pct75">
              <a:fgClr>
                <a:schemeClr val="tx1"/>
              </a:fgClr>
              <a:bgClr>
                <a:schemeClr val="bg1"/>
              </a:bgClr>
            </a:pattFill>
            <a:ln w="19050"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Hematologia!$D$12:$I$12</c:f>
                <c:numCache>
                  <c:formatCode>General</c:formatCode>
                  <c:ptCount val="6"/>
                  <c:pt idx="0">
                    <c:v>0.75363247326658189</c:v>
                  </c:pt>
                  <c:pt idx="1">
                    <c:v>0.23515952032609738</c:v>
                  </c:pt>
                  <c:pt idx="2">
                    <c:v>0.69386426557909664</c:v>
                  </c:pt>
                  <c:pt idx="3">
                    <c:v>0.13601470508735444</c:v>
                  </c:pt>
                  <c:pt idx="4">
                    <c:v>1.1547005383792511E-2</c:v>
                  </c:pt>
                  <c:pt idx="5">
                    <c:v>5.3452248382484871E-3</c:v>
                  </c:pt>
                </c:numCache>
              </c:numRef>
            </c:plus>
            <c:minus>
              <c:numRef>
                <c:f>Hematologia!$D$12:$I$12</c:f>
                <c:numCache>
                  <c:formatCode>General</c:formatCode>
                  <c:ptCount val="6"/>
                  <c:pt idx="0">
                    <c:v>0.75363247326658189</c:v>
                  </c:pt>
                  <c:pt idx="1">
                    <c:v>0.23515952032609738</c:v>
                  </c:pt>
                  <c:pt idx="2">
                    <c:v>0.69386426557909664</c:v>
                  </c:pt>
                  <c:pt idx="3">
                    <c:v>0.13601470508735444</c:v>
                  </c:pt>
                  <c:pt idx="4">
                    <c:v>1.1547005383792511E-2</c:v>
                  </c:pt>
                  <c:pt idx="5">
                    <c:v>5.3452248382484871E-3</c:v>
                  </c:pt>
                </c:numCache>
              </c:numRef>
            </c:minus>
            <c:spPr>
              <a:ln w="19050" cap="sq"/>
            </c:spPr>
          </c:errBars>
          <c:cat>
            <c:strRef>
              <c:f>Hematologia!$D$3:$I$3</c:f>
              <c:strCache>
                <c:ptCount val="6"/>
                <c:pt idx="0">
                  <c:v>WBC</c:v>
                </c:pt>
                <c:pt idx="1">
                  <c:v>NE</c:v>
                </c:pt>
                <c:pt idx="2">
                  <c:v>LY</c:v>
                </c:pt>
                <c:pt idx="3">
                  <c:v>MO</c:v>
                </c:pt>
                <c:pt idx="4">
                  <c:v>EO</c:v>
                </c:pt>
                <c:pt idx="5">
                  <c:v>BA</c:v>
                </c:pt>
              </c:strCache>
            </c:strRef>
          </c:cat>
          <c:val>
            <c:numRef>
              <c:f>Hematologia!$D$11:$I$11</c:f>
              <c:numCache>
                <c:formatCode>0.00</c:formatCode>
                <c:ptCount val="6"/>
                <c:pt idx="0">
                  <c:v>7.0257142857142849</c:v>
                </c:pt>
                <c:pt idx="1">
                  <c:v>1.1099999999999997</c:v>
                </c:pt>
                <c:pt idx="2">
                  <c:v>5.4185714285714282</c:v>
                </c:pt>
                <c:pt idx="3">
                  <c:v>0.33000000000000007</c:v>
                </c:pt>
                <c:pt idx="4">
                  <c:v>2.0000000000000004E-2</c:v>
                </c:pt>
                <c:pt idx="5">
                  <c:v>4.2857142857142868E-3</c:v>
                </c:pt>
              </c:numCache>
            </c:numRef>
          </c:val>
        </c:ser>
        <c:ser>
          <c:idx val="1"/>
          <c:order val="1"/>
          <c:tx>
            <c:strRef>
              <c:f>Hematologia!$A$13</c:f>
              <c:strCache>
                <c:ptCount val="1"/>
                <c:pt idx="0">
                  <c:v>iNOS -/-</c:v>
                </c:pt>
              </c:strCache>
            </c:strRef>
          </c:tx>
          <c:spPr>
            <a:pattFill prst="pct50">
              <a:fgClr>
                <a:schemeClr val="tx1"/>
              </a:fgClr>
              <a:bgClr>
                <a:schemeClr val="bg1"/>
              </a:bgClr>
            </a:pattFill>
            <a:ln w="19050"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Hematologia!$D$21:$I$21</c:f>
                <c:numCache>
                  <c:formatCode>General</c:formatCode>
                  <c:ptCount val="6"/>
                  <c:pt idx="0">
                    <c:v>1.4989266000645092</c:v>
                  </c:pt>
                  <c:pt idx="1">
                    <c:v>0.26594843753737551</c:v>
                  </c:pt>
                  <c:pt idx="2">
                    <c:v>1.5125679835174057</c:v>
                  </c:pt>
                  <c:pt idx="3">
                    <c:v>0.12588732679511092</c:v>
                  </c:pt>
                  <c:pt idx="4">
                    <c:v>1.8898223650461364E-2</c:v>
                  </c:pt>
                  <c:pt idx="5">
                    <c:v>9.5118973121134202E-3</c:v>
                  </c:pt>
                </c:numCache>
              </c:numRef>
            </c:plus>
            <c:minus>
              <c:numRef>
                <c:f>Hematologia!$D$21:$I$21</c:f>
                <c:numCache>
                  <c:formatCode>General</c:formatCode>
                  <c:ptCount val="6"/>
                  <c:pt idx="0">
                    <c:v>1.4989266000645092</c:v>
                  </c:pt>
                  <c:pt idx="1">
                    <c:v>0.26594843753737551</c:v>
                  </c:pt>
                  <c:pt idx="2">
                    <c:v>1.5125679835174057</c:v>
                  </c:pt>
                  <c:pt idx="3">
                    <c:v>0.12588732679511092</c:v>
                  </c:pt>
                  <c:pt idx="4">
                    <c:v>1.8898223650461364E-2</c:v>
                  </c:pt>
                  <c:pt idx="5">
                    <c:v>9.5118973121134202E-3</c:v>
                  </c:pt>
                </c:numCache>
              </c:numRef>
            </c:minus>
            <c:spPr>
              <a:ln w="19050"/>
            </c:spPr>
          </c:errBars>
          <c:cat>
            <c:strRef>
              <c:f>Hematologia!$D$3:$I$3</c:f>
              <c:strCache>
                <c:ptCount val="6"/>
                <c:pt idx="0">
                  <c:v>WBC</c:v>
                </c:pt>
                <c:pt idx="1">
                  <c:v>NE</c:v>
                </c:pt>
                <c:pt idx="2">
                  <c:v>LY</c:v>
                </c:pt>
                <c:pt idx="3">
                  <c:v>MO</c:v>
                </c:pt>
                <c:pt idx="4">
                  <c:v>EO</c:v>
                </c:pt>
                <c:pt idx="5">
                  <c:v>BA</c:v>
                </c:pt>
              </c:strCache>
            </c:strRef>
          </c:cat>
          <c:val>
            <c:numRef>
              <c:f>Hematologia!$D$20:$I$20</c:f>
              <c:numCache>
                <c:formatCode>0.00</c:formatCode>
                <c:ptCount val="6"/>
                <c:pt idx="0">
                  <c:v>7.5714285714285712</c:v>
                </c:pt>
                <c:pt idx="1">
                  <c:v>1.3157142857142856</c:v>
                </c:pt>
                <c:pt idx="2">
                  <c:v>6.2057142857142864</c:v>
                </c:pt>
                <c:pt idx="3">
                  <c:v>0.29857142857142854</c:v>
                </c:pt>
                <c:pt idx="4">
                  <c:v>2.7142857142857142E-2</c:v>
                </c:pt>
                <c:pt idx="5">
                  <c:v>7.1428571428571444E-3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1552128"/>
        <c:axId val="101553664"/>
      </c:barChart>
      <c:catAx>
        <c:axId val="1015521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19050">
            <a:solidFill>
              <a:schemeClr val="tx1"/>
            </a:solidFill>
          </a:ln>
        </c:spPr>
        <c:txPr>
          <a:bodyPr/>
          <a:lstStyle/>
          <a:p>
            <a:pPr>
              <a:defRPr lang="en-US" sz="1200"/>
            </a:pPr>
            <a:endParaRPr lang="en-US"/>
          </a:p>
        </c:txPr>
        <c:crossAx val="101553664"/>
        <c:crosses val="autoZero"/>
        <c:auto val="1"/>
        <c:lblAlgn val="ctr"/>
        <c:lblOffset val="100"/>
        <c:noMultiLvlLbl val="0"/>
      </c:catAx>
      <c:valAx>
        <c:axId val="10155366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lang="en-US" sz="1200"/>
                </a:pPr>
                <a:r>
                  <a:rPr lang="pl-PL" sz="1200" smtClean="0"/>
                  <a:t>[K/</a:t>
                </a:r>
                <a:r>
                  <a:rPr lang="el-GR" sz="1200" smtClean="0">
                    <a:latin typeface="Calibri"/>
                  </a:rPr>
                  <a:t>μ</a:t>
                </a:r>
                <a:r>
                  <a:rPr lang="pl-PL" sz="1200" smtClean="0">
                    <a:latin typeface="Calibri"/>
                  </a:rPr>
                  <a:t>L]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spPr>
          <a:ln w="19050">
            <a:solidFill>
              <a:schemeClr val="tx1"/>
            </a:solidFill>
          </a:ln>
        </c:spPr>
        <c:txPr>
          <a:bodyPr/>
          <a:lstStyle/>
          <a:p>
            <a:pPr>
              <a:defRPr lang="en-US" sz="1200"/>
            </a:pPr>
            <a:endParaRPr lang="en-US"/>
          </a:p>
        </c:txPr>
        <c:crossAx val="101552128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57736734521088073"/>
          <c:y val="5.2246603970741913E-2"/>
          <c:w val="0.31889536993359707"/>
          <c:h val="8.927004226352582E-2"/>
        </c:manualLayout>
      </c:layout>
      <c:overlay val="0"/>
      <c:txPr>
        <a:bodyPr/>
        <a:lstStyle/>
        <a:p>
          <a:pPr>
            <a:defRPr lang="en-US" sz="12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b="1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Hematologia!$A$4</c:f>
              <c:strCache>
                <c:ptCount val="1"/>
                <c:pt idx="0">
                  <c:v>WT</c:v>
                </c:pt>
              </c:strCache>
            </c:strRef>
          </c:tx>
          <c:spPr>
            <a:pattFill prst="pct75">
              <a:fgClr>
                <a:schemeClr val="tx1"/>
              </a:fgClr>
              <a:bgClr>
                <a:schemeClr val="bg1"/>
              </a:bgClr>
            </a:pattFill>
            <a:ln w="19050"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Hematologia!$J$12:$P$12</c:f>
                <c:numCache>
                  <c:formatCode>General</c:formatCode>
                  <c:ptCount val="7"/>
                  <c:pt idx="0">
                    <c:v>1.054003704701179</c:v>
                  </c:pt>
                  <c:pt idx="1">
                    <c:v>0.59641787843280247</c:v>
                  </c:pt>
                  <c:pt idx="2">
                    <c:v>5.0512139040790878</c:v>
                  </c:pt>
                  <c:pt idx="3">
                    <c:v>0.69247657687737707</c:v>
                  </c:pt>
                  <c:pt idx="4">
                    <c:v>0.87885206512868397</c:v>
                  </c:pt>
                  <c:pt idx="5">
                    <c:v>1.9821825392853261</c:v>
                  </c:pt>
                  <c:pt idx="6">
                    <c:v>0.65173760422573779</c:v>
                  </c:pt>
                </c:numCache>
              </c:numRef>
            </c:plus>
            <c:minus>
              <c:numRef>
                <c:f>Hematologia!$J$12:$P$12</c:f>
                <c:numCache>
                  <c:formatCode>General</c:formatCode>
                  <c:ptCount val="7"/>
                  <c:pt idx="0">
                    <c:v>1.054003704701179</c:v>
                  </c:pt>
                  <c:pt idx="1">
                    <c:v>0.59641787843280247</c:v>
                  </c:pt>
                  <c:pt idx="2">
                    <c:v>5.0512139040790878</c:v>
                  </c:pt>
                  <c:pt idx="3">
                    <c:v>0.69247657687737707</c:v>
                  </c:pt>
                  <c:pt idx="4">
                    <c:v>0.87885206512868397</c:v>
                  </c:pt>
                  <c:pt idx="5">
                    <c:v>1.9821825392853261</c:v>
                  </c:pt>
                  <c:pt idx="6">
                    <c:v>0.65173760422573779</c:v>
                  </c:pt>
                </c:numCache>
              </c:numRef>
            </c:minus>
            <c:spPr>
              <a:ln w="19050" cap="sq"/>
            </c:spPr>
          </c:errBars>
          <c:cat>
            <c:strRef>
              <c:f>Hematologia!$J$3:$P$3</c:f>
              <c:strCache>
                <c:ptCount val="7"/>
                <c:pt idx="0">
                  <c:v>RBC (M/uL)</c:v>
                </c:pt>
                <c:pt idx="1">
                  <c:v>Hb (g/dL)</c:v>
                </c:pt>
                <c:pt idx="2">
                  <c:v>HCT    (%)</c:v>
                </c:pt>
                <c:pt idx="3">
                  <c:v>MCV    (fL)</c:v>
                </c:pt>
                <c:pt idx="4">
                  <c:v>MCH (pg)</c:v>
                </c:pt>
                <c:pt idx="5">
                  <c:v>MCHC (g/dL)</c:v>
                </c:pt>
                <c:pt idx="6">
                  <c:v>RDW    (%)</c:v>
                </c:pt>
              </c:strCache>
            </c:strRef>
          </c:cat>
          <c:val>
            <c:numRef>
              <c:f>Hematologia!$J$11:$P$11</c:f>
              <c:numCache>
                <c:formatCode>0.00</c:formatCode>
                <c:ptCount val="7"/>
                <c:pt idx="0">
                  <c:v>10.712857142857143</c:v>
                </c:pt>
                <c:pt idx="1">
                  <c:v>14.471428571428572</c:v>
                </c:pt>
                <c:pt idx="2">
                  <c:v>49.985714285714273</c:v>
                </c:pt>
                <c:pt idx="3">
                  <c:v>46.642857142857153</c:v>
                </c:pt>
                <c:pt idx="4">
                  <c:v>13.571428571428571</c:v>
                </c:pt>
                <c:pt idx="5">
                  <c:v>29.12857142857143</c:v>
                </c:pt>
                <c:pt idx="6">
                  <c:v>17.085714285714278</c:v>
                </c:pt>
              </c:numCache>
            </c:numRef>
          </c:val>
        </c:ser>
        <c:ser>
          <c:idx val="1"/>
          <c:order val="1"/>
          <c:tx>
            <c:strRef>
              <c:f>Hematologia!$A$13</c:f>
              <c:strCache>
                <c:ptCount val="1"/>
                <c:pt idx="0">
                  <c:v>iNOS -/-</c:v>
                </c:pt>
              </c:strCache>
            </c:strRef>
          </c:tx>
          <c:spPr>
            <a:pattFill prst="pct50">
              <a:fgClr>
                <a:schemeClr val="tx1"/>
              </a:fgClr>
              <a:bgClr>
                <a:schemeClr val="bg1"/>
              </a:bgClr>
            </a:pattFill>
            <a:ln w="19050"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Hematologia!$J$21:$P$21</c:f>
                <c:numCache>
                  <c:formatCode>General</c:formatCode>
                  <c:ptCount val="7"/>
                  <c:pt idx="0">
                    <c:v>0.3577908407355973</c:v>
                  </c:pt>
                  <c:pt idx="1">
                    <c:v>0.42314018840996298</c:v>
                  </c:pt>
                  <c:pt idx="2">
                    <c:v>1.7585166909588752</c:v>
                  </c:pt>
                  <c:pt idx="3">
                    <c:v>0.66296591882525202</c:v>
                  </c:pt>
                  <c:pt idx="4">
                    <c:v>0.34364987719369033</c:v>
                  </c:pt>
                  <c:pt idx="5">
                    <c:v>0.57858612562167877</c:v>
                  </c:pt>
                  <c:pt idx="6">
                    <c:v>0.61217800088038454</c:v>
                  </c:pt>
                </c:numCache>
              </c:numRef>
            </c:plus>
            <c:minus>
              <c:numRef>
                <c:f>Hematologia!$J$21:$P$21</c:f>
                <c:numCache>
                  <c:formatCode>General</c:formatCode>
                  <c:ptCount val="7"/>
                  <c:pt idx="0">
                    <c:v>0.3577908407355973</c:v>
                  </c:pt>
                  <c:pt idx="1">
                    <c:v>0.42314018840996298</c:v>
                  </c:pt>
                  <c:pt idx="2">
                    <c:v>1.7585166909588752</c:v>
                  </c:pt>
                  <c:pt idx="3">
                    <c:v>0.66296591882525202</c:v>
                  </c:pt>
                  <c:pt idx="4">
                    <c:v>0.34364987719369033</c:v>
                  </c:pt>
                  <c:pt idx="5">
                    <c:v>0.57858612562167877</c:v>
                  </c:pt>
                  <c:pt idx="6">
                    <c:v>0.61217800088038454</c:v>
                  </c:pt>
                </c:numCache>
              </c:numRef>
            </c:minus>
            <c:spPr>
              <a:ln w="19050" cap="sq"/>
            </c:spPr>
          </c:errBars>
          <c:cat>
            <c:strRef>
              <c:f>Hematologia!$J$3:$P$3</c:f>
              <c:strCache>
                <c:ptCount val="7"/>
                <c:pt idx="0">
                  <c:v>RBC (M/uL)</c:v>
                </c:pt>
                <c:pt idx="1">
                  <c:v>Hb (g/dL)</c:v>
                </c:pt>
                <c:pt idx="2">
                  <c:v>HCT    (%)</c:v>
                </c:pt>
                <c:pt idx="3">
                  <c:v>MCV    (fL)</c:v>
                </c:pt>
                <c:pt idx="4">
                  <c:v>MCH (pg)</c:v>
                </c:pt>
                <c:pt idx="5">
                  <c:v>MCHC (g/dL)</c:v>
                </c:pt>
                <c:pt idx="6">
                  <c:v>RDW    (%)</c:v>
                </c:pt>
              </c:strCache>
            </c:strRef>
          </c:cat>
          <c:val>
            <c:numRef>
              <c:f>Hematologia!$J$20:$P$20</c:f>
              <c:numCache>
                <c:formatCode>0.00</c:formatCode>
                <c:ptCount val="7"/>
                <c:pt idx="0">
                  <c:v>10.818571428571426</c:v>
                </c:pt>
                <c:pt idx="1">
                  <c:v>14.471428571428572</c:v>
                </c:pt>
                <c:pt idx="2">
                  <c:v>50.128571428571441</c:v>
                </c:pt>
                <c:pt idx="3">
                  <c:v>46.357142857142847</c:v>
                </c:pt>
                <c:pt idx="4">
                  <c:v>13.414285714285715</c:v>
                </c:pt>
                <c:pt idx="5">
                  <c:v>28.885714285714279</c:v>
                </c:pt>
                <c:pt idx="6">
                  <c:v>17.185714285714283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1657600"/>
        <c:axId val="101663488"/>
      </c:barChart>
      <c:catAx>
        <c:axId val="1016576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19050">
            <a:solidFill>
              <a:schemeClr val="tx1"/>
            </a:solidFill>
          </a:ln>
        </c:spPr>
        <c:txPr>
          <a:bodyPr/>
          <a:lstStyle/>
          <a:p>
            <a:pPr>
              <a:defRPr lang="en-US" sz="1200" b="1"/>
            </a:pPr>
            <a:endParaRPr lang="en-US"/>
          </a:p>
        </c:txPr>
        <c:crossAx val="101663488"/>
        <c:crosses val="autoZero"/>
        <c:auto val="1"/>
        <c:lblAlgn val="ctr"/>
        <c:lblOffset val="100"/>
        <c:noMultiLvlLbl val="0"/>
      </c:catAx>
      <c:valAx>
        <c:axId val="101663488"/>
        <c:scaling>
          <c:orientation val="minMax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19050">
            <a:solidFill>
              <a:schemeClr val="tx1"/>
            </a:solidFill>
          </a:ln>
        </c:spPr>
        <c:txPr>
          <a:bodyPr/>
          <a:lstStyle/>
          <a:p>
            <a:pPr>
              <a:defRPr lang="en-US" sz="1200" b="1"/>
            </a:pPr>
            <a:endParaRPr lang="en-US"/>
          </a:p>
        </c:txPr>
        <c:crossAx val="101657600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lang="en-US" sz="1200" b="1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Hematologia!$A$4</c:f>
              <c:strCache>
                <c:ptCount val="1"/>
                <c:pt idx="0">
                  <c:v>WT</c:v>
                </c:pt>
              </c:strCache>
            </c:strRef>
          </c:tx>
          <c:spPr>
            <a:pattFill prst="pct70">
              <a:fgClr>
                <a:schemeClr val="tx1"/>
              </a:fgClr>
              <a:bgClr>
                <a:schemeClr val="bg1"/>
              </a:bgClr>
            </a:pattFill>
            <a:ln w="19050"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Hematologia!$Q$12</c:f>
                <c:numCache>
                  <c:formatCode>General</c:formatCode>
                  <c:ptCount val="1"/>
                  <c:pt idx="0">
                    <c:v>134.95607751095497</c:v>
                  </c:pt>
                </c:numCache>
              </c:numRef>
            </c:plus>
            <c:minus>
              <c:numRef>
                <c:f>Hematologia!$Q$12</c:f>
                <c:numCache>
                  <c:formatCode>General</c:formatCode>
                  <c:ptCount val="1"/>
                  <c:pt idx="0">
                    <c:v>134.95607751095497</c:v>
                  </c:pt>
                </c:numCache>
              </c:numRef>
            </c:minus>
            <c:spPr>
              <a:ln w="19050" cap="sq"/>
            </c:spPr>
          </c:errBars>
          <c:cat>
            <c:strRef>
              <c:f>Hematologia!$Q$3</c:f>
              <c:strCache>
                <c:ptCount val="1"/>
                <c:pt idx="0">
                  <c:v>PLT</c:v>
                </c:pt>
              </c:strCache>
            </c:strRef>
          </c:cat>
          <c:val>
            <c:numRef>
              <c:f>Hematologia!$Q$11</c:f>
              <c:numCache>
                <c:formatCode>0.00</c:formatCode>
                <c:ptCount val="1"/>
                <c:pt idx="0">
                  <c:v>806.14285714285711</c:v>
                </c:pt>
              </c:numCache>
            </c:numRef>
          </c:val>
        </c:ser>
        <c:ser>
          <c:idx val="1"/>
          <c:order val="1"/>
          <c:tx>
            <c:strRef>
              <c:f>Hematologia!$A$13</c:f>
              <c:strCache>
                <c:ptCount val="1"/>
                <c:pt idx="0">
                  <c:v>iNOS -/-</c:v>
                </c:pt>
              </c:strCache>
            </c:strRef>
          </c:tx>
          <c:spPr>
            <a:pattFill prst="pct50">
              <a:fgClr>
                <a:schemeClr val="tx1"/>
              </a:fgClr>
              <a:bgClr>
                <a:schemeClr val="bg1"/>
              </a:bgClr>
            </a:pattFill>
            <a:ln w="19050"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Hematologia!$Q$21</c:f>
                <c:numCache>
                  <c:formatCode>General</c:formatCode>
                  <c:ptCount val="1"/>
                  <c:pt idx="0">
                    <c:v>93.765665357848334</c:v>
                  </c:pt>
                </c:numCache>
              </c:numRef>
            </c:plus>
            <c:minus>
              <c:numRef>
                <c:f>Hematologia!$Q$21</c:f>
                <c:numCache>
                  <c:formatCode>General</c:formatCode>
                  <c:ptCount val="1"/>
                  <c:pt idx="0">
                    <c:v>93.765665357848334</c:v>
                  </c:pt>
                </c:numCache>
              </c:numRef>
            </c:minus>
            <c:spPr>
              <a:ln w="19050" cap="sq"/>
            </c:spPr>
          </c:errBars>
          <c:cat>
            <c:strRef>
              <c:f>Hematologia!$Q$3</c:f>
              <c:strCache>
                <c:ptCount val="1"/>
                <c:pt idx="0">
                  <c:v>PLT</c:v>
                </c:pt>
              </c:strCache>
            </c:strRef>
          </c:cat>
          <c:val>
            <c:numRef>
              <c:f>Hematologia!$Q$20</c:f>
              <c:numCache>
                <c:formatCode>0.00</c:formatCode>
                <c:ptCount val="1"/>
                <c:pt idx="0">
                  <c:v>788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1685120"/>
        <c:axId val="101686656"/>
      </c:barChart>
      <c:catAx>
        <c:axId val="1016851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19050">
            <a:solidFill>
              <a:schemeClr val="tx1"/>
            </a:solidFill>
          </a:ln>
        </c:spPr>
        <c:txPr>
          <a:bodyPr/>
          <a:lstStyle/>
          <a:p>
            <a:pPr>
              <a:defRPr lang="en-US" sz="1200" b="1"/>
            </a:pPr>
            <a:endParaRPr lang="en-US"/>
          </a:p>
        </c:txPr>
        <c:crossAx val="101686656"/>
        <c:crosses val="autoZero"/>
        <c:auto val="1"/>
        <c:lblAlgn val="ctr"/>
        <c:lblOffset val="100"/>
        <c:noMultiLvlLbl val="0"/>
      </c:catAx>
      <c:valAx>
        <c:axId val="101686656"/>
        <c:scaling>
          <c:orientation val="minMax"/>
          <c:min val="0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19050">
            <a:solidFill>
              <a:schemeClr val="tx1"/>
            </a:solidFill>
          </a:ln>
        </c:spPr>
        <c:txPr>
          <a:bodyPr/>
          <a:lstStyle/>
          <a:p>
            <a:pPr>
              <a:defRPr lang="en-US" sz="1200" b="1"/>
            </a:pPr>
            <a:endParaRPr lang="en-US"/>
          </a:p>
        </c:txPr>
        <c:crossAx val="10168512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effectLst>
      <a:outerShdw blurRad="63500" dist="1663700" sx="1000" sy="1000" algn="ctr" rotWithShape="0">
        <a:srgbClr val="000000"/>
      </a:outerShdw>
      <a:softEdge rad="0"/>
    </a:effectLst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ln w="19050"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pattFill prst="pct75">
                <a:fgClr>
                  <a:schemeClr val="tx1"/>
                </a:fgClr>
                <a:bgClr>
                  <a:schemeClr val="bg1"/>
                </a:bgClr>
              </a:pattFill>
              <a:ln w="19050"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pattFill prst="pct50">
                <a:fgClr>
                  <a:schemeClr val="tx1"/>
                </a:fgClr>
                <a:bgClr>
                  <a:schemeClr val="bg1"/>
                </a:bgClr>
              </a:pattFill>
              <a:ln w="19050">
                <a:solidFill>
                  <a:schemeClr val="tx1"/>
                </a:solidFill>
              </a:ln>
            </c:spPr>
          </c:dPt>
          <c:dPt>
            <c:idx val="2"/>
            <c:invertIfNegative val="0"/>
            <c:bubble3D val="0"/>
            <c:spPr>
              <a:pattFill prst="pct75">
                <a:fgClr>
                  <a:schemeClr val="tx1"/>
                </a:fgClr>
                <a:bgClr>
                  <a:schemeClr val="bg1"/>
                </a:bgClr>
              </a:pattFill>
              <a:ln w="19050">
                <a:solidFill>
                  <a:schemeClr val="tx1"/>
                </a:solidFill>
              </a:ln>
            </c:spPr>
          </c:dPt>
          <c:dPt>
            <c:idx val="3"/>
            <c:invertIfNegative val="0"/>
            <c:bubble3D val="0"/>
            <c:spPr>
              <a:pattFill prst="pct50">
                <a:fgClr>
                  <a:schemeClr val="tx1"/>
                </a:fgClr>
                <a:bgClr>
                  <a:schemeClr val="bg1"/>
                </a:bgClr>
              </a:pattFill>
              <a:ln w="19050">
                <a:solidFill>
                  <a:schemeClr val="tx1"/>
                </a:solidFill>
              </a:ln>
            </c:spPr>
          </c:dPt>
          <c:dPt>
            <c:idx val="4"/>
            <c:invertIfNegative val="0"/>
            <c:bubble3D val="0"/>
            <c:spPr>
              <a:pattFill prst="pct75">
                <a:fgClr>
                  <a:schemeClr val="tx1"/>
                </a:fgClr>
                <a:bgClr>
                  <a:schemeClr val="bg1"/>
                </a:bgClr>
              </a:pattFill>
              <a:ln w="19050">
                <a:solidFill>
                  <a:schemeClr val="tx1"/>
                </a:solidFill>
              </a:ln>
            </c:spPr>
          </c:dPt>
          <c:dPt>
            <c:idx val="5"/>
            <c:invertIfNegative val="0"/>
            <c:bubble3D val="0"/>
            <c:spPr>
              <a:pattFill prst="pct50">
                <a:fgClr>
                  <a:schemeClr val="tx1"/>
                </a:fgClr>
                <a:bgClr>
                  <a:schemeClr val="bg1"/>
                </a:bgClr>
              </a:pattFill>
              <a:ln w="19050">
                <a:solidFill>
                  <a:schemeClr val="tx1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'CFU-GM E Meg'!$K$6:$P$6</c:f>
                <c:numCache>
                  <c:formatCode>General</c:formatCode>
                  <c:ptCount val="6"/>
                  <c:pt idx="0">
                    <c:v>13.991664185030551</c:v>
                  </c:pt>
                  <c:pt idx="1">
                    <c:v>13.570801990548189</c:v>
                  </c:pt>
                  <c:pt idx="2">
                    <c:v>15.517731793016658</c:v>
                  </c:pt>
                  <c:pt idx="3">
                    <c:v>12.956336930887016</c:v>
                  </c:pt>
                  <c:pt idx="4">
                    <c:v>11.267948645013725</c:v>
                  </c:pt>
                  <c:pt idx="5">
                    <c:v>14.979986648859208</c:v>
                  </c:pt>
                </c:numCache>
              </c:numRef>
            </c:plus>
            <c:minus>
              <c:numRef>
                <c:f>'CFU-GM E Meg'!$K$6:$P$6</c:f>
                <c:numCache>
                  <c:formatCode>General</c:formatCode>
                  <c:ptCount val="6"/>
                  <c:pt idx="0">
                    <c:v>13.991664185030551</c:v>
                  </c:pt>
                  <c:pt idx="1">
                    <c:v>13.570801990548189</c:v>
                  </c:pt>
                  <c:pt idx="2">
                    <c:v>15.517731793016658</c:v>
                  </c:pt>
                  <c:pt idx="3">
                    <c:v>12.956336930887016</c:v>
                  </c:pt>
                  <c:pt idx="4">
                    <c:v>11.267948645013725</c:v>
                  </c:pt>
                  <c:pt idx="5">
                    <c:v>14.979986648859208</c:v>
                  </c:pt>
                </c:numCache>
              </c:numRef>
            </c:minus>
            <c:spPr>
              <a:ln w="19050" cap="sq"/>
            </c:spPr>
          </c:errBars>
          <c:cat>
            <c:multiLvlStrRef>
              <c:f>'CFU-GM E Meg'!$K$3:$P$4</c:f>
              <c:multiLvlStrCache>
                <c:ptCount val="6"/>
                <c:lvl>
                  <c:pt idx="0">
                    <c:v>WT</c:v>
                  </c:pt>
                  <c:pt idx="1">
                    <c:v>iNOS-/-</c:v>
                  </c:pt>
                  <c:pt idx="2">
                    <c:v>WT</c:v>
                  </c:pt>
                  <c:pt idx="3">
                    <c:v>iNOS-/-</c:v>
                  </c:pt>
                  <c:pt idx="4">
                    <c:v>WT</c:v>
                  </c:pt>
                  <c:pt idx="5">
                    <c:v>iNOS -/-</c:v>
                  </c:pt>
                </c:lvl>
                <c:lvl>
                  <c:pt idx="0">
                    <c:v>CFU-GM</c:v>
                  </c:pt>
                  <c:pt idx="2">
                    <c:v>BFU-E</c:v>
                  </c:pt>
                  <c:pt idx="4">
                    <c:v>CFU-Megs</c:v>
                  </c:pt>
                </c:lvl>
              </c:multiLvlStrCache>
            </c:multiLvlStrRef>
          </c:cat>
          <c:val>
            <c:numRef>
              <c:f>'CFU-GM E Meg'!$K$5:$P$5</c:f>
              <c:numCache>
                <c:formatCode>0.00</c:formatCode>
                <c:ptCount val="6"/>
                <c:pt idx="0">
                  <c:v>239.83333333333337</c:v>
                </c:pt>
                <c:pt idx="1">
                  <c:v>243.16666666666663</c:v>
                </c:pt>
                <c:pt idx="2">
                  <c:v>249</c:v>
                </c:pt>
                <c:pt idx="3">
                  <c:v>248.66666666666663</c:v>
                </c:pt>
                <c:pt idx="4">
                  <c:v>145.83333333333337</c:v>
                </c:pt>
                <c:pt idx="5">
                  <c:v>148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6282880"/>
        <c:axId val="116284416"/>
      </c:barChart>
      <c:catAx>
        <c:axId val="1162828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19050">
            <a:solidFill>
              <a:schemeClr val="tx1"/>
            </a:solidFill>
          </a:ln>
        </c:spPr>
        <c:txPr>
          <a:bodyPr/>
          <a:lstStyle/>
          <a:p>
            <a:pPr>
              <a:defRPr lang="en-US" sz="1200" b="1"/>
            </a:pPr>
            <a:endParaRPr lang="en-US"/>
          </a:p>
        </c:txPr>
        <c:crossAx val="116284416"/>
        <c:crosses val="autoZero"/>
        <c:auto val="1"/>
        <c:lblAlgn val="ctr"/>
        <c:lblOffset val="100"/>
        <c:noMultiLvlLbl val="0"/>
      </c:catAx>
      <c:valAx>
        <c:axId val="11628441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lang="en-US" sz="1200"/>
                </a:pPr>
                <a:r>
                  <a:rPr lang="en-US" sz="1200"/>
                  <a:t>No. of colonies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spPr>
          <a:ln w="19050">
            <a:solidFill>
              <a:schemeClr val="tx1"/>
            </a:solidFill>
          </a:ln>
        </c:spPr>
        <c:txPr>
          <a:bodyPr/>
          <a:lstStyle/>
          <a:p>
            <a:pPr>
              <a:defRPr lang="en-US" sz="1200" b="1"/>
            </a:pPr>
            <a:endParaRPr lang="en-US"/>
          </a:p>
        </c:txPr>
        <c:crossAx val="11628288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'SKL, HSC'!$B$17</c:f>
              <c:strCache>
                <c:ptCount val="1"/>
                <c:pt idx="0">
                  <c:v>WT</c:v>
                </c:pt>
              </c:strCache>
            </c:strRef>
          </c:tx>
          <c:spPr>
            <a:pattFill prst="pct75">
              <a:fgClr>
                <a:schemeClr val="tx1"/>
              </a:fgClr>
              <a:bgClr>
                <a:schemeClr val="bg1"/>
              </a:bgClr>
            </a:pattFill>
            <a:ln w="19050"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'SKL, HSC'!$D$18:$E$18</c:f>
                <c:numCache>
                  <c:formatCode>General</c:formatCode>
                  <c:ptCount val="2"/>
                  <c:pt idx="0">
                    <c:v>0.18000000000000002</c:v>
                  </c:pt>
                  <c:pt idx="1">
                    <c:v>12</c:v>
                  </c:pt>
                </c:numCache>
              </c:numRef>
            </c:plus>
            <c:minus>
              <c:numRef>
                <c:f>'SKL, HSC'!$D$18:$E$18</c:f>
                <c:numCache>
                  <c:formatCode>General</c:formatCode>
                  <c:ptCount val="2"/>
                  <c:pt idx="0">
                    <c:v>0.18000000000000002</c:v>
                  </c:pt>
                  <c:pt idx="1">
                    <c:v>12</c:v>
                  </c:pt>
                </c:numCache>
              </c:numRef>
            </c:minus>
            <c:spPr>
              <a:ln w="19050" cap="sq"/>
            </c:spPr>
          </c:errBars>
          <c:cat>
            <c:strRef>
              <c:f>'SKL, HSC'!$D$16:$E$16</c:f>
              <c:strCache>
                <c:ptCount val="2"/>
                <c:pt idx="0">
                  <c:v>No. of SKL</c:v>
                </c:pt>
                <c:pt idx="1">
                  <c:v>No. of HSC</c:v>
                </c:pt>
              </c:strCache>
            </c:strRef>
          </c:cat>
          <c:val>
            <c:numRef>
              <c:f>'SKL, HSC'!$D$17:$E$17</c:f>
              <c:numCache>
                <c:formatCode>0</c:formatCode>
                <c:ptCount val="2"/>
                <c:pt idx="0" formatCode="0.00">
                  <c:v>0.85000000000000009</c:v>
                </c:pt>
                <c:pt idx="1">
                  <c:v>66</c:v>
                </c:pt>
              </c:numCache>
            </c:numRef>
          </c:val>
        </c:ser>
        <c:ser>
          <c:idx val="1"/>
          <c:order val="1"/>
          <c:tx>
            <c:strRef>
              <c:f>'SKL, HSC'!$B$19</c:f>
              <c:strCache>
                <c:ptCount val="1"/>
                <c:pt idx="0">
                  <c:v>iNOS -/-</c:v>
                </c:pt>
              </c:strCache>
            </c:strRef>
          </c:tx>
          <c:spPr>
            <a:pattFill prst="pct50">
              <a:fgClr>
                <a:schemeClr val="tx1"/>
              </a:fgClr>
              <a:bgClr>
                <a:schemeClr val="bg1"/>
              </a:bgClr>
            </a:pattFill>
            <a:ln w="19050"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'SKL, HSC'!$D$20:$E$20</c:f>
                <c:numCache>
                  <c:formatCode>General</c:formatCode>
                  <c:ptCount val="2"/>
                  <c:pt idx="0">
                    <c:v>0.12000000000000001</c:v>
                  </c:pt>
                  <c:pt idx="1">
                    <c:v>10</c:v>
                  </c:pt>
                </c:numCache>
              </c:numRef>
            </c:plus>
            <c:minus>
              <c:numRef>
                <c:f>'SKL, HSC'!$D$20:$E$20</c:f>
                <c:numCache>
                  <c:formatCode>General</c:formatCode>
                  <c:ptCount val="2"/>
                  <c:pt idx="0">
                    <c:v>0.12000000000000001</c:v>
                  </c:pt>
                  <c:pt idx="1">
                    <c:v>10</c:v>
                  </c:pt>
                </c:numCache>
              </c:numRef>
            </c:minus>
            <c:spPr>
              <a:ln w="19050" cap="sq"/>
            </c:spPr>
          </c:errBars>
          <c:cat>
            <c:strRef>
              <c:f>'SKL, HSC'!$D$16:$E$16</c:f>
              <c:strCache>
                <c:ptCount val="2"/>
                <c:pt idx="0">
                  <c:v>No. of SKL</c:v>
                </c:pt>
                <c:pt idx="1">
                  <c:v>No. of HSC</c:v>
                </c:pt>
              </c:strCache>
            </c:strRef>
          </c:cat>
          <c:val>
            <c:numRef>
              <c:f>'SKL, HSC'!$D$19:$E$19</c:f>
              <c:numCache>
                <c:formatCode>0</c:formatCode>
                <c:ptCount val="2"/>
                <c:pt idx="0" formatCode="0.00">
                  <c:v>0.73000000000000009</c:v>
                </c:pt>
                <c:pt idx="1">
                  <c:v>71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6228480"/>
        <c:axId val="116230016"/>
      </c:barChart>
      <c:catAx>
        <c:axId val="1162284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19050">
            <a:solidFill>
              <a:schemeClr val="tx1"/>
            </a:solidFill>
          </a:ln>
        </c:spPr>
        <c:txPr>
          <a:bodyPr/>
          <a:lstStyle/>
          <a:p>
            <a:pPr algn="ctr">
              <a:defRPr lang="en-US" sz="1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6230016"/>
        <c:crosses val="autoZero"/>
        <c:auto val="1"/>
        <c:lblAlgn val="ctr"/>
        <c:lblOffset val="100"/>
        <c:noMultiLvlLbl val="0"/>
      </c:catAx>
      <c:valAx>
        <c:axId val="116230016"/>
        <c:scaling>
          <c:orientation val="minMax"/>
          <c:max val="1.5"/>
          <c:min val="0"/>
        </c:scaling>
        <c:delete val="0"/>
        <c:axPos val="l"/>
        <c:numFmt formatCode="0.00" sourceLinked="1"/>
        <c:majorTickMark val="out"/>
        <c:minorTickMark val="none"/>
        <c:tickLblPos val="nextTo"/>
        <c:spPr>
          <a:ln w="19050">
            <a:solidFill>
              <a:schemeClr val="tx1"/>
            </a:solidFill>
          </a:ln>
        </c:spPr>
        <c:txPr>
          <a:bodyPr/>
          <a:lstStyle/>
          <a:p>
            <a:pPr algn="ctr">
              <a:defRPr lang="en-US" sz="1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6228480"/>
        <c:crosses val="autoZero"/>
        <c:crossBetween val="between"/>
        <c:majorUnit val="0.75000000000000022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9151407243685184"/>
          <c:y val="0.29925671763887696"/>
          <c:w val="0.78005837720577331"/>
          <c:h val="0.605752670488267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'SKL, HSC'!$B$17</c:f>
              <c:strCache>
                <c:ptCount val="1"/>
                <c:pt idx="0">
                  <c:v>WT</c:v>
                </c:pt>
              </c:strCache>
            </c:strRef>
          </c:tx>
          <c:spPr>
            <a:pattFill prst="pct75">
              <a:fgClr>
                <a:schemeClr val="tx1"/>
              </a:fgClr>
              <a:bgClr>
                <a:schemeClr val="bg1"/>
              </a:bgClr>
            </a:pattFill>
            <a:ln w="19050"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noFill/>
              <a:ln w="19050">
                <a:noFill/>
              </a:ln>
            </c:spPr>
          </c:dPt>
          <c:errBars>
            <c:errBarType val="plus"/>
            <c:errValType val="cust"/>
            <c:noEndCap val="0"/>
            <c:plus>
              <c:numRef>
                <c:f>'SKL, HSC'!$D$18:$E$18</c:f>
                <c:numCache>
                  <c:formatCode>General</c:formatCode>
                  <c:ptCount val="2"/>
                  <c:pt idx="0">
                    <c:v>0.18000000000000002</c:v>
                  </c:pt>
                  <c:pt idx="1">
                    <c:v>12</c:v>
                  </c:pt>
                </c:numCache>
              </c:numRef>
            </c:plus>
            <c:minus>
              <c:numRef>
                <c:f>'SKL, HSC'!$D$18:$E$18</c:f>
                <c:numCache>
                  <c:formatCode>General</c:formatCode>
                  <c:ptCount val="2"/>
                  <c:pt idx="0">
                    <c:v>0.18000000000000002</c:v>
                  </c:pt>
                  <c:pt idx="1">
                    <c:v>12</c:v>
                  </c:pt>
                </c:numCache>
              </c:numRef>
            </c:minus>
            <c:spPr>
              <a:ln w="19050" cap="sq"/>
            </c:spPr>
          </c:errBars>
          <c:cat>
            <c:strRef>
              <c:f>'SKL, HSC'!$D$16:$E$16</c:f>
              <c:strCache>
                <c:ptCount val="2"/>
                <c:pt idx="0">
                  <c:v>No. of SKL</c:v>
                </c:pt>
                <c:pt idx="1">
                  <c:v>No. of HSC</c:v>
                </c:pt>
              </c:strCache>
            </c:strRef>
          </c:cat>
          <c:val>
            <c:numRef>
              <c:f>'SKL, HSC'!$D$17:$E$17</c:f>
              <c:numCache>
                <c:formatCode>0</c:formatCode>
                <c:ptCount val="2"/>
                <c:pt idx="0" formatCode="0.00">
                  <c:v>0.85000000000000009</c:v>
                </c:pt>
                <c:pt idx="1">
                  <c:v>66</c:v>
                </c:pt>
              </c:numCache>
            </c:numRef>
          </c:val>
        </c:ser>
        <c:ser>
          <c:idx val="1"/>
          <c:order val="1"/>
          <c:tx>
            <c:strRef>
              <c:f>'SKL, HSC'!$B$19</c:f>
              <c:strCache>
                <c:ptCount val="1"/>
                <c:pt idx="0">
                  <c:v>iNOS -/-</c:v>
                </c:pt>
              </c:strCache>
            </c:strRef>
          </c:tx>
          <c:spPr>
            <a:pattFill prst="pct50">
              <a:fgClr>
                <a:schemeClr val="tx1"/>
              </a:fgClr>
              <a:bgClr>
                <a:schemeClr val="bg1"/>
              </a:bgClr>
            </a:pattFill>
            <a:ln w="19050"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noFill/>
              <a:ln w="19050">
                <a:noFill/>
              </a:ln>
            </c:spPr>
          </c:dPt>
          <c:errBars>
            <c:errBarType val="plus"/>
            <c:errValType val="cust"/>
            <c:noEndCap val="0"/>
            <c:plus>
              <c:numRef>
                <c:f>'SKL, HSC'!$D$20:$E$20</c:f>
                <c:numCache>
                  <c:formatCode>General</c:formatCode>
                  <c:ptCount val="2"/>
                  <c:pt idx="0">
                    <c:v>0.12000000000000001</c:v>
                  </c:pt>
                  <c:pt idx="1">
                    <c:v>10</c:v>
                  </c:pt>
                </c:numCache>
              </c:numRef>
            </c:plus>
            <c:minus>
              <c:numRef>
                <c:f>'SKL, HSC'!$D$20:$E$20</c:f>
                <c:numCache>
                  <c:formatCode>General</c:formatCode>
                  <c:ptCount val="2"/>
                  <c:pt idx="0">
                    <c:v>0.12000000000000001</c:v>
                  </c:pt>
                  <c:pt idx="1">
                    <c:v>10</c:v>
                  </c:pt>
                </c:numCache>
              </c:numRef>
            </c:minus>
            <c:spPr>
              <a:ln w="19050" cap="sq"/>
            </c:spPr>
          </c:errBars>
          <c:cat>
            <c:strRef>
              <c:f>'SKL, HSC'!$D$16:$E$16</c:f>
              <c:strCache>
                <c:ptCount val="2"/>
                <c:pt idx="0">
                  <c:v>No. of SKL</c:v>
                </c:pt>
                <c:pt idx="1">
                  <c:v>No. of HSC</c:v>
                </c:pt>
              </c:strCache>
            </c:strRef>
          </c:cat>
          <c:val>
            <c:numRef>
              <c:f>'SKL, HSC'!$D$19:$E$19</c:f>
              <c:numCache>
                <c:formatCode>0</c:formatCode>
                <c:ptCount val="2"/>
                <c:pt idx="0" formatCode="0.00">
                  <c:v>0.73000000000000009</c:v>
                </c:pt>
                <c:pt idx="1">
                  <c:v>71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6247936"/>
        <c:axId val="116331648"/>
      </c:barChart>
      <c:catAx>
        <c:axId val="11624793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16331648"/>
        <c:crosses val="autoZero"/>
        <c:auto val="1"/>
        <c:lblAlgn val="ctr"/>
        <c:lblOffset val="100"/>
        <c:noMultiLvlLbl val="0"/>
      </c:catAx>
      <c:valAx>
        <c:axId val="116331648"/>
        <c:scaling>
          <c:orientation val="minMax"/>
          <c:min val="50"/>
        </c:scaling>
        <c:delete val="0"/>
        <c:axPos val="l"/>
        <c:numFmt formatCode="0.00" sourceLinked="1"/>
        <c:majorTickMark val="out"/>
        <c:minorTickMark val="none"/>
        <c:tickLblPos val="nextTo"/>
        <c:spPr>
          <a:ln w="19050">
            <a:solidFill>
              <a:schemeClr val="tx1"/>
            </a:solidFill>
          </a:ln>
        </c:spPr>
        <c:txPr>
          <a:bodyPr/>
          <a:lstStyle/>
          <a:p>
            <a:pPr algn="ctr">
              <a:defRPr lang="en-US" sz="1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6247936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lang="en-US" sz="1200" b="1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50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450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81E946-37C8-4886-9BF0-C14931462FB8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3935"/>
            <a:ext cx="2971800" cy="46450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3935"/>
            <a:ext cx="2971800" cy="46450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138CAA-D77E-4DFE-A97E-5A27CFB6C4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9993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50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50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76F664-A931-42F3-8612-A09FBFC0B761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696913"/>
            <a:ext cx="4641850" cy="3482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2774"/>
            <a:ext cx="5486400" cy="418052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3935"/>
            <a:ext cx="2971800" cy="46450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3935"/>
            <a:ext cx="2971800" cy="46450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A3D4F-6215-4681-9F60-608F0D58F0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002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66896" y="304800"/>
            <a:ext cx="8711504" cy="6096000"/>
            <a:chOff x="66896" y="304800"/>
            <a:chExt cx="8711504" cy="6096000"/>
          </a:xfrm>
        </p:grpSpPr>
        <p:graphicFrame>
          <p:nvGraphicFramePr>
            <p:cNvPr id="3" name="Chart 2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011731927"/>
                </p:ext>
              </p:extLst>
            </p:nvPr>
          </p:nvGraphicFramePr>
          <p:xfrm>
            <a:off x="66896" y="304800"/>
            <a:ext cx="3968496" cy="291693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4" name="Chart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610489264"/>
                </p:ext>
              </p:extLst>
            </p:nvPr>
          </p:nvGraphicFramePr>
          <p:xfrm>
            <a:off x="304800" y="3429000"/>
            <a:ext cx="4498848" cy="291693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5" name="Chart 4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654570242"/>
                </p:ext>
              </p:extLst>
            </p:nvPr>
          </p:nvGraphicFramePr>
          <p:xfrm>
            <a:off x="3886200" y="762000"/>
            <a:ext cx="1444752" cy="245830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6" name="Chart 5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132643064"/>
                </p:ext>
              </p:extLst>
            </p:nvPr>
          </p:nvGraphicFramePr>
          <p:xfrm>
            <a:off x="4721352" y="3581400"/>
            <a:ext cx="4041648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7" name="Chart 6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460646002"/>
                </p:ext>
              </p:extLst>
            </p:nvPr>
          </p:nvGraphicFramePr>
          <p:xfrm>
            <a:off x="5651152" y="1981201"/>
            <a:ext cx="3127248" cy="119062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graphicFrame>
          <p:nvGraphicFramePr>
            <p:cNvPr id="8" name="Chart 7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868021392"/>
                </p:ext>
              </p:extLst>
            </p:nvPr>
          </p:nvGraphicFramePr>
          <p:xfrm>
            <a:off x="5569077" y="361949"/>
            <a:ext cx="3127248" cy="164782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9" name="Rectangle 8"/>
            <p:cNvSpPr/>
            <p:nvPr/>
          </p:nvSpPr>
          <p:spPr>
            <a:xfrm>
              <a:off x="190500" y="381000"/>
              <a:ext cx="8572500" cy="60198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09272" y="381000"/>
              <a:ext cx="3241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b="1" smtClean="0"/>
                <a:t>A</a:t>
              </a:r>
              <a:endParaRPr lang="en-US" b="1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09272" y="3440668"/>
              <a:ext cx="3145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b="1"/>
                <a:t>B</a:t>
              </a:r>
              <a:endParaRPr lang="en-US" b="1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390872" y="392668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b="1"/>
                <a:t>C</a:t>
              </a:r>
              <a:endParaRPr lang="en-US" b="1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781272" y="3440668"/>
              <a:ext cx="3305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b="1"/>
                <a:t>D</a:t>
              </a:r>
              <a:endParaRPr lang="en-US" b="1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6553200" y="6488668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b="1" smtClean="0"/>
              <a:t>Supplementary Figure 1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4173777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4075</TotalTime>
  <Words>16</Words>
  <Application>Microsoft Office PowerPoint</Application>
  <PresentationFormat>On-screen Show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Labuser</dc:creator>
  <cp:lastModifiedBy>Mariusz Ratajczak</cp:lastModifiedBy>
  <cp:revision>138</cp:revision>
  <cp:lastPrinted>2016-04-05T14:19:06Z</cp:lastPrinted>
  <dcterms:created xsi:type="dcterms:W3CDTF">2006-08-16T00:00:00Z</dcterms:created>
  <dcterms:modified xsi:type="dcterms:W3CDTF">2016-08-27T16:14:16Z</dcterms:modified>
</cp:coreProperties>
</file>