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0" r:id="rId2"/>
  </p:sldIdLst>
  <p:sldSz cx="9144000" cy="6858000" type="screen4x3"/>
  <p:notesSz cx="6858000" cy="9290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402" y="-144"/>
      </p:cViewPr>
      <p:guideLst>
        <p:guide orient="horz" pos="255"/>
        <p:guide pos="310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buser\Desktop\Mateusz\Projekty\iNOS%20--\Toksyczno&#347;&#263;%20inhibitora%20iNOS%20(L-NIL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buser\Desktop\Mateusz\Projekty\iNOS%20--\Toksyczno&#347;&#263;%20inhibitora%20iNOS%20(L-NIL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pattFill prst="pct50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pattFill prst="pct75">
                <a:fgClr>
                  <a:schemeClr val="tx1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Sheet1!$B$9:$E$9</c:f>
                <c:numCache>
                  <c:formatCode>General</c:formatCode>
                  <c:ptCount val="4"/>
                  <c:pt idx="0">
                    <c:v>4.2426406871192857</c:v>
                  </c:pt>
                  <c:pt idx="1">
                    <c:v>12.020815280171306</c:v>
                  </c:pt>
                  <c:pt idx="2">
                    <c:v>8.4852813742385695</c:v>
                  </c:pt>
                  <c:pt idx="3">
                    <c:v>2.1213203435596428</c:v>
                  </c:pt>
                </c:numCache>
              </c:numRef>
            </c:plus>
            <c:minus>
              <c:numRef>
                <c:f>Sheet1!$B$9:$E$9</c:f>
                <c:numCache>
                  <c:formatCode>General</c:formatCode>
                  <c:ptCount val="4"/>
                  <c:pt idx="0">
                    <c:v>4.2426406871192857</c:v>
                  </c:pt>
                  <c:pt idx="1">
                    <c:v>12.020815280171306</c:v>
                  </c:pt>
                  <c:pt idx="2">
                    <c:v>8.4852813742385695</c:v>
                  </c:pt>
                  <c:pt idx="3">
                    <c:v>2.1213203435596428</c:v>
                  </c:pt>
                </c:numCache>
              </c:numRef>
            </c:minus>
            <c:spPr>
              <a:ln w="19050" cap="sq"/>
            </c:spPr>
          </c:errBars>
          <c:cat>
            <c:strRef>
              <c:f>Sheet1!$B$4:$E$4</c:f>
              <c:strCache>
                <c:ptCount val="4"/>
                <c:pt idx="0">
                  <c:v>Vehicle</c:v>
                </c:pt>
                <c:pt idx="1">
                  <c:v>10µM</c:v>
                </c:pt>
                <c:pt idx="2">
                  <c:v>30µM</c:v>
                </c:pt>
                <c:pt idx="3">
                  <c:v>60µM</c:v>
                </c:pt>
              </c:strCache>
            </c:strRef>
          </c:cat>
          <c:val>
            <c:numRef>
              <c:f>Sheet1!$B$8:$E$8</c:f>
              <c:numCache>
                <c:formatCode>0</c:formatCode>
                <c:ptCount val="4"/>
                <c:pt idx="0">
                  <c:v>492</c:v>
                </c:pt>
                <c:pt idx="1">
                  <c:v>483.5</c:v>
                </c:pt>
                <c:pt idx="2">
                  <c:v>482</c:v>
                </c:pt>
                <c:pt idx="3">
                  <c:v>487.5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601088"/>
        <c:axId val="124602624"/>
      </c:barChart>
      <c:catAx>
        <c:axId val="124601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lang="en-US" sz="1200" b="1"/>
            </a:pPr>
            <a:endParaRPr lang="en-US"/>
          </a:p>
        </c:txPr>
        <c:crossAx val="124602624"/>
        <c:crosses val="autoZero"/>
        <c:auto val="1"/>
        <c:lblAlgn val="ctr"/>
        <c:lblOffset val="100"/>
        <c:noMultiLvlLbl val="0"/>
      </c:catAx>
      <c:valAx>
        <c:axId val="124602624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en-US" sz="1200"/>
                </a:pPr>
                <a:r>
                  <a:rPr lang="en-US" sz="1200"/>
                  <a:t>No. </a:t>
                </a:r>
                <a:r>
                  <a:rPr lang="pl-PL" sz="1200"/>
                  <a:t>o</a:t>
                </a:r>
                <a:r>
                  <a:rPr lang="en-US" sz="1200"/>
                  <a:t>f </a:t>
                </a:r>
                <a:r>
                  <a:rPr lang="pl-PL" sz="1200" smtClean="0"/>
                  <a:t>CGU-GM </a:t>
                </a:r>
                <a:r>
                  <a:rPr lang="en-US" sz="1200" smtClean="0"/>
                  <a:t>colonies</a:t>
                </a:r>
                <a:endParaRPr lang="en-US" sz="1200"/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lang="en-US" sz="1200" b="1"/>
            </a:pPr>
            <a:endParaRPr lang="en-US"/>
          </a:p>
        </c:txPr>
        <c:crossAx val="124601088"/>
        <c:crosses val="autoZero"/>
        <c:crossBetween val="between"/>
        <c:majorUnit val="1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pattFill prst="pct50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pattFill prst="pct75">
                <a:fgClr>
                  <a:schemeClr val="tx1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Sheet1!$H$9:$K$9</c:f>
                <c:numCache>
                  <c:formatCode>General</c:formatCode>
                  <c:ptCount val="4"/>
                  <c:pt idx="0">
                    <c:v>13.435028842544403</c:v>
                  </c:pt>
                  <c:pt idx="1">
                    <c:v>2.8284271247461903</c:v>
                  </c:pt>
                  <c:pt idx="2">
                    <c:v>14.142135623730951</c:v>
                  </c:pt>
                  <c:pt idx="3">
                    <c:v>2.1213203435596428</c:v>
                  </c:pt>
                </c:numCache>
              </c:numRef>
            </c:plus>
            <c:minus>
              <c:numRef>
                <c:f>Sheet1!$H$9:$K$9</c:f>
                <c:numCache>
                  <c:formatCode>General</c:formatCode>
                  <c:ptCount val="4"/>
                  <c:pt idx="0">
                    <c:v>13.435028842544403</c:v>
                  </c:pt>
                  <c:pt idx="1">
                    <c:v>2.8284271247461903</c:v>
                  </c:pt>
                  <c:pt idx="2">
                    <c:v>14.142135623730951</c:v>
                  </c:pt>
                  <c:pt idx="3">
                    <c:v>2.1213203435596428</c:v>
                  </c:pt>
                </c:numCache>
              </c:numRef>
            </c:minus>
            <c:spPr>
              <a:ln w="19050" cap="sq"/>
            </c:spPr>
          </c:errBars>
          <c:cat>
            <c:strRef>
              <c:f>Sheet1!$H$4:$K$4</c:f>
              <c:strCache>
                <c:ptCount val="4"/>
                <c:pt idx="0">
                  <c:v>Vehicle</c:v>
                </c:pt>
                <c:pt idx="1">
                  <c:v>10µM</c:v>
                </c:pt>
                <c:pt idx="2">
                  <c:v>30µM</c:v>
                </c:pt>
                <c:pt idx="3">
                  <c:v>60µM</c:v>
                </c:pt>
              </c:strCache>
            </c:strRef>
          </c:cat>
          <c:val>
            <c:numRef>
              <c:f>Sheet1!$H$8:$K$8</c:f>
              <c:numCache>
                <c:formatCode>0</c:formatCode>
                <c:ptCount val="4"/>
                <c:pt idx="0">
                  <c:v>239.5</c:v>
                </c:pt>
                <c:pt idx="1">
                  <c:v>238</c:v>
                </c:pt>
                <c:pt idx="2">
                  <c:v>234</c:v>
                </c:pt>
                <c:pt idx="3">
                  <c:v>229.5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635776"/>
        <c:axId val="124641664"/>
      </c:barChart>
      <c:catAx>
        <c:axId val="124635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41664"/>
        <c:crosses val="autoZero"/>
        <c:auto val="1"/>
        <c:lblAlgn val="ctr"/>
        <c:lblOffset val="100"/>
        <c:noMultiLvlLbl val="0"/>
      </c:catAx>
      <c:valAx>
        <c:axId val="124641664"/>
        <c:scaling>
          <c:orientation val="minMax"/>
          <c:max val="27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 algn="ctr" rtl="0">
                  <a:defRPr lang="en-US" sz="12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No. </a:t>
                </a:r>
                <a:r>
                  <a:rPr lang="pl-PL" sz="12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o</a:t>
                </a:r>
                <a:r>
                  <a:rPr lang="en-US" sz="12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f </a:t>
                </a:r>
                <a:r>
                  <a:rPr lang="pl-PL" sz="1200" b="1" i="0" u="none" strike="noStrike" kern="1200" baseline="0" smtClean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BFU-E </a:t>
                </a:r>
                <a:r>
                  <a:rPr lang="en-US" sz="1200" b="1" i="0" u="none" strike="noStrike" kern="1200" baseline="0" smtClean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colonies</a:t>
                </a:r>
                <a:endParaRPr lang="en-US" sz="1200" b="1" i="0" u="none" strike="noStrike" kern="1200" baseline="0">
                  <a:solidFill>
                    <a:prstClr val="black"/>
                  </a:solidFill>
                  <a:latin typeface="+mn-lt"/>
                  <a:ea typeface="+mn-ea"/>
                  <a:cs typeface="+mn-cs"/>
                </a:endParaRP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35776"/>
        <c:crosses val="autoZero"/>
        <c:crossBetween val="between"/>
        <c:majorUnit val="45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1E946-37C8-4886-9BF0-C14931462FB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38CAA-D77E-4DFE-A97E-5A27CFB6C4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99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6F664-A931-42F3-8612-A09FBFC0B76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696913"/>
            <a:ext cx="4641850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2774"/>
            <a:ext cx="5486400" cy="418052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A3D4F-6215-4681-9F60-608F0D58F0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02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09613" y="1562100"/>
            <a:ext cx="7724775" cy="3733800"/>
            <a:chOff x="1038225" y="1600200"/>
            <a:chExt cx="7724775" cy="3733800"/>
          </a:xfrm>
        </p:grpSpPr>
        <p:graphicFrame>
          <p:nvGraphicFramePr>
            <p:cNvPr id="2" name="Chart 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3815029"/>
                </p:ext>
              </p:extLst>
            </p:nvPr>
          </p:nvGraphicFramePr>
          <p:xfrm>
            <a:off x="1038225" y="1647825"/>
            <a:ext cx="3771900" cy="35766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3" name="Chart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64935320"/>
                </p:ext>
              </p:extLst>
            </p:nvPr>
          </p:nvGraphicFramePr>
          <p:xfrm>
            <a:off x="4772025" y="1647825"/>
            <a:ext cx="3981450" cy="35766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" name="Rectangle 4"/>
            <p:cNvSpPr/>
            <p:nvPr/>
          </p:nvSpPr>
          <p:spPr>
            <a:xfrm>
              <a:off x="1143000" y="1600200"/>
              <a:ext cx="7620000" cy="3733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3200" y="6488668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b="1" dirty="0" smtClean="0"/>
              <a:t>Supplementary Figure </a:t>
            </a:r>
            <a:r>
              <a:rPr lang="en-US" b="1" dirty="0" smtClean="0"/>
              <a:t>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1855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4075</TotalTime>
  <Words>15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Labuser</dc:creator>
  <cp:lastModifiedBy>Mariusz Ratajczak</cp:lastModifiedBy>
  <cp:revision>138</cp:revision>
  <cp:lastPrinted>2016-04-05T14:19:06Z</cp:lastPrinted>
  <dcterms:created xsi:type="dcterms:W3CDTF">2006-08-16T00:00:00Z</dcterms:created>
  <dcterms:modified xsi:type="dcterms:W3CDTF">2016-08-27T16:14:34Z</dcterms:modified>
</cp:coreProperties>
</file>