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05" r:id="rId2"/>
  </p:sldIdLst>
  <p:sldSz cx="9144000" cy="6858000" type="screen4x3"/>
  <p:notesSz cx="6858000" cy="9290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-442" y="528"/>
      </p:cViewPr>
      <p:guideLst>
        <p:guide orient="horz" pos="255"/>
        <p:guide pos="310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0isma02\Desktop\iNOS%20project\iNOS%20projectupdated\Final%20for%20Mateusz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0isma02\Desktop\iNOS%20project\iNOS%20projectupdated\Final%20for%20Mateusz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0isma02\Desktop\iNOS%20project\iNOS%20projectupdated\Final%20for%20Mateusz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0isma02\Desktop\iNOS%20project\iNOS%20projectupdated\Final%20for%20Mateusz.xlsx" TargetMode="External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100" dirty="0" err="1" smtClean="0"/>
              <a:t>iNOS</a:t>
            </a:r>
            <a:r>
              <a:rPr lang="en-US" sz="1100" baseline="0" dirty="0" smtClean="0"/>
              <a:t> expression</a:t>
            </a:r>
            <a:endParaRPr lang="en-US" sz="1100" dirty="0"/>
          </a:p>
        </c:rich>
      </c:tx>
      <c:layout>
        <c:manualLayout>
          <c:xMode val="edge"/>
          <c:yMode val="edge"/>
          <c:x val="0.39863431081571998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34863173041603124"/>
          <c:y val="7.8741274361981348E-2"/>
          <c:w val="0.5806855565416168"/>
          <c:h val="0.5446451108505053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Sheet1!$G$54:$H$54</c:f>
                <c:numCache>
                  <c:formatCode>General</c:formatCode>
                  <c:ptCount val="2"/>
                  <c:pt idx="0">
                    <c:v>0.77781745899999999</c:v>
                  </c:pt>
                  <c:pt idx="1">
                    <c:v>0.212132034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Sheet1!$D$53:$E$53</c:f>
              <c:strCache>
                <c:ptCount val="2"/>
                <c:pt idx="0">
                  <c:v>pEGFP-C2</c:v>
                </c:pt>
                <c:pt idx="1">
                  <c:v>pCMV6-HO-1</c:v>
                </c:pt>
              </c:strCache>
            </c:strRef>
          </c:cat>
          <c:val>
            <c:numRef>
              <c:f>Sheet1!$D$54:$E$54</c:f>
              <c:numCache>
                <c:formatCode>General</c:formatCode>
                <c:ptCount val="2"/>
                <c:pt idx="0">
                  <c:v>1</c:v>
                </c:pt>
                <c:pt idx="1">
                  <c:v>3.6175175099999999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31513216"/>
        <c:axId val="32719232"/>
      </c:barChart>
      <c:catAx>
        <c:axId val="31513216"/>
        <c:scaling>
          <c:orientation val="minMax"/>
        </c:scaling>
        <c:delete val="0"/>
        <c:axPos val="b"/>
        <c:majorTickMark val="none"/>
        <c:minorTickMark val="out"/>
        <c:tickLblPos val="none"/>
        <c:spPr>
          <a:ln w="19050">
            <a:solidFill>
              <a:sysClr val="windowText" lastClr="000000"/>
            </a:solidFill>
          </a:ln>
        </c:spPr>
        <c:crossAx val="32719232"/>
        <c:crosses val="autoZero"/>
        <c:auto val="1"/>
        <c:lblAlgn val="ctr"/>
        <c:lblOffset val="100"/>
        <c:noMultiLvlLbl val="0"/>
      </c:catAx>
      <c:valAx>
        <c:axId val="3271923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100" dirty="0"/>
                  <a:t>Fold difference </a:t>
                </a:r>
              </a:p>
              <a:p>
                <a:pPr>
                  <a:defRPr/>
                </a:pPr>
                <a:r>
                  <a:rPr lang="en-US" sz="1100" dirty="0"/>
                  <a:t>(mRNA)</a:t>
                </a:r>
              </a:p>
            </c:rich>
          </c:tx>
          <c:layout>
            <c:manualLayout>
              <c:xMode val="edge"/>
              <c:yMode val="edge"/>
              <c:x val="3.2128505928341794E-2"/>
              <c:y val="8.5833472943541628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19050">
            <a:solidFill>
              <a:sysClr val="windowText" lastClr="000000"/>
            </a:solidFill>
          </a:ln>
        </c:spPr>
        <c:txPr>
          <a:bodyPr/>
          <a:lstStyle/>
          <a:p>
            <a:pPr>
              <a:defRPr b="1"/>
            </a:pPr>
            <a:endParaRPr lang="en-US"/>
          </a:p>
        </c:txPr>
        <c:crossAx val="3151321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100" dirty="0" err="1" smtClean="0"/>
              <a:t>iNOS</a:t>
            </a:r>
            <a:r>
              <a:rPr lang="en-US" sz="1100" dirty="0" smtClean="0"/>
              <a:t> expression</a:t>
            </a:r>
            <a:endParaRPr lang="en-US" sz="1100" dirty="0"/>
          </a:p>
        </c:rich>
      </c:tx>
      <c:layout>
        <c:manualLayout>
          <c:xMode val="edge"/>
          <c:yMode val="edge"/>
          <c:x val="0.41791141437272505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34982073811574155"/>
          <c:y val="7.8741274361981348E-2"/>
          <c:w val="0.57949654884190649"/>
          <c:h val="0.535081811582062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Sheet1!$M$54:$N$54</c:f>
                <c:numCache>
                  <c:formatCode>General</c:formatCode>
                  <c:ptCount val="2"/>
                  <c:pt idx="0">
                    <c:v>0.22020815299999999</c:v>
                  </c:pt>
                  <c:pt idx="1">
                    <c:v>0.141421356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Sheet1!$J$53:$K$53</c:f>
              <c:strCache>
                <c:ptCount val="2"/>
                <c:pt idx="0">
                  <c:v>shRNA</c:v>
                </c:pt>
                <c:pt idx="1">
                  <c:v>shRNA-HO-1</c:v>
                </c:pt>
              </c:strCache>
            </c:strRef>
          </c:cat>
          <c:val>
            <c:numRef>
              <c:f>Sheet1!$J$54:$K$54</c:f>
              <c:numCache>
                <c:formatCode>General</c:formatCode>
                <c:ptCount val="2"/>
                <c:pt idx="0">
                  <c:v>1</c:v>
                </c:pt>
                <c:pt idx="1">
                  <c:v>0.61770931900000003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32760576"/>
        <c:axId val="32762112"/>
      </c:barChart>
      <c:catAx>
        <c:axId val="32760576"/>
        <c:scaling>
          <c:orientation val="minMax"/>
        </c:scaling>
        <c:delete val="0"/>
        <c:axPos val="b"/>
        <c:majorTickMark val="none"/>
        <c:minorTickMark val="out"/>
        <c:tickLblPos val="none"/>
        <c:spPr>
          <a:ln w="19050">
            <a:solidFill>
              <a:sysClr val="windowText" lastClr="000000"/>
            </a:solidFill>
          </a:ln>
        </c:spPr>
        <c:crossAx val="32762112"/>
        <c:crosses val="autoZero"/>
        <c:auto val="1"/>
        <c:lblAlgn val="ctr"/>
        <c:lblOffset val="100"/>
        <c:noMultiLvlLbl val="0"/>
      </c:catAx>
      <c:valAx>
        <c:axId val="3276211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100" dirty="0"/>
                  <a:t>Fold difference </a:t>
                </a:r>
              </a:p>
              <a:p>
                <a:pPr>
                  <a:defRPr/>
                </a:pPr>
                <a:r>
                  <a:rPr lang="en-US" sz="1100" dirty="0"/>
                  <a:t>(mRNA)</a:t>
                </a:r>
              </a:p>
            </c:rich>
          </c:tx>
          <c:layout>
            <c:manualLayout>
              <c:xMode val="edge"/>
              <c:yMode val="edge"/>
              <c:x val="3.0810984204918141E-2"/>
              <c:y val="7.8741274361981348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19050">
            <a:solidFill>
              <a:sysClr val="windowText" lastClr="000000"/>
            </a:solidFill>
          </a:ln>
        </c:spPr>
        <c:txPr>
          <a:bodyPr/>
          <a:lstStyle/>
          <a:p>
            <a:pPr>
              <a:defRPr b="1"/>
            </a:pPr>
            <a:endParaRPr lang="en-US"/>
          </a:p>
        </c:txPr>
        <c:crossAx val="3276057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100" dirty="0" smtClean="0"/>
              <a:t>NO</a:t>
            </a:r>
            <a:endParaRPr lang="en-US" sz="1100" dirty="0"/>
          </a:p>
        </c:rich>
      </c:tx>
      <c:layout>
        <c:manualLayout>
          <c:xMode val="edge"/>
          <c:yMode val="edge"/>
          <c:x val="0.54729619459528711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3779552018823405"/>
          <c:y val="7.8324653862711605E-2"/>
          <c:w val="0.55101979599504403"/>
          <c:h val="0.536461275673874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Sheet1!$G$58:$H$58</c:f>
                <c:numCache>
                  <c:formatCode>General</c:formatCode>
                  <c:ptCount val="2"/>
                  <c:pt idx="0">
                    <c:v>893.78300000000002</c:v>
                  </c:pt>
                  <c:pt idx="1">
                    <c:v>1991.92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Sheet1!$D$57:$E$57</c:f>
              <c:strCache>
                <c:ptCount val="2"/>
                <c:pt idx="0">
                  <c:v>pEGFP-C2</c:v>
                </c:pt>
                <c:pt idx="1">
                  <c:v>pCMV6-HO-1</c:v>
                </c:pt>
              </c:strCache>
            </c:strRef>
          </c:cat>
          <c:val>
            <c:numRef>
              <c:f>Sheet1!$D$58:$E$58</c:f>
              <c:numCache>
                <c:formatCode>General</c:formatCode>
                <c:ptCount val="2"/>
                <c:pt idx="0">
                  <c:v>5538</c:v>
                </c:pt>
                <c:pt idx="1">
                  <c:v>7577.5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32512640"/>
        <c:axId val="32530816"/>
      </c:barChart>
      <c:catAx>
        <c:axId val="32512640"/>
        <c:scaling>
          <c:orientation val="minMax"/>
        </c:scaling>
        <c:delete val="0"/>
        <c:axPos val="b"/>
        <c:majorTickMark val="none"/>
        <c:minorTickMark val="out"/>
        <c:tickLblPos val="none"/>
        <c:spPr>
          <a:ln w="19050">
            <a:solidFill>
              <a:sysClr val="windowText" lastClr="000000"/>
            </a:solidFill>
          </a:ln>
        </c:spPr>
        <c:crossAx val="32530816"/>
        <c:crosses val="autoZero"/>
        <c:auto val="1"/>
        <c:lblAlgn val="ctr"/>
        <c:lblOffset val="100"/>
        <c:noMultiLvlLbl val="0"/>
      </c:catAx>
      <c:valAx>
        <c:axId val="3253081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100"/>
                </a:pPr>
                <a:r>
                  <a:rPr lang="en-US" sz="1100" dirty="0"/>
                  <a:t>Fluorescence</a:t>
                </a:r>
              </a:p>
              <a:p>
                <a:pPr>
                  <a:defRPr sz="1100"/>
                </a:pPr>
                <a:r>
                  <a:rPr lang="en-US" sz="1100" dirty="0"/>
                  <a:t> intensity</a:t>
                </a:r>
              </a:p>
            </c:rich>
          </c:tx>
          <c:layout>
            <c:manualLayout>
              <c:xMode val="edge"/>
              <c:yMode val="edge"/>
              <c:x val="0"/>
              <c:y val="0.10256940104709134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19050">
            <a:solidFill>
              <a:sysClr val="windowText" lastClr="000000"/>
            </a:solidFill>
          </a:ln>
        </c:spPr>
        <c:txPr>
          <a:bodyPr/>
          <a:lstStyle/>
          <a:p>
            <a:pPr>
              <a:defRPr b="1"/>
            </a:pPr>
            <a:endParaRPr lang="en-US"/>
          </a:p>
        </c:txPr>
        <c:crossAx val="3251264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100" dirty="0" smtClean="0"/>
              <a:t>NO</a:t>
            </a:r>
            <a:endParaRPr lang="en-US" sz="1100" dirty="0"/>
          </a:p>
        </c:rich>
      </c:tx>
      <c:layout>
        <c:manualLayout>
          <c:xMode val="edge"/>
          <c:yMode val="edge"/>
          <c:x val="0.64276575142638614"/>
          <c:y val="2.8368794326241134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36486530715829046"/>
          <c:y val="7.8741274361981348E-2"/>
          <c:w val="0.56479098553195606"/>
          <c:h val="0.5237292678840677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Sheet1!$M$58:$N$58</c:f>
                <c:numCache>
                  <c:formatCode>General</c:formatCode>
                  <c:ptCount val="2"/>
                  <c:pt idx="0">
                    <c:v>616.59709999999995</c:v>
                  </c:pt>
                  <c:pt idx="1">
                    <c:v>243.95179999999999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Sheet1!$J$57:$K$57</c:f>
              <c:strCache>
                <c:ptCount val="2"/>
                <c:pt idx="0">
                  <c:v>shRNA</c:v>
                </c:pt>
                <c:pt idx="1">
                  <c:v>shRNA-HO-1</c:v>
                </c:pt>
              </c:strCache>
            </c:strRef>
          </c:cat>
          <c:val>
            <c:numRef>
              <c:f>Sheet1!$J$58:$K$58</c:f>
              <c:numCache>
                <c:formatCode>General</c:formatCode>
                <c:ptCount val="2"/>
                <c:pt idx="0">
                  <c:v>3632</c:v>
                </c:pt>
                <c:pt idx="1">
                  <c:v>2368.5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32568064"/>
        <c:axId val="32569600"/>
      </c:barChart>
      <c:catAx>
        <c:axId val="32568064"/>
        <c:scaling>
          <c:orientation val="minMax"/>
        </c:scaling>
        <c:delete val="0"/>
        <c:axPos val="b"/>
        <c:majorTickMark val="none"/>
        <c:minorTickMark val="out"/>
        <c:tickLblPos val="none"/>
        <c:spPr>
          <a:ln w="19050">
            <a:solidFill>
              <a:sysClr val="windowText" lastClr="000000"/>
            </a:solidFill>
          </a:ln>
        </c:spPr>
        <c:crossAx val="32569600"/>
        <c:crosses val="autoZero"/>
        <c:auto val="1"/>
        <c:lblAlgn val="ctr"/>
        <c:lblOffset val="100"/>
        <c:noMultiLvlLbl val="0"/>
      </c:catAx>
      <c:valAx>
        <c:axId val="3256960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100" dirty="0"/>
                  <a:t>Fluorescence</a:t>
                </a:r>
              </a:p>
              <a:p>
                <a:pPr>
                  <a:defRPr/>
                </a:pPr>
                <a:r>
                  <a:rPr lang="en-US" sz="1100" dirty="0"/>
                  <a:t> intensity</a:t>
                </a:r>
              </a:p>
            </c:rich>
          </c:tx>
          <c:layout>
            <c:manualLayout>
              <c:xMode val="edge"/>
              <c:yMode val="edge"/>
              <c:x val="0"/>
              <c:y val="7.0499246104875193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noFill/>
          <a:ln w="19050">
            <a:solidFill>
              <a:sysClr val="windowText" lastClr="000000"/>
            </a:solidFill>
          </a:ln>
        </c:spPr>
        <c:txPr>
          <a:bodyPr/>
          <a:lstStyle/>
          <a:p>
            <a:pPr>
              <a:defRPr b="1"/>
            </a:pPr>
            <a:endParaRPr lang="en-US"/>
          </a:p>
        </c:txPr>
        <c:crossAx val="3256806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5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5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81E946-37C8-4886-9BF0-C14931462FB8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3935"/>
            <a:ext cx="2971800" cy="4645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3935"/>
            <a:ext cx="2971800" cy="4645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138CAA-D77E-4DFE-A97E-5A27CFB6C4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9993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5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5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76F664-A931-42F3-8612-A09FBFC0B761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696913"/>
            <a:ext cx="4641850" cy="3482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2774"/>
            <a:ext cx="5486400" cy="418052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3935"/>
            <a:ext cx="2971800" cy="4645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3935"/>
            <a:ext cx="2971800" cy="4645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A3D4F-6215-4681-9F60-608F0D58F0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002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59632" y="1124744"/>
            <a:ext cx="6552728" cy="439248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1471078" y="5095443"/>
            <a:ext cx="6922569" cy="277773"/>
            <a:chOff x="1277946" y="4572000"/>
            <a:chExt cx="5215746" cy="277773"/>
          </a:xfrm>
        </p:grpSpPr>
        <p:sp>
          <p:nvSpPr>
            <p:cNvPr id="17" name="TextBox 16"/>
            <p:cNvSpPr txBox="1"/>
            <p:nvPr/>
          </p:nvSpPr>
          <p:spPr>
            <a:xfrm>
              <a:off x="1277946" y="4572000"/>
              <a:ext cx="17710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SzPct val="120000"/>
                <a:buFont typeface="Wingdings" panose="05000000000000000000" pitchFamily="2" charset="2"/>
                <a:buChar char="q"/>
              </a:pPr>
              <a:r>
                <a:rPr lang="pl-PL" sz="1200" b="1" dirty="0" smtClean="0"/>
                <a:t>C – Parental cell line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590800" y="4572774"/>
              <a:ext cx="2590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SzPct val="120000"/>
                <a:buFont typeface="Wingdings" panose="05000000000000000000" pitchFamily="2" charset="2"/>
                <a:buChar char="q"/>
              </a:pPr>
              <a:r>
                <a:rPr lang="pl-PL" sz="1200" b="1" dirty="0"/>
                <a:t>UR – upregulated cell </a:t>
              </a:r>
              <a:r>
                <a:rPr lang="pl-PL" sz="1200" b="1" dirty="0" smtClean="0"/>
                <a:t>line</a:t>
              </a:r>
              <a:endParaRPr lang="pl-PL" sz="1200" b="1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187163" y="4572774"/>
              <a:ext cx="23065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SzPct val="120000"/>
                <a:buFont typeface="Wingdings" panose="05000000000000000000" pitchFamily="2" charset="2"/>
                <a:buChar char="q"/>
              </a:pPr>
              <a:r>
                <a:rPr lang="pl-PL" sz="1200" b="1" dirty="0"/>
                <a:t>DR – downregulated cell line</a:t>
              </a:r>
            </a:p>
          </p:txBody>
        </p:sp>
      </p:grpSp>
      <p:grpSp>
        <p:nvGrpSpPr>
          <p:cNvPr id="2" name="Group 1"/>
          <p:cNvGrpSpPr>
            <a:grpSpLocks noChangeAspect="1"/>
          </p:cNvGrpSpPr>
          <p:nvPr/>
        </p:nvGrpSpPr>
        <p:grpSpPr>
          <a:xfrm>
            <a:off x="1911381" y="1340768"/>
            <a:ext cx="5252907" cy="4206240"/>
            <a:chOff x="2123728" y="1595892"/>
            <a:chExt cx="4520161" cy="3619499"/>
          </a:xfrm>
        </p:grpSpPr>
        <p:graphicFrame>
          <p:nvGraphicFramePr>
            <p:cNvPr id="5" name="Chart 4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077926602"/>
                </p:ext>
              </p:extLst>
            </p:nvPr>
          </p:nvGraphicFramePr>
          <p:xfrm>
            <a:off x="2123728" y="1595892"/>
            <a:ext cx="1976438" cy="17907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6" name="Chart 5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309402403"/>
                </p:ext>
              </p:extLst>
            </p:nvPr>
          </p:nvGraphicFramePr>
          <p:xfrm>
            <a:off x="4657926" y="1605416"/>
            <a:ext cx="1976438" cy="17907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7" name="Chart 6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505369267"/>
                </p:ext>
              </p:extLst>
            </p:nvPr>
          </p:nvGraphicFramePr>
          <p:xfrm>
            <a:off x="2123728" y="3405641"/>
            <a:ext cx="1966913" cy="18002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8" name="Chart 7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58973800"/>
                </p:ext>
              </p:extLst>
            </p:nvPr>
          </p:nvGraphicFramePr>
          <p:xfrm>
            <a:off x="4657926" y="3424691"/>
            <a:ext cx="1985963" cy="17907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0" name="TextBox 9"/>
            <p:cNvSpPr txBox="1"/>
            <p:nvPr/>
          </p:nvSpPr>
          <p:spPr>
            <a:xfrm>
              <a:off x="3551391" y="1737124"/>
              <a:ext cx="29605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*</a:t>
              </a:r>
              <a:endParaRPr lang="en-US" sz="11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071916" y="1951551"/>
              <a:ext cx="29605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*</a:t>
              </a:r>
              <a:endParaRPr lang="en-US" sz="11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551074" y="3506549"/>
              <a:ext cx="29605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*</a:t>
              </a:r>
              <a:endParaRPr lang="en-US" sz="11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096300" y="3754414"/>
              <a:ext cx="29605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 smtClean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*</a:t>
              </a:r>
              <a:endParaRPr lang="en-US" sz="11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930246" y="2730256"/>
              <a:ext cx="9046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/>
                <a:t>C             UR</a:t>
              </a:r>
              <a:endParaRPr lang="en-US" sz="1200" b="1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952392" y="4509120"/>
              <a:ext cx="9046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/>
                <a:t>C             UR</a:t>
              </a:r>
              <a:endParaRPr lang="en-US" sz="1200" b="1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505228" y="2703378"/>
              <a:ext cx="9046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/>
                <a:t>C             DR</a:t>
              </a:r>
              <a:endParaRPr lang="en-US" sz="1200" b="1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502940" y="4509120"/>
              <a:ext cx="9046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/>
                <a:t>C             DR</a:t>
              </a:r>
              <a:endParaRPr lang="en-US" sz="1200" b="1" dirty="0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1619672" y="1205399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/>
              <a:t>A</a:t>
            </a:r>
            <a:endParaRPr lang="en-US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1619672" y="3203684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</a:t>
            </a:r>
            <a:endParaRPr lang="en-US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4535904" y="1196752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</a:t>
            </a:r>
            <a:endParaRPr lang="en-US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535904" y="3195037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</a:t>
            </a:r>
            <a:endParaRPr lang="en-US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6300192" y="6093296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b="1" dirty="0" smtClean="0"/>
              <a:t>Supplementary Figure </a:t>
            </a:r>
            <a:r>
              <a:rPr lang="en-US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80089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4084</TotalTime>
  <Words>56</Words>
  <Application>Microsoft Office PowerPoint</Application>
  <PresentationFormat>On-screen Show (4:3)</PresentationFormat>
  <Paragraphs>28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Labuser</dc:creator>
  <cp:lastModifiedBy>Mariusz Ratajczak</cp:lastModifiedBy>
  <cp:revision>139</cp:revision>
  <cp:lastPrinted>2016-04-05T14:19:06Z</cp:lastPrinted>
  <dcterms:created xsi:type="dcterms:W3CDTF">2006-08-16T00:00:00Z</dcterms:created>
  <dcterms:modified xsi:type="dcterms:W3CDTF">2016-09-20T13:52:32Z</dcterms:modified>
</cp:coreProperties>
</file>