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7"/>
  </p:notesMasterIdLst>
  <p:sldIdLst>
    <p:sldId id="260" r:id="rId2"/>
    <p:sldId id="279" r:id="rId3"/>
    <p:sldId id="263" r:id="rId4"/>
    <p:sldId id="267" r:id="rId5"/>
    <p:sldId id="277" r:id="rId6"/>
  </p:sldIdLst>
  <p:sldSz cx="11580813" cy="14420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87800"/>
    <a:srgbClr val="CACC90"/>
    <a:srgbClr val="0000FF"/>
    <a:srgbClr val="7F7FFF"/>
    <a:srgbClr val="FF40FF"/>
    <a:srgbClr val="D883FF"/>
    <a:srgbClr val="0432FF"/>
    <a:srgbClr val="FF8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89"/>
    <p:restoredTop sz="95993"/>
  </p:normalViewPr>
  <p:slideViewPr>
    <p:cSldViewPr snapToGrid="0">
      <p:cViewPr varScale="1">
        <p:scale>
          <a:sx n="91" d="100"/>
          <a:sy n="91" d="100"/>
        </p:scale>
        <p:origin x="6496"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D85D72-2832-C043-8E77-B12C77040F77}" type="datetimeFigureOut">
              <a:rPr lang="en-US" smtClean="0"/>
              <a:t>7/2/25</a:t>
            </a:fld>
            <a:endParaRPr lang="en-US"/>
          </a:p>
        </p:txBody>
      </p:sp>
      <p:sp>
        <p:nvSpPr>
          <p:cNvPr id="4" name="Segnaposto immagine diapositiva 3"/>
          <p:cNvSpPr>
            <a:spLocks noGrp="1" noRot="1" noChangeAspect="1"/>
          </p:cNvSpPr>
          <p:nvPr>
            <p:ph type="sldImg" idx="2"/>
          </p:nvPr>
        </p:nvSpPr>
        <p:spPr>
          <a:xfrm>
            <a:off x="2190750" y="1143000"/>
            <a:ext cx="24765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BE7B55-C23B-DC4E-B870-371357652D10}" type="slidenum">
              <a:rPr lang="en-US" smtClean="0"/>
              <a:t>‹N›</a:t>
            </a:fld>
            <a:endParaRPr lang="en-US"/>
          </a:p>
        </p:txBody>
      </p:sp>
    </p:spTree>
    <p:extLst>
      <p:ext uri="{BB962C8B-B14F-4D97-AF65-F5344CB8AC3E}">
        <p14:creationId xmlns:p14="http://schemas.microsoft.com/office/powerpoint/2010/main" val="84193671"/>
      </p:ext>
    </p:extLst>
  </p:cSld>
  <p:clrMap bg1="lt1" tx1="dk1" bg2="lt2" tx2="dk2" accent1="accent1" accent2="accent2" accent3="accent3" accent4="accent4" accent5="accent5" accent6="accent6" hlink="hlink" folHlink="folHlink"/>
  <p:notesStyle>
    <a:lvl1pPr marL="0" algn="l" defTabSz="1028883" rtl="0" eaLnBrk="1" latinLnBrk="0" hangingPunct="1">
      <a:defRPr sz="1350" kern="1200">
        <a:solidFill>
          <a:schemeClr val="tx1"/>
        </a:solidFill>
        <a:latin typeface="+mn-lt"/>
        <a:ea typeface="+mn-ea"/>
        <a:cs typeface="+mn-cs"/>
      </a:defRPr>
    </a:lvl1pPr>
    <a:lvl2pPr marL="514441" algn="l" defTabSz="1028883" rtl="0" eaLnBrk="1" latinLnBrk="0" hangingPunct="1">
      <a:defRPr sz="1350" kern="1200">
        <a:solidFill>
          <a:schemeClr val="tx1"/>
        </a:solidFill>
        <a:latin typeface="+mn-lt"/>
        <a:ea typeface="+mn-ea"/>
        <a:cs typeface="+mn-cs"/>
      </a:defRPr>
    </a:lvl2pPr>
    <a:lvl3pPr marL="1028883" algn="l" defTabSz="1028883" rtl="0" eaLnBrk="1" latinLnBrk="0" hangingPunct="1">
      <a:defRPr sz="1350" kern="1200">
        <a:solidFill>
          <a:schemeClr val="tx1"/>
        </a:solidFill>
        <a:latin typeface="+mn-lt"/>
        <a:ea typeface="+mn-ea"/>
        <a:cs typeface="+mn-cs"/>
      </a:defRPr>
    </a:lvl3pPr>
    <a:lvl4pPr marL="1543324" algn="l" defTabSz="1028883" rtl="0" eaLnBrk="1" latinLnBrk="0" hangingPunct="1">
      <a:defRPr sz="1350" kern="1200">
        <a:solidFill>
          <a:schemeClr val="tx1"/>
        </a:solidFill>
        <a:latin typeface="+mn-lt"/>
        <a:ea typeface="+mn-ea"/>
        <a:cs typeface="+mn-cs"/>
      </a:defRPr>
    </a:lvl4pPr>
    <a:lvl5pPr marL="2057766" algn="l" defTabSz="1028883" rtl="0" eaLnBrk="1" latinLnBrk="0" hangingPunct="1">
      <a:defRPr sz="1350" kern="1200">
        <a:solidFill>
          <a:schemeClr val="tx1"/>
        </a:solidFill>
        <a:latin typeface="+mn-lt"/>
        <a:ea typeface="+mn-ea"/>
        <a:cs typeface="+mn-cs"/>
      </a:defRPr>
    </a:lvl5pPr>
    <a:lvl6pPr marL="2572207" algn="l" defTabSz="1028883" rtl="0" eaLnBrk="1" latinLnBrk="0" hangingPunct="1">
      <a:defRPr sz="1350" kern="1200">
        <a:solidFill>
          <a:schemeClr val="tx1"/>
        </a:solidFill>
        <a:latin typeface="+mn-lt"/>
        <a:ea typeface="+mn-ea"/>
        <a:cs typeface="+mn-cs"/>
      </a:defRPr>
    </a:lvl6pPr>
    <a:lvl7pPr marL="3086649" algn="l" defTabSz="1028883" rtl="0" eaLnBrk="1" latinLnBrk="0" hangingPunct="1">
      <a:defRPr sz="1350" kern="1200">
        <a:solidFill>
          <a:schemeClr val="tx1"/>
        </a:solidFill>
        <a:latin typeface="+mn-lt"/>
        <a:ea typeface="+mn-ea"/>
        <a:cs typeface="+mn-cs"/>
      </a:defRPr>
    </a:lvl7pPr>
    <a:lvl8pPr marL="3601090" algn="l" defTabSz="1028883" rtl="0" eaLnBrk="1" latinLnBrk="0" hangingPunct="1">
      <a:defRPr sz="1350" kern="1200">
        <a:solidFill>
          <a:schemeClr val="tx1"/>
        </a:solidFill>
        <a:latin typeface="+mn-lt"/>
        <a:ea typeface="+mn-ea"/>
        <a:cs typeface="+mn-cs"/>
      </a:defRPr>
    </a:lvl8pPr>
    <a:lvl9pPr marL="4115532" algn="l" defTabSz="1028883" rtl="0" eaLnBrk="1" latinLnBrk="0" hangingPunct="1">
      <a:defRPr sz="135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US" dirty="0"/>
          </a:p>
        </p:txBody>
      </p:sp>
      <p:sp>
        <p:nvSpPr>
          <p:cNvPr id="4" name="Segnaposto numero diapositiva 3"/>
          <p:cNvSpPr>
            <a:spLocks noGrp="1"/>
          </p:cNvSpPr>
          <p:nvPr>
            <p:ph type="sldNum" sz="quarter" idx="5"/>
          </p:nvPr>
        </p:nvSpPr>
        <p:spPr/>
        <p:txBody>
          <a:bodyPr/>
          <a:lstStyle/>
          <a:p>
            <a:fld id="{F4BE7B55-C23B-DC4E-B870-371357652D10}" type="slidenum">
              <a:rPr lang="en-US" smtClean="0"/>
              <a:t>3</a:t>
            </a:fld>
            <a:endParaRPr lang="en-US"/>
          </a:p>
        </p:txBody>
      </p:sp>
    </p:spTree>
    <p:extLst>
      <p:ext uri="{BB962C8B-B14F-4D97-AF65-F5344CB8AC3E}">
        <p14:creationId xmlns:p14="http://schemas.microsoft.com/office/powerpoint/2010/main" val="1710816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868561" y="2360080"/>
            <a:ext cx="9843691" cy="5020592"/>
          </a:xfrm>
        </p:spPr>
        <p:txBody>
          <a:bodyPr anchor="b"/>
          <a:lstStyle>
            <a:lvl1pPr algn="ctr">
              <a:defRPr sz="7599"/>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447602" y="7574285"/>
            <a:ext cx="8685610" cy="3481700"/>
          </a:xfrm>
        </p:spPr>
        <p:txBody>
          <a:bodyPr/>
          <a:lstStyle>
            <a:lvl1pPr marL="0" indent="0" algn="ctr">
              <a:buNone/>
              <a:defRPr sz="3040"/>
            </a:lvl1pPr>
            <a:lvl2pPr marL="579044" indent="0" algn="ctr">
              <a:buNone/>
              <a:defRPr sz="2533"/>
            </a:lvl2pPr>
            <a:lvl3pPr marL="1158088" indent="0" algn="ctr">
              <a:buNone/>
              <a:defRPr sz="2280"/>
            </a:lvl3pPr>
            <a:lvl4pPr marL="1737131" indent="0" algn="ctr">
              <a:buNone/>
              <a:defRPr sz="2026"/>
            </a:lvl4pPr>
            <a:lvl5pPr marL="2316175" indent="0" algn="ctr">
              <a:buNone/>
              <a:defRPr sz="2026"/>
            </a:lvl5pPr>
            <a:lvl6pPr marL="2895219" indent="0" algn="ctr">
              <a:buNone/>
              <a:defRPr sz="2026"/>
            </a:lvl6pPr>
            <a:lvl7pPr marL="3474263" indent="0" algn="ctr">
              <a:buNone/>
              <a:defRPr sz="2026"/>
            </a:lvl7pPr>
            <a:lvl8pPr marL="4053307" indent="0" algn="ctr">
              <a:buNone/>
              <a:defRPr sz="2026"/>
            </a:lvl8pPr>
            <a:lvl9pPr marL="4632350" indent="0" algn="ctr">
              <a:buNone/>
              <a:defRPr sz="2026"/>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68DBE19-59EC-104D-81C2-35703CD5199E}" type="datetimeFigureOut">
              <a:rPr lang="en-US" smtClean="0"/>
              <a:t>7/2/25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2918400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68DBE19-59EC-104D-81C2-35703CD5199E}" type="datetimeFigureOut">
              <a:rPr lang="en-US" smtClean="0"/>
              <a:t>7/2/25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1583414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790150" y="3595202"/>
            <a:ext cx="9988451" cy="5998672"/>
          </a:xfrm>
        </p:spPr>
        <p:txBody>
          <a:bodyPr anchor="b"/>
          <a:lstStyle>
            <a:lvl1pPr>
              <a:defRPr sz="7599"/>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790150" y="9650624"/>
            <a:ext cx="9988451" cy="3154560"/>
          </a:xfrm>
        </p:spPr>
        <p:txBody>
          <a:bodyPr/>
          <a:lstStyle>
            <a:lvl1pPr marL="0" indent="0">
              <a:buNone/>
              <a:defRPr sz="3040">
                <a:solidFill>
                  <a:schemeClr val="tx1">
                    <a:tint val="82000"/>
                  </a:schemeClr>
                </a:solidFill>
              </a:defRPr>
            </a:lvl1pPr>
            <a:lvl2pPr marL="579044" indent="0">
              <a:buNone/>
              <a:defRPr sz="2533">
                <a:solidFill>
                  <a:schemeClr val="tx1">
                    <a:tint val="82000"/>
                  </a:schemeClr>
                </a:solidFill>
              </a:defRPr>
            </a:lvl2pPr>
            <a:lvl3pPr marL="1158088" indent="0">
              <a:buNone/>
              <a:defRPr sz="2280">
                <a:solidFill>
                  <a:schemeClr val="tx1">
                    <a:tint val="82000"/>
                  </a:schemeClr>
                </a:solidFill>
              </a:defRPr>
            </a:lvl3pPr>
            <a:lvl4pPr marL="1737131" indent="0">
              <a:buNone/>
              <a:defRPr sz="2026">
                <a:solidFill>
                  <a:schemeClr val="tx1">
                    <a:tint val="82000"/>
                  </a:schemeClr>
                </a:solidFill>
              </a:defRPr>
            </a:lvl4pPr>
            <a:lvl5pPr marL="2316175" indent="0">
              <a:buNone/>
              <a:defRPr sz="2026">
                <a:solidFill>
                  <a:schemeClr val="tx1">
                    <a:tint val="82000"/>
                  </a:schemeClr>
                </a:solidFill>
              </a:defRPr>
            </a:lvl5pPr>
            <a:lvl6pPr marL="2895219" indent="0">
              <a:buNone/>
              <a:defRPr sz="2026">
                <a:solidFill>
                  <a:schemeClr val="tx1">
                    <a:tint val="82000"/>
                  </a:schemeClr>
                </a:solidFill>
              </a:defRPr>
            </a:lvl6pPr>
            <a:lvl7pPr marL="3474263" indent="0">
              <a:buNone/>
              <a:defRPr sz="2026">
                <a:solidFill>
                  <a:schemeClr val="tx1">
                    <a:tint val="82000"/>
                  </a:schemeClr>
                </a:solidFill>
              </a:defRPr>
            </a:lvl7pPr>
            <a:lvl8pPr marL="4053307" indent="0">
              <a:buNone/>
              <a:defRPr sz="2026">
                <a:solidFill>
                  <a:schemeClr val="tx1">
                    <a:tint val="82000"/>
                  </a:schemeClr>
                </a:solidFill>
              </a:defRPr>
            </a:lvl8pPr>
            <a:lvl9pPr marL="4632350" indent="0">
              <a:buNone/>
              <a:defRPr sz="2026">
                <a:solidFill>
                  <a:schemeClr val="tx1">
                    <a:tint val="82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68DBE19-59EC-104D-81C2-35703CD5199E}" type="datetimeFigureOut">
              <a:rPr lang="en-US" smtClean="0"/>
              <a:t>7/2/25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1014859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796181" y="3838884"/>
            <a:ext cx="4921846" cy="914989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862786" y="3838884"/>
            <a:ext cx="4921846" cy="9149897"/>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68DBE19-59EC-104D-81C2-35703CD5199E}" type="datetimeFigureOut">
              <a:rPr lang="en-US" smtClean="0"/>
              <a:t>7/2/25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2567609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797689" y="767780"/>
            <a:ext cx="9988451" cy="2787364"/>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797691" y="3535112"/>
            <a:ext cx="4899226" cy="1732504"/>
          </a:xfrm>
        </p:spPr>
        <p:txBody>
          <a:bodyPr anchor="b"/>
          <a:lstStyle>
            <a:lvl1pPr marL="0" indent="0">
              <a:buNone/>
              <a:defRPr sz="3040" b="1"/>
            </a:lvl1pPr>
            <a:lvl2pPr marL="579044" indent="0">
              <a:buNone/>
              <a:defRPr sz="2533" b="1"/>
            </a:lvl2pPr>
            <a:lvl3pPr marL="1158088" indent="0">
              <a:buNone/>
              <a:defRPr sz="2280" b="1"/>
            </a:lvl3pPr>
            <a:lvl4pPr marL="1737131" indent="0">
              <a:buNone/>
              <a:defRPr sz="2026" b="1"/>
            </a:lvl4pPr>
            <a:lvl5pPr marL="2316175" indent="0">
              <a:buNone/>
              <a:defRPr sz="2026" b="1"/>
            </a:lvl5pPr>
            <a:lvl6pPr marL="2895219" indent="0">
              <a:buNone/>
              <a:defRPr sz="2026" b="1"/>
            </a:lvl6pPr>
            <a:lvl7pPr marL="3474263" indent="0">
              <a:buNone/>
              <a:defRPr sz="2026" b="1"/>
            </a:lvl7pPr>
            <a:lvl8pPr marL="4053307" indent="0">
              <a:buNone/>
              <a:defRPr sz="2026" b="1"/>
            </a:lvl8pPr>
            <a:lvl9pPr marL="4632350" indent="0">
              <a:buNone/>
              <a:defRPr sz="2026" b="1"/>
            </a:lvl9pPr>
          </a:lstStyle>
          <a:p>
            <a:pPr lvl="0"/>
            <a:r>
              <a:rPr lang="it-IT"/>
              <a:t>Fare clic per modificare gli stili del testo dello schema</a:t>
            </a:r>
          </a:p>
        </p:txBody>
      </p:sp>
      <p:sp>
        <p:nvSpPr>
          <p:cNvPr id="4" name="Content Placeholder 3"/>
          <p:cNvSpPr>
            <a:spLocks noGrp="1"/>
          </p:cNvSpPr>
          <p:nvPr>
            <p:ph sz="half" idx="2"/>
          </p:nvPr>
        </p:nvSpPr>
        <p:spPr>
          <a:xfrm>
            <a:off x="797691" y="5267616"/>
            <a:ext cx="4899226" cy="774787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862787" y="3535112"/>
            <a:ext cx="4923354" cy="1732504"/>
          </a:xfrm>
        </p:spPr>
        <p:txBody>
          <a:bodyPr anchor="b"/>
          <a:lstStyle>
            <a:lvl1pPr marL="0" indent="0">
              <a:buNone/>
              <a:defRPr sz="3040" b="1"/>
            </a:lvl1pPr>
            <a:lvl2pPr marL="579044" indent="0">
              <a:buNone/>
              <a:defRPr sz="2533" b="1"/>
            </a:lvl2pPr>
            <a:lvl3pPr marL="1158088" indent="0">
              <a:buNone/>
              <a:defRPr sz="2280" b="1"/>
            </a:lvl3pPr>
            <a:lvl4pPr marL="1737131" indent="0">
              <a:buNone/>
              <a:defRPr sz="2026" b="1"/>
            </a:lvl4pPr>
            <a:lvl5pPr marL="2316175" indent="0">
              <a:buNone/>
              <a:defRPr sz="2026" b="1"/>
            </a:lvl5pPr>
            <a:lvl6pPr marL="2895219" indent="0">
              <a:buNone/>
              <a:defRPr sz="2026" b="1"/>
            </a:lvl6pPr>
            <a:lvl7pPr marL="3474263" indent="0">
              <a:buNone/>
              <a:defRPr sz="2026" b="1"/>
            </a:lvl7pPr>
            <a:lvl8pPr marL="4053307" indent="0">
              <a:buNone/>
              <a:defRPr sz="2026" b="1"/>
            </a:lvl8pPr>
            <a:lvl9pPr marL="4632350" indent="0">
              <a:buNone/>
              <a:defRPr sz="2026" b="1"/>
            </a:lvl9pPr>
          </a:lstStyle>
          <a:p>
            <a:pPr lvl="0"/>
            <a:r>
              <a:rPr lang="it-IT"/>
              <a:t>Fare clic per modificare gli stili del testo dello schema</a:t>
            </a:r>
          </a:p>
        </p:txBody>
      </p:sp>
      <p:sp>
        <p:nvSpPr>
          <p:cNvPr id="6" name="Content Placeholder 5"/>
          <p:cNvSpPr>
            <a:spLocks noGrp="1"/>
          </p:cNvSpPr>
          <p:nvPr>
            <p:ph sz="quarter" idx="4"/>
          </p:nvPr>
        </p:nvSpPr>
        <p:spPr>
          <a:xfrm>
            <a:off x="5862787" y="5267616"/>
            <a:ext cx="4923354" cy="774787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68DBE19-59EC-104D-81C2-35703CD5199E}" type="datetimeFigureOut">
              <a:rPr lang="en-US" smtClean="0"/>
              <a:t>7/2/25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2856771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A68DBE19-59EC-104D-81C2-35703CD5199E}" type="datetimeFigureOut">
              <a:rPr lang="en-US" smtClean="0"/>
              <a:t>7/2/25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969797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8DBE19-59EC-104D-81C2-35703CD5199E}" type="datetimeFigureOut">
              <a:rPr lang="en-US" smtClean="0"/>
              <a:t>7/2/25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2382511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97689" y="961390"/>
            <a:ext cx="3735114" cy="3364865"/>
          </a:xfrm>
        </p:spPr>
        <p:txBody>
          <a:bodyPr anchor="b"/>
          <a:lstStyle>
            <a:lvl1pPr>
              <a:defRPr sz="4053"/>
            </a:lvl1pPr>
          </a:lstStyle>
          <a:p>
            <a:r>
              <a:rPr lang="it-IT"/>
              <a:t>Fare clic per modificare lo stile del titolo dello schema</a:t>
            </a:r>
            <a:endParaRPr lang="en-US" dirty="0"/>
          </a:p>
        </p:txBody>
      </p:sp>
      <p:sp>
        <p:nvSpPr>
          <p:cNvPr id="3" name="Content Placeholder 2"/>
          <p:cNvSpPr>
            <a:spLocks noGrp="1"/>
          </p:cNvSpPr>
          <p:nvPr>
            <p:ph idx="1"/>
          </p:nvPr>
        </p:nvSpPr>
        <p:spPr>
          <a:xfrm>
            <a:off x="4923354" y="2076339"/>
            <a:ext cx="5862787" cy="10248150"/>
          </a:xfrm>
        </p:spPr>
        <p:txBody>
          <a:bodyPr/>
          <a:lstStyle>
            <a:lvl1pPr>
              <a:defRPr sz="4053"/>
            </a:lvl1pPr>
            <a:lvl2pPr>
              <a:defRPr sz="3546"/>
            </a:lvl2pPr>
            <a:lvl3pPr>
              <a:defRPr sz="3040"/>
            </a:lvl3pPr>
            <a:lvl4pPr>
              <a:defRPr sz="2533"/>
            </a:lvl4pPr>
            <a:lvl5pPr>
              <a:defRPr sz="2533"/>
            </a:lvl5pPr>
            <a:lvl6pPr>
              <a:defRPr sz="2533"/>
            </a:lvl6pPr>
            <a:lvl7pPr>
              <a:defRPr sz="2533"/>
            </a:lvl7pPr>
            <a:lvl8pPr>
              <a:defRPr sz="2533"/>
            </a:lvl8pPr>
            <a:lvl9pPr>
              <a:defRPr sz="2533"/>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797689" y="4326255"/>
            <a:ext cx="3735114" cy="8014923"/>
          </a:xfrm>
        </p:spPr>
        <p:txBody>
          <a:bodyPr/>
          <a:lstStyle>
            <a:lvl1pPr marL="0" indent="0">
              <a:buNone/>
              <a:defRPr sz="2026"/>
            </a:lvl1pPr>
            <a:lvl2pPr marL="579044" indent="0">
              <a:buNone/>
              <a:defRPr sz="1773"/>
            </a:lvl2pPr>
            <a:lvl3pPr marL="1158088" indent="0">
              <a:buNone/>
              <a:defRPr sz="1520"/>
            </a:lvl3pPr>
            <a:lvl4pPr marL="1737131" indent="0">
              <a:buNone/>
              <a:defRPr sz="1267"/>
            </a:lvl4pPr>
            <a:lvl5pPr marL="2316175" indent="0">
              <a:buNone/>
              <a:defRPr sz="1267"/>
            </a:lvl5pPr>
            <a:lvl6pPr marL="2895219" indent="0">
              <a:buNone/>
              <a:defRPr sz="1267"/>
            </a:lvl6pPr>
            <a:lvl7pPr marL="3474263" indent="0">
              <a:buNone/>
              <a:defRPr sz="1267"/>
            </a:lvl7pPr>
            <a:lvl8pPr marL="4053307" indent="0">
              <a:buNone/>
              <a:defRPr sz="1267"/>
            </a:lvl8pPr>
            <a:lvl9pPr marL="4632350" indent="0">
              <a:buNone/>
              <a:defRPr sz="1267"/>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68DBE19-59EC-104D-81C2-35703CD5199E}" type="datetimeFigureOut">
              <a:rPr lang="en-US" smtClean="0"/>
              <a:t>7/2/25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437655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797689" y="961390"/>
            <a:ext cx="3735114" cy="3364865"/>
          </a:xfrm>
        </p:spPr>
        <p:txBody>
          <a:bodyPr anchor="b"/>
          <a:lstStyle>
            <a:lvl1pPr>
              <a:defRPr sz="4053"/>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4923354" y="2076339"/>
            <a:ext cx="5862787" cy="10248150"/>
          </a:xfrm>
        </p:spPr>
        <p:txBody>
          <a:bodyPr anchor="t"/>
          <a:lstStyle>
            <a:lvl1pPr marL="0" indent="0">
              <a:buNone/>
              <a:defRPr sz="4053"/>
            </a:lvl1pPr>
            <a:lvl2pPr marL="579044" indent="0">
              <a:buNone/>
              <a:defRPr sz="3546"/>
            </a:lvl2pPr>
            <a:lvl3pPr marL="1158088" indent="0">
              <a:buNone/>
              <a:defRPr sz="3040"/>
            </a:lvl3pPr>
            <a:lvl4pPr marL="1737131" indent="0">
              <a:buNone/>
              <a:defRPr sz="2533"/>
            </a:lvl4pPr>
            <a:lvl5pPr marL="2316175" indent="0">
              <a:buNone/>
              <a:defRPr sz="2533"/>
            </a:lvl5pPr>
            <a:lvl6pPr marL="2895219" indent="0">
              <a:buNone/>
              <a:defRPr sz="2533"/>
            </a:lvl6pPr>
            <a:lvl7pPr marL="3474263" indent="0">
              <a:buNone/>
              <a:defRPr sz="2533"/>
            </a:lvl7pPr>
            <a:lvl8pPr marL="4053307" indent="0">
              <a:buNone/>
              <a:defRPr sz="2533"/>
            </a:lvl8pPr>
            <a:lvl9pPr marL="4632350" indent="0">
              <a:buNone/>
              <a:defRPr sz="2533"/>
            </a:lvl9pPr>
          </a:lstStyle>
          <a:p>
            <a:r>
              <a:rPr lang="it-IT"/>
              <a:t>Fare clic sull'icona per inserire un'immagine</a:t>
            </a:r>
            <a:endParaRPr lang="en-US" dirty="0"/>
          </a:p>
        </p:txBody>
      </p:sp>
      <p:sp>
        <p:nvSpPr>
          <p:cNvPr id="4" name="Text Placeholder 3"/>
          <p:cNvSpPr>
            <a:spLocks noGrp="1"/>
          </p:cNvSpPr>
          <p:nvPr>
            <p:ph type="body" sz="half" idx="2"/>
          </p:nvPr>
        </p:nvSpPr>
        <p:spPr>
          <a:xfrm>
            <a:off x="797689" y="4326255"/>
            <a:ext cx="3735114" cy="8014923"/>
          </a:xfrm>
        </p:spPr>
        <p:txBody>
          <a:bodyPr/>
          <a:lstStyle>
            <a:lvl1pPr marL="0" indent="0">
              <a:buNone/>
              <a:defRPr sz="2026"/>
            </a:lvl1pPr>
            <a:lvl2pPr marL="579044" indent="0">
              <a:buNone/>
              <a:defRPr sz="1773"/>
            </a:lvl2pPr>
            <a:lvl3pPr marL="1158088" indent="0">
              <a:buNone/>
              <a:defRPr sz="1520"/>
            </a:lvl3pPr>
            <a:lvl4pPr marL="1737131" indent="0">
              <a:buNone/>
              <a:defRPr sz="1267"/>
            </a:lvl4pPr>
            <a:lvl5pPr marL="2316175" indent="0">
              <a:buNone/>
              <a:defRPr sz="1267"/>
            </a:lvl5pPr>
            <a:lvl6pPr marL="2895219" indent="0">
              <a:buNone/>
              <a:defRPr sz="1267"/>
            </a:lvl6pPr>
            <a:lvl7pPr marL="3474263" indent="0">
              <a:buNone/>
              <a:defRPr sz="1267"/>
            </a:lvl7pPr>
            <a:lvl8pPr marL="4053307" indent="0">
              <a:buNone/>
              <a:defRPr sz="1267"/>
            </a:lvl8pPr>
            <a:lvl9pPr marL="4632350" indent="0">
              <a:buNone/>
              <a:defRPr sz="1267"/>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A68DBE19-59EC-104D-81C2-35703CD5199E}" type="datetimeFigureOut">
              <a:rPr lang="en-US" smtClean="0"/>
              <a:t>7/2/25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1308681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68DBE19-59EC-104D-81C2-35703CD5199E}" type="datetimeFigureOut">
              <a:rPr lang="en-US" smtClean="0"/>
              <a:t>7/2/25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2207644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87520" y="767777"/>
            <a:ext cx="2497113" cy="12221004"/>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796182" y="767777"/>
            <a:ext cx="7346578" cy="12221004"/>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68DBE19-59EC-104D-81C2-35703CD5199E}" type="datetimeFigureOut">
              <a:rPr lang="en-US" smtClean="0"/>
              <a:t>7/2/25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76A036-577E-5F45-B664-FAC8B11C11CD}" type="slidenum">
              <a:rPr lang="en-US" smtClean="0"/>
              <a:t>‹N›</a:t>
            </a:fld>
            <a:endParaRPr lang="en-US"/>
          </a:p>
        </p:txBody>
      </p:sp>
    </p:spTree>
    <p:extLst>
      <p:ext uri="{BB962C8B-B14F-4D97-AF65-F5344CB8AC3E}">
        <p14:creationId xmlns:p14="http://schemas.microsoft.com/office/powerpoint/2010/main" val="3315613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6181" y="767780"/>
            <a:ext cx="9988451" cy="2787364"/>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796181" y="3838884"/>
            <a:ext cx="9988451" cy="9149897"/>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181" y="13365995"/>
            <a:ext cx="2605683" cy="767777"/>
          </a:xfrm>
          <a:prstGeom prst="rect">
            <a:avLst/>
          </a:prstGeom>
        </p:spPr>
        <p:txBody>
          <a:bodyPr vert="horz" lIns="91440" tIns="45720" rIns="91440" bIns="45720" rtlCol="0" anchor="ctr"/>
          <a:lstStyle>
            <a:lvl1pPr algn="l">
              <a:defRPr sz="1520">
                <a:solidFill>
                  <a:schemeClr val="tx1">
                    <a:tint val="82000"/>
                  </a:schemeClr>
                </a:solidFill>
              </a:defRPr>
            </a:lvl1pPr>
          </a:lstStyle>
          <a:p>
            <a:fld id="{A68DBE19-59EC-104D-81C2-35703CD5199E}" type="datetimeFigureOut">
              <a:rPr lang="en-US" smtClean="0"/>
              <a:t>7/2/25</a:t>
            </a:fld>
            <a:endParaRPr lang="en-US"/>
          </a:p>
        </p:txBody>
      </p:sp>
      <p:sp>
        <p:nvSpPr>
          <p:cNvPr id="5" name="Footer Placeholder 4"/>
          <p:cNvSpPr>
            <a:spLocks noGrp="1"/>
          </p:cNvSpPr>
          <p:nvPr>
            <p:ph type="ftr" sz="quarter" idx="3"/>
          </p:nvPr>
        </p:nvSpPr>
        <p:spPr>
          <a:xfrm>
            <a:off x="3836145" y="13365995"/>
            <a:ext cx="3908524" cy="767777"/>
          </a:xfrm>
          <a:prstGeom prst="rect">
            <a:avLst/>
          </a:prstGeom>
        </p:spPr>
        <p:txBody>
          <a:bodyPr vert="horz" lIns="91440" tIns="45720" rIns="91440" bIns="45720" rtlCol="0" anchor="ctr"/>
          <a:lstStyle>
            <a:lvl1pPr algn="ctr">
              <a:defRPr sz="15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178949" y="13365995"/>
            <a:ext cx="2605683" cy="767777"/>
          </a:xfrm>
          <a:prstGeom prst="rect">
            <a:avLst/>
          </a:prstGeom>
        </p:spPr>
        <p:txBody>
          <a:bodyPr vert="horz" lIns="91440" tIns="45720" rIns="91440" bIns="45720" rtlCol="0" anchor="ctr"/>
          <a:lstStyle>
            <a:lvl1pPr algn="r">
              <a:defRPr sz="1520">
                <a:solidFill>
                  <a:schemeClr val="tx1">
                    <a:tint val="82000"/>
                  </a:schemeClr>
                </a:solidFill>
              </a:defRPr>
            </a:lvl1pPr>
          </a:lstStyle>
          <a:p>
            <a:fld id="{7B76A036-577E-5F45-B664-FAC8B11C11CD}" type="slidenum">
              <a:rPr lang="en-US" smtClean="0"/>
              <a:t>‹N›</a:t>
            </a:fld>
            <a:endParaRPr lang="en-US"/>
          </a:p>
        </p:txBody>
      </p:sp>
    </p:spTree>
    <p:extLst>
      <p:ext uri="{BB962C8B-B14F-4D97-AF65-F5344CB8AC3E}">
        <p14:creationId xmlns:p14="http://schemas.microsoft.com/office/powerpoint/2010/main" val="180901691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1158088" rtl="0" eaLnBrk="1" latinLnBrk="0" hangingPunct="1">
        <a:lnSpc>
          <a:spcPct val="90000"/>
        </a:lnSpc>
        <a:spcBef>
          <a:spcPct val="0"/>
        </a:spcBef>
        <a:buNone/>
        <a:defRPr sz="5573" kern="1200">
          <a:solidFill>
            <a:schemeClr val="tx1"/>
          </a:solidFill>
          <a:latin typeface="+mj-lt"/>
          <a:ea typeface="+mj-ea"/>
          <a:cs typeface="+mj-cs"/>
        </a:defRPr>
      </a:lvl1pPr>
    </p:titleStyle>
    <p:bodyStyle>
      <a:lvl1pPr marL="289522" indent="-289522" algn="l" defTabSz="1158088" rtl="0" eaLnBrk="1" latinLnBrk="0" hangingPunct="1">
        <a:lnSpc>
          <a:spcPct val="90000"/>
        </a:lnSpc>
        <a:spcBef>
          <a:spcPts val="1267"/>
        </a:spcBef>
        <a:buFont typeface="Arial" panose="020B0604020202020204" pitchFamily="34" charset="0"/>
        <a:buChar char="•"/>
        <a:defRPr sz="3546" kern="1200">
          <a:solidFill>
            <a:schemeClr val="tx1"/>
          </a:solidFill>
          <a:latin typeface="+mn-lt"/>
          <a:ea typeface="+mn-ea"/>
          <a:cs typeface="+mn-cs"/>
        </a:defRPr>
      </a:lvl1pPr>
      <a:lvl2pPr marL="868566" indent="-289522" algn="l" defTabSz="1158088" rtl="0" eaLnBrk="1" latinLnBrk="0" hangingPunct="1">
        <a:lnSpc>
          <a:spcPct val="90000"/>
        </a:lnSpc>
        <a:spcBef>
          <a:spcPts val="633"/>
        </a:spcBef>
        <a:buFont typeface="Arial" panose="020B0604020202020204" pitchFamily="34" charset="0"/>
        <a:buChar char="•"/>
        <a:defRPr sz="3040" kern="1200">
          <a:solidFill>
            <a:schemeClr val="tx1"/>
          </a:solidFill>
          <a:latin typeface="+mn-lt"/>
          <a:ea typeface="+mn-ea"/>
          <a:cs typeface="+mn-cs"/>
        </a:defRPr>
      </a:lvl2pPr>
      <a:lvl3pPr marL="1447610" indent="-289522" algn="l" defTabSz="1158088" rtl="0" eaLnBrk="1" latinLnBrk="0" hangingPunct="1">
        <a:lnSpc>
          <a:spcPct val="90000"/>
        </a:lnSpc>
        <a:spcBef>
          <a:spcPts val="633"/>
        </a:spcBef>
        <a:buFont typeface="Arial" panose="020B0604020202020204" pitchFamily="34" charset="0"/>
        <a:buChar char="•"/>
        <a:defRPr sz="2533" kern="1200">
          <a:solidFill>
            <a:schemeClr val="tx1"/>
          </a:solidFill>
          <a:latin typeface="+mn-lt"/>
          <a:ea typeface="+mn-ea"/>
          <a:cs typeface="+mn-cs"/>
        </a:defRPr>
      </a:lvl3pPr>
      <a:lvl4pPr marL="2026653" indent="-289522" algn="l" defTabSz="1158088" rtl="0" eaLnBrk="1" latinLnBrk="0" hangingPunct="1">
        <a:lnSpc>
          <a:spcPct val="90000"/>
        </a:lnSpc>
        <a:spcBef>
          <a:spcPts val="633"/>
        </a:spcBef>
        <a:buFont typeface="Arial" panose="020B0604020202020204" pitchFamily="34" charset="0"/>
        <a:buChar char="•"/>
        <a:defRPr sz="2280" kern="1200">
          <a:solidFill>
            <a:schemeClr val="tx1"/>
          </a:solidFill>
          <a:latin typeface="+mn-lt"/>
          <a:ea typeface="+mn-ea"/>
          <a:cs typeface="+mn-cs"/>
        </a:defRPr>
      </a:lvl4pPr>
      <a:lvl5pPr marL="2605697" indent="-289522" algn="l" defTabSz="1158088" rtl="0" eaLnBrk="1" latinLnBrk="0" hangingPunct="1">
        <a:lnSpc>
          <a:spcPct val="90000"/>
        </a:lnSpc>
        <a:spcBef>
          <a:spcPts val="633"/>
        </a:spcBef>
        <a:buFont typeface="Arial" panose="020B0604020202020204" pitchFamily="34" charset="0"/>
        <a:buChar char="•"/>
        <a:defRPr sz="2280" kern="1200">
          <a:solidFill>
            <a:schemeClr val="tx1"/>
          </a:solidFill>
          <a:latin typeface="+mn-lt"/>
          <a:ea typeface="+mn-ea"/>
          <a:cs typeface="+mn-cs"/>
        </a:defRPr>
      </a:lvl5pPr>
      <a:lvl6pPr marL="3184741" indent="-289522" algn="l" defTabSz="1158088" rtl="0" eaLnBrk="1" latinLnBrk="0" hangingPunct="1">
        <a:lnSpc>
          <a:spcPct val="90000"/>
        </a:lnSpc>
        <a:spcBef>
          <a:spcPts val="633"/>
        </a:spcBef>
        <a:buFont typeface="Arial" panose="020B0604020202020204" pitchFamily="34" charset="0"/>
        <a:buChar char="•"/>
        <a:defRPr sz="2280" kern="1200">
          <a:solidFill>
            <a:schemeClr val="tx1"/>
          </a:solidFill>
          <a:latin typeface="+mn-lt"/>
          <a:ea typeface="+mn-ea"/>
          <a:cs typeface="+mn-cs"/>
        </a:defRPr>
      </a:lvl6pPr>
      <a:lvl7pPr marL="3763785" indent="-289522" algn="l" defTabSz="1158088" rtl="0" eaLnBrk="1" latinLnBrk="0" hangingPunct="1">
        <a:lnSpc>
          <a:spcPct val="90000"/>
        </a:lnSpc>
        <a:spcBef>
          <a:spcPts val="633"/>
        </a:spcBef>
        <a:buFont typeface="Arial" panose="020B0604020202020204" pitchFamily="34" charset="0"/>
        <a:buChar char="•"/>
        <a:defRPr sz="2280" kern="1200">
          <a:solidFill>
            <a:schemeClr val="tx1"/>
          </a:solidFill>
          <a:latin typeface="+mn-lt"/>
          <a:ea typeface="+mn-ea"/>
          <a:cs typeface="+mn-cs"/>
        </a:defRPr>
      </a:lvl7pPr>
      <a:lvl8pPr marL="4342829" indent="-289522" algn="l" defTabSz="1158088" rtl="0" eaLnBrk="1" latinLnBrk="0" hangingPunct="1">
        <a:lnSpc>
          <a:spcPct val="90000"/>
        </a:lnSpc>
        <a:spcBef>
          <a:spcPts val="633"/>
        </a:spcBef>
        <a:buFont typeface="Arial" panose="020B0604020202020204" pitchFamily="34" charset="0"/>
        <a:buChar char="•"/>
        <a:defRPr sz="2280" kern="1200">
          <a:solidFill>
            <a:schemeClr val="tx1"/>
          </a:solidFill>
          <a:latin typeface="+mn-lt"/>
          <a:ea typeface="+mn-ea"/>
          <a:cs typeface="+mn-cs"/>
        </a:defRPr>
      </a:lvl8pPr>
      <a:lvl9pPr marL="4921872" indent="-289522" algn="l" defTabSz="1158088" rtl="0" eaLnBrk="1" latinLnBrk="0" hangingPunct="1">
        <a:lnSpc>
          <a:spcPct val="90000"/>
        </a:lnSpc>
        <a:spcBef>
          <a:spcPts val="633"/>
        </a:spcBef>
        <a:buFont typeface="Arial" panose="020B0604020202020204" pitchFamily="34" charset="0"/>
        <a:buChar char="•"/>
        <a:defRPr sz="2280" kern="1200">
          <a:solidFill>
            <a:schemeClr val="tx1"/>
          </a:solidFill>
          <a:latin typeface="+mn-lt"/>
          <a:ea typeface="+mn-ea"/>
          <a:cs typeface="+mn-cs"/>
        </a:defRPr>
      </a:lvl9pPr>
    </p:bodyStyle>
    <p:otherStyle>
      <a:defPPr>
        <a:defRPr lang="en-US"/>
      </a:defPPr>
      <a:lvl1pPr marL="0" algn="l" defTabSz="1158088" rtl="0" eaLnBrk="1" latinLnBrk="0" hangingPunct="1">
        <a:defRPr sz="2280" kern="1200">
          <a:solidFill>
            <a:schemeClr val="tx1"/>
          </a:solidFill>
          <a:latin typeface="+mn-lt"/>
          <a:ea typeface="+mn-ea"/>
          <a:cs typeface="+mn-cs"/>
        </a:defRPr>
      </a:lvl1pPr>
      <a:lvl2pPr marL="579044" algn="l" defTabSz="1158088" rtl="0" eaLnBrk="1" latinLnBrk="0" hangingPunct="1">
        <a:defRPr sz="2280" kern="1200">
          <a:solidFill>
            <a:schemeClr val="tx1"/>
          </a:solidFill>
          <a:latin typeface="+mn-lt"/>
          <a:ea typeface="+mn-ea"/>
          <a:cs typeface="+mn-cs"/>
        </a:defRPr>
      </a:lvl2pPr>
      <a:lvl3pPr marL="1158088" algn="l" defTabSz="1158088" rtl="0" eaLnBrk="1" latinLnBrk="0" hangingPunct="1">
        <a:defRPr sz="2280" kern="1200">
          <a:solidFill>
            <a:schemeClr val="tx1"/>
          </a:solidFill>
          <a:latin typeface="+mn-lt"/>
          <a:ea typeface="+mn-ea"/>
          <a:cs typeface="+mn-cs"/>
        </a:defRPr>
      </a:lvl3pPr>
      <a:lvl4pPr marL="1737131" algn="l" defTabSz="1158088" rtl="0" eaLnBrk="1" latinLnBrk="0" hangingPunct="1">
        <a:defRPr sz="2280" kern="1200">
          <a:solidFill>
            <a:schemeClr val="tx1"/>
          </a:solidFill>
          <a:latin typeface="+mn-lt"/>
          <a:ea typeface="+mn-ea"/>
          <a:cs typeface="+mn-cs"/>
        </a:defRPr>
      </a:lvl4pPr>
      <a:lvl5pPr marL="2316175" algn="l" defTabSz="1158088" rtl="0" eaLnBrk="1" latinLnBrk="0" hangingPunct="1">
        <a:defRPr sz="2280" kern="1200">
          <a:solidFill>
            <a:schemeClr val="tx1"/>
          </a:solidFill>
          <a:latin typeface="+mn-lt"/>
          <a:ea typeface="+mn-ea"/>
          <a:cs typeface="+mn-cs"/>
        </a:defRPr>
      </a:lvl5pPr>
      <a:lvl6pPr marL="2895219" algn="l" defTabSz="1158088" rtl="0" eaLnBrk="1" latinLnBrk="0" hangingPunct="1">
        <a:defRPr sz="2280" kern="1200">
          <a:solidFill>
            <a:schemeClr val="tx1"/>
          </a:solidFill>
          <a:latin typeface="+mn-lt"/>
          <a:ea typeface="+mn-ea"/>
          <a:cs typeface="+mn-cs"/>
        </a:defRPr>
      </a:lvl6pPr>
      <a:lvl7pPr marL="3474263" algn="l" defTabSz="1158088" rtl="0" eaLnBrk="1" latinLnBrk="0" hangingPunct="1">
        <a:defRPr sz="2280" kern="1200">
          <a:solidFill>
            <a:schemeClr val="tx1"/>
          </a:solidFill>
          <a:latin typeface="+mn-lt"/>
          <a:ea typeface="+mn-ea"/>
          <a:cs typeface="+mn-cs"/>
        </a:defRPr>
      </a:lvl7pPr>
      <a:lvl8pPr marL="4053307" algn="l" defTabSz="1158088" rtl="0" eaLnBrk="1" latinLnBrk="0" hangingPunct="1">
        <a:defRPr sz="2280" kern="1200">
          <a:solidFill>
            <a:schemeClr val="tx1"/>
          </a:solidFill>
          <a:latin typeface="+mn-lt"/>
          <a:ea typeface="+mn-ea"/>
          <a:cs typeface="+mn-cs"/>
        </a:defRPr>
      </a:lvl8pPr>
      <a:lvl9pPr marL="4632350" algn="l" defTabSz="1158088" rtl="0" eaLnBrk="1" latinLnBrk="0" hangingPunct="1">
        <a:defRPr sz="22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emf"/></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732E462A-BAF1-DCD7-7A78-7B9002D16156}"/>
              </a:ext>
            </a:extLst>
          </p:cNvPr>
          <p:cNvSpPr txBox="1"/>
          <p:nvPr/>
        </p:nvSpPr>
        <p:spPr>
          <a:xfrm>
            <a:off x="684652" y="3296108"/>
            <a:ext cx="541269"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A</a:t>
            </a:r>
          </a:p>
        </p:txBody>
      </p:sp>
      <p:pic>
        <p:nvPicPr>
          <p:cNvPr id="16" name="Immagine 15" descr="Immagine che contiene Policromia, arte&#10;&#10;Descrizione generata automaticamente">
            <a:extLst>
              <a:ext uri="{FF2B5EF4-FFF2-40B4-BE49-F238E27FC236}">
                <a16:creationId xmlns:a16="http://schemas.microsoft.com/office/drawing/2014/main" id="{C6EC0187-B9FB-FF8A-4F2C-E78D72861A43}"/>
              </a:ext>
            </a:extLst>
          </p:cNvPr>
          <p:cNvPicPr>
            <a:picLocks noChangeAspect="1"/>
          </p:cNvPicPr>
          <p:nvPr/>
        </p:nvPicPr>
        <p:blipFill>
          <a:blip r:embed="rId2"/>
          <a:stretch>
            <a:fillRect/>
          </a:stretch>
        </p:blipFill>
        <p:spPr>
          <a:xfrm>
            <a:off x="6692319" y="8655898"/>
            <a:ext cx="2906989" cy="2896230"/>
          </a:xfrm>
          <a:prstGeom prst="rect">
            <a:avLst/>
          </a:prstGeom>
        </p:spPr>
      </p:pic>
      <p:sp>
        <p:nvSpPr>
          <p:cNvPr id="25" name="CasellaDiTesto 24">
            <a:extLst>
              <a:ext uri="{FF2B5EF4-FFF2-40B4-BE49-F238E27FC236}">
                <a16:creationId xmlns:a16="http://schemas.microsoft.com/office/drawing/2014/main" id="{59B99751-EE03-5665-8A71-42B386C32471}"/>
              </a:ext>
            </a:extLst>
          </p:cNvPr>
          <p:cNvSpPr txBox="1"/>
          <p:nvPr/>
        </p:nvSpPr>
        <p:spPr>
          <a:xfrm>
            <a:off x="501105" y="11600589"/>
            <a:ext cx="10034485" cy="1661993"/>
          </a:xfrm>
          <a:prstGeom prst="rect">
            <a:avLst/>
          </a:prstGeom>
          <a:noFill/>
        </p:spPr>
        <p:txBody>
          <a:bodyPr wrap="square" rtlCol="0">
            <a:spAutoFit/>
          </a:bodyPr>
          <a:lstStyle/>
          <a:p>
            <a:pPr algn="just"/>
            <a:r>
              <a:rPr lang="en-US" sz="1200" b="1" dirty="0">
                <a:latin typeface="Arial" panose="020B0604020202020204" pitchFamily="34" charset="0"/>
                <a:cs typeface="Arial" panose="020B0604020202020204" pitchFamily="34" charset="0"/>
              </a:rPr>
              <a:t>Sup. Figure 1: Aging-associated protein expression analysis in young and old DS human cortices (CTRO vs. CTRY). </a:t>
            </a:r>
            <a:r>
              <a:rPr lang="en-US" sz="1200" dirty="0">
                <a:latin typeface="Arial" panose="020B0604020202020204" pitchFamily="34" charset="0"/>
                <a:cs typeface="Arial" panose="020B0604020202020204" pitchFamily="34" charset="0"/>
              </a:rPr>
              <a:t>A) Volcano plot of DEPs in CTRO vs. CTRY comparison group. Red dots show significant (p&lt;0.05) DEPs with increased expression (positive log ratio), while blue dots show DEPs with decreased expression (negative log ratio) B) Representative bar graph of canonical pathway analysis reporting significance (-log(p-value)) and activity pattern (z-score), full list is reported in Sup. table 5. C) Bubble plot of pathway category analysis with pathway description, z-score, and significance (-log(p-value); bubble size. D) Representative bar graph of downstream effects associated with DEPs and categorized as disease and functions (-log(p-value)), full list is reported in Sup. table 7.D.1) DEPs associated with DS pathology from disease and function analysis. F) Proteins associated with quantity of amyloid fibrils. F) Network interaction map by STRING analysis</a:t>
            </a:r>
          </a:p>
          <a:p>
            <a:pPr algn="just"/>
            <a:endParaRPr lang="en-US" b="1" dirty="0"/>
          </a:p>
        </p:txBody>
      </p:sp>
      <p:sp>
        <p:nvSpPr>
          <p:cNvPr id="5" name="CasellaDiTesto 4">
            <a:extLst>
              <a:ext uri="{FF2B5EF4-FFF2-40B4-BE49-F238E27FC236}">
                <a16:creationId xmlns:a16="http://schemas.microsoft.com/office/drawing/2014/main" id="{FBDA24A9-8086-F87C-5B38-C81BE7279C19}"/>
              </a:ext>
            </a:extLst>
          </p:cNvPr>
          <p:cNvSpPr txBox="1"/>
          <p:nvPr/>
        </p:nvSpPr>
        <p:spPr>
          <a:xfrm>
            <a:off x="6062465" y="8394204"/>
            <a:ext cx="325536"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F</a:t>
            </a:r>
          </a:p>
        </p:txBody>
      </p:sp>
      <p:sp>
        <p:nvSpPr>
          <p:cNvPr id="15" name="CasellaDiTesto 14">
            <a:extLst>
              <a:ext uri="{FF2B5EF4-FFF2-40B4-BE49-F238E27FC236}">
                <a16:creationId xmlns:a16="http://schemas.microsoft.com/office/drawing/2014/main" id="{76E2EA43-E03B-6CA2-1F55-073E227FF80F}"/>
              </a:ext>
            </a:extLst>
          </p:cNvPr>
          <p:cNvSpPr txBox="1"/>
          <p:nvPr/>
        </p:nvSpPr>
        <p:spPr>
          <a:xfrm>
            <a:off x="6352674" y="8414694"/>
            <a:ext cx="1562833" cy="230832"/>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Disease and functions</a:t>
            </a:r>
          </a:p>
        </p:txBody>
      </p:sp>
      <p:sp>
        <p:nvSpPr>
          <p:cNvPr id="18" name="CasellaDiTesto 17">
            <a:extLst>
              <a:ext uri="{FF2B5EF4-FFF2-40B4-BE49-F238E27FC236}">
                <a16:creationId xmlns:a16="http://schemas.microsoft.com/office/drawing/2014/main" id="{35925784-0B98-6543-23C2-92C2F189F10A}"/>
              </a:ext>
            </a:extLst>
          </p:cNvPr>
          <p:cNvSpPr txBox="1"/>
          <p:nvPr/>
        </p:nvSpPr>
        <p:spPr>
          <a:xfrm>
            <a:off x="5272632" y="2114802"/>
            <a:ext cx="1688933" cy="230832"/>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Canonical Pathways</a:t>
            </a:r>
          </a:p>
        </p:txBody>
      </p:sp>
      <p:sp>
        <p:nvSpPr>
          <p:cNvPr id="26" name="CasellaDiTesto 25">
            <a:extLst>
              <a:ext uri="{FF2B5EF4-FFF2-40B4-BE49-F238E27FC236}">
                <a16:creationId xmlns:a16="http://schemas.microsoft.com/office/drawing/2014/main" id="{CD6B221D-C6EA-3AD0-6F05-C9E1D1CF75AB}"/>
              </a:ext>
            </a:extLst>
          </p:cNvPr>
          <p:cNvSpPr txBox="1"/>
          <p:nvPr/>
        </p:nvSpPr>
        <p:spPr>
          <a:xfrm>
            <a:off x="4843545" y="2126649"/>
            <a:ext cx="541269"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B</a:t>
            </a:r>
          </a:p>
        </p:txBody>
      </p:sp>
      <p:sp>
        <p:nvSpPr>
          <p:cNvPr id="30" name="CasellaDiTesto 29">
            <a:extLst>
              <a:ext uri="{FF2B5EF4-FFF2-40B4-BE49-F238E27FC236}">
                <a16:creationId xmlns:a16="http://schemas.microsoft.com/office/drawing/2014/main" id="{D20D5247-8B78-348F-ACFE-E9FF12F5C479}"/>
              </a:ext>
            </a:extLst>
          </p:cNvPr>
          <p:cNvSpPr txBox="1"/>
          <p:nvPr/>
        </p:nvSpPr>
        <p:spPr>
          <a:xfrm>
            <a:off x="6201398" y="5624582"/>
            <a:ext cx="490921"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D</a:t>
            </a:r>
          </a:p>
        </p:txBody>
      </p:sp>
      <p:pic>
        <p:nvPicPr>
          <p:cNvPr id="8" name="Immagine 7">
            <a:extLst>
              <a:ext uri="{FF2B5EF4-FFF2-40B4-BE49-F238E27FC236}">
                <a16:creationId xmlns:a16="http://schemas.microsoft.com/office/drawing/2014/main" id="{B967C368-1666-7708-CC8F-F08B0594096E}"/>
              </a:ext>
            </a:extLst>
          </p:cNvPr>
          <p:cNvPicPr>
            <a:picLocks noChangeAspect="1"/>
          </p:cNvPicPr>
          <p:nvPr/>
        </p:nvPicPr>
        <p:blipFill>
          <a:blip r:embed="rId3"/>
          <a:srcRect l="42504" t="41360" r="40313" b="37587"/>
          <a:stretch/>
        </p:blipFill>
        <p:spPr>
          <a:xfrm>
            <a:off x="2793416" y="2620286"/>
            <a:ext cx="1198159" cy="1027589"/>
          </a:xfrm>
          <a:prstGeom prst="rect">
            <a:avLst/>
          </a:prstGeom>
        </p:spPr>
      </p:pic>
      <p:sp>
        <p:nvSpPr>
          <p:cNvPr id="9" name="CasellaDiTesto 8">
            <a:extLst>
              <a:ext uri="{FF2B5EF4-FFF2-40B4-BE49-F238E27FC236}">
                <a16:creationId xmlns:a16="http://schemas.microsoft.com/office/drawing/2014/main" id="{091E1D63-CF6D-6B42-B938-7C814576D1AD}"/>
              </a:ext>
            </a:extLst>
          </p:cNvPr>
          <p:cNvSpPr txBox="1"/>
          <p:nvPr/>
        </p:nvSpPr>
        <p:spPr>
          <a:xfrm>
            <a:off x="1526203" y="2510406"/>
            <a:ext cx="1726480" cy="246221"/>
          </a:xfrm>
          <a:prstGeom prst="rect">
            <a:avLst/>
          </a:prstGeom>
          <a:noFill/>
        </p:spPr>
        <p:txBody>
          <a:bodyPr wrap="square" rtlCol="0">
            <a:spAutoFit/>
          </a:bodyPr>
          <a:lstStyle/>
          <a:p>
            <a:r>
              <a:rPr lang="en-US" sz="1000" b="1" dirty="0"/>
              <a:t>Frontal Cortex</a:t>
            </a:r>
          </a:p>
        </p:txBody>
      </p:sp>
      <p:sp>
        <p:nvSpPr>
          <p:cNvPr id="12" name="CasellaDiTesto 11">
            <a:extLst>
              <a:ext uri="{FF2B5EF4-FFF2-40B4-BE49-F238E27FC236}">
                <a16:creationId xmlns:a16="http://schemas.microsoft.com/office/drawing/2014/main" id="{BE506F3F-04BE-C2CC-313F-15E09B10DB66}"/>
              </a:ext>
            </a:extLst>
          </p:cNvPr>
          <p:cNvSpPr txBox="1"/>
          <p:nvPr/>
        </p:nvSpPr>
        <p:spPr>
          <a:xfrm>
            <a:off x="1368753" y="2161741"/>
            <a:ext cx="1333122"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CTRO vs. CTRY</a:t>
            </a:r>
          </a:p>
        </p:txBody>
      </p:sp>
      <p:pic>
        <p:nvPicPr>
          <p:cNvPr id="6" name="Immagine 5" descr="Immagine che contiene testo, linea, Carattere, Diagramma&#10;&#10;Il contenuto generato dall'IA potrebbe non essere corretto.">
            <a:extLst>
              <a:ext uri="{FF2B5EF4-FFF2-40B4-BE49-F238E27FC236}">
                <a16:creationId xmlns:a16="http://schemas.microsoft.com/office/drawing/2014/main" id="{5E95416A-37A3-41E3-C2A3-DFD31DC9D90E}"/>
              </a:ext>
            </a:extLst>
          </p:cNvPr>
          <p:cNvPicPr>
            <a:picLocks noChangeAspect="1"/>
          </p:cNvPicPr>
          <p:nvPr/>
        </p:nvPicPr>
        <p:blipFill>
          <a:blip r:embed="rId4"/>
          <a:srcRect r="30497"/>
          <a:stretch>
            <a:fillRect/>
          </a:stretch>
        </p:blipFill>
        <p:spPr>
          <a:xfrm>
            <a:off x="-17297" y="3747191"/>
            <a:ext cx="5402111" cy="1877391"/>
          </a:xfrm>
          <a:prstGeom prst="rect">
            <a:avLst/>
          </a:prstGeom>
        </p:spPr>
      </p:pic>
      <p:pic>
        <p:nvPicPr>
          <p:cNvPr id="17" name="Immagine 16" descr="Immagine che contiene testo, schermata&#10;&#10;Il contenuto generato dall'IA potrebbe non essere corretto.">
            <a:extLst>
              <a:ext uri="{FF2B5EF4-FFF2-40B4-BE49-F238E27FC236}">
                <a16:creationId xmlns:a16="http://schemas.microsoft.com/office/drawing/2014/main" id="{957D4EEF-E663-D14E-DE4C-17C11E1C13DE}"/>
              </a:ext>
            </a:extLst>
          </p:cNvPr>
          <p:cNvPicPr>
            <a:picLocks noChangeAspect="1"/>
          </p:cNvPicPr>
          <p:nvPr/>
        </p:nvPicPr>
        <p:blipFill>
          <a:blip r:embed="rId5"/>
          <a:srcRect t="10588"/>
          <a:stretch>
            <a:fillRect/>
          </a:stretch>
        </p:blipFill>
        <p:spPr>
          <a:xfrm>
            <a:off x="5362496" y="2542148"/>
            <a:ext cx="6218317" cy="2687295"/>
          </a:xfrm>
          <a:prstGeom prst="rect">
            <a:avLst/>
          </a:prstGeom>
        </p:spPr>
      </p:pic>
      <p:pic>
        <p:nvPicPr>
          <p:cNvPr id="27" name="Immagine 26" descr="Immagine che contiene schermata, diagramma, linea&#10;&#10;Il contenuto generato dall'IA potrebbe non essere corretto.">
            <a:extLst>
              <a:ext uri="{FF2B5EF4-FFF2-40B4-BE49-F238E27FC236}">
                <a16:creationId xmlns:a16="http://schemas.microsoft.com/office/drawing/2014/main" id="{E381D934-2912-011C-2232-97197C280201}"/>
              </a:ext>
            </a:extLst>
          </p:cNvPr>
          <p:cNvPicPr>
            <a:picLocks noChangeAspect="1"/>
          </p:cNvPicPr>
          <p:nvPr/>
        </p:nvPicPr>
        <p:blipFill>
          <a:blip r:embed="rId6"/>
          <a:srcRect l="32903" t="29676" r="33620" b="27870"/>
          <a:stretch>
            <a:fillRect/>
          </a:stretch>
        </p:blipFill>
        <p:spPr>
          <a:xfrm>
            <a:off x="2543415" y="10104013"/>
            <a:ext cx="2451918" cy="1293869"/>
          </a:xfrm>
          <a:prstGeom prst="rect">
            <a:avLst/>
          </a:prstGeom>
        </p:spPr>
      </p:pic>
      <p:sp>
        <p:nvSpPr>
          <p:cNvPr id="28" name="CasellaDiTesto 27">
            <a:extLst>
              <a:ext uri="{FF2B5EF4-FFF2-40B4-BE49-F238E27FC236}">
                <a16:creationId xmlns:a16="http://schemas.microsoft.com/office/drawing/2014/main" id="{4A1843AC-7318-DE50-96EA-6454D6410C24}"/>
              </a:ext>
            </a:extLst>
          </p:cNvPr>
          <p:cNvSpPr txBox="1"/>
          <p:nvPr/>
        </p:nvSpPr>
        <p:spPr>
          <a:xfrm>
            <a:off x="1808733" y="10357316"/>
            <a:ext cx="325536"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E</a:t>
            </a:r>
          </a:p>
        </p:txBody>
      </p:sp>
      <p:pic>
        <p:nvPicPr>
          <p:cNvPr id="32" name="Immagine 31" descr="Immagine che contiene testo, schermata&#10;&#10;Il contenuto generato dall'IA potrebbe non essere corretto.">
            <a:extLst>
              <a:ext uri="{FF2B5EF4-FFF2-40B4-BE49-F238E27FC236}">
                <a16:creationId xmlns:a16="http://schemas.microsoft.com/office/drawing/2014/main" id="{6190D73E-32FB-ABA0-EF92-54557E403B05}"/>
              </a:ext>
            </a:extLst>
          </p:cNvPr>
          <p:cNvPicPr>
            <a:picLocks noChangeAspect="1"/>
          </p:cNvPicPr>
          <p:nvPr/>
        </p:nvPicPr>
        <p:blipFill>
          <a:blip r:embed="rId7"/>
          <a:srcRect t="1782"/>
          <a:stretch>
            <a:fillRect/>
          </a:stretch>
        </p:blipFill>
        <p:spPr>
          <a:xfrm>
            <a:off x="887214" y="6077214"/>
            <a:ext cx="4838138" cy="3874210"/>
          </a:xfrm>
          <a:prstGeom prst="rect">
            <a:avLst/>
          </a:prstGeom>
        </p:spPr>
      </p:pic>
      <p:sp>
        <p:nvSpPr>
          <p:cNvPr id="14" name="CasellaDiTesto 13">
            <a:extLst>
              <a:ext uri="{FF2B5EF4-FFF2-40B4-BE49-F238E27FC236}">
                <a16:creationId xmlns:a16="http://schemas.microsoft.com/office/drawing/2014/main" id="{15E243A9-27D8-FFB9-A7D3-545ABF79D60D}"/>
              </a:ext>
            </a:extLst>
          </p:cNvPr>
          <p:cNvSpPr txBox="1"/>
          <p:nvPr/>
        </p:nvSpPr>
        <p:spPr>
          <a:xfrm>
            <a:off x="1140620" y="5846382"/>
            <a:ext cx="1496891" cy="230832"/>
          </a:xfrm>
          <a:prstGeom prst="rect">
            <a:avLst/>
          </a:prstGeom>
          <a:noFill/>
        </p:spPr>
        <p:txBody>
          <a:bodyPr wrap="square" rtlCol="0">
            <a:spAutoFit/>
          </a:bodyPr>
          <a:lstStyle/>
          <a:p>
            <a:r>
              <a:rPr lang="en-US" sz="900" b="1" dirty="0">
                <a:latin typeface="Arial" panose="020B0604020202020204" pitchFamily="34" charset="0"/>
                <a:cs typeface="Arial" panose="020B0604020202020204" pitchFamily="34" charset="0"/>
              </a:rPr>
              <a:t>Pathway categories</a:t>
            </a:r>
          </a:p>
        </p:txBody>
      </p:sp>
      <p:sp>
        <p:nvSpPr>
          <p:cNvPr id="4" name="CasellaDiTesto 3">
            <a:extLst>
              <a:ext uri="{FF2B5EF4-FFF2-40B4-BE49-F238E27FC236}">
                <a16:creationId xmlns:a16="http://schemas.microsoft.com/office/drawing/2014/main" id="{01B89CFA-40B5-8F3E-AE87-E87F37F08A88}"/>
              </a:ext>
            </a:extLst>
          </p:cNvPr>
          <p:cNvSpPr txBox="1"/>
          <p:nvPr/>
        </p:nvSpPr>
        <p:spPr>
          <a:xfrm>
            <a:off x="801332" y="5841339"/>
            <a:ext cx="541269" cy="276999"/>
          </a:xfrm>
          <a:prstGeom prst="rect">
            <a:avLst/>
          </a:prstGeom>
          <a:noFill/>
        </p:spPr>
        <p:txBody>
          <a:bodyPr wrap="square" rtlCol="0">
            <a:spAutoFit/>
          </a:bodyPr>
          <a:lstStyle/>
          <a:p>
            <a:r>
              <a:rPr lang="en-US" sz="1200" b="1" dirty="0">
                <a:latin typeface="Arial" panose="020B0604020202020204" pitchFamily="34" charset="0"/>
                <a:cs typeface="Arial" panose="020B0604020202020204" pitchFamily="34" charset="0"/>
              </a:rPr>
              <a:t>C</a:t>
            </a:r>
          </a:p>
        </p:txBody>
      </p:sp>
      <p:pic>
        <p:nvPicPr>
          <p:cNvPr id="20" name="Immagine 19" descr="Immagine che contiene testo, schermata, ricevuta&#10;&#10;Il contenuto generato dall'IA potrebbe non essere corretto.">
            <a:extLst>
              <a:ext uri="{FF2B5EF4-FFF2-40B4-BE49-F238E27FC236}">
                <a16:creationId xmlns:a16="http://schemas.microsoft.com/office/drawing/2014/main" id="{962C5150-12DF-672A-162D-C77DF045C509}"/>
              </a:ext>
            </a:extLst>
          </p:cNvPr>
          <p:cNvPicPr>
            <a:picLocks noChangeAspect="1"/>
          </p:cNvPicPr>
          <p:nvPr/>
        </p:nvPicPr>
        <p:blipFill>
          <a:blip r:embed="rId8"/>
          <a:srcRect t="10073" b="6415"/>
          <a:stretch>
            <a:fillRect/>
          </a:stretch>
        </p:blipFill>
        <p:spPr>
          <a:xfrm>
            <a:off x="5978758" y="5901581"/>
            <a:ext cx="5402111" cy="2180511"/>
          </a:xfrm>
          <a:prstGeom prst="rect">
            <a:avLst/>
          </a:prstGeom>
        </p:spPr>
      </p:pic>
      <p:cxnSp>
        <p:nvCxnSpPr>
          <p:cNvPr id="33" name="Connettore 1 32">
            <a:extLst>
              <a:ext uri="{FF2B5EF4-FFF2-40B4-BE49-F238E27FC236}">
                <a16:creationId xmlns:a16="http://schemas.microsoft.com/office/drawing/2014/main" id="{BF10A1F5-D499-2082-5738-00B6A3D0752E}"/>
              </a:ext>
            </a:extLst>
          </p:cNvPr>
          <p:cNvCxnSpPr>
            <a:cxnSpLocks/>
          </p:cNvCxnSpPr>
          <p:nvPr/>
        </p:nvCxnSpPr>
        <p:spPr>
          <a:xfrm>
            <a:off x="1971501" y="2756441"/>
            <a:ext cx="817632" cy="119162"/>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98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magine che contiene testo, schermata, numero, Carattere&#10;&#10;Descrizione generata automaticamente">
            <a:extLst>
              <a:ext uri="{FF2B5EF4-FFF2-40B4-BE49-F238E27FC236}">
                <a16:creationId xmlns:a16="http://schemas.microsoft.com/office/drawing/2014/main" id="{62B75CDB-9DD6-B649-E0DD-828BEB51A30A}"/>
              </a:ext>
            </a:extLst>
          </p:cNvPr>
          <p:cNvPicPr>
            <a:picLocks noChangeAspect="1"/>
          </p:cNvPicPr>
          <p:nvPr/>
        </p:nvPicPr>
        <p:blipFill>
          <a:blip r:embed="rId2"/>
          <a:srcRect t="1" b="-5035"/>
          <a:stretch/>
        </p:blipFill>
        <p:spPr>
          <a:xfrm>
            <a:off x="2149200" y="4955995"/>
            <a:ext cx="2720439" cy="2514853"/>
          </a:xfrm>
          <a:prstGeom prst="rect">
            <a:avLst/>
          </a:prstGeom>
        </p:spPr>
      </p:pic>
      <p:sp>
        <p:nvSpPr>
          <p:cNvPr id="5" name="CasellaDiTesto 4">
            <a:extLst>
              <a:ext uri="{FF2B5EF4-FFF2-40B4-BE49-F238E27FC236}">
                <a16:creationId xmlns:a16="http://schemas.microsoft.com/office/drawing/2014/main" id="{FD5EA40F-ED4E-BCEB-75A3-4215CDA3E71D}"/>
              </a:ext>
            </a:extLst>
          </p:cNvPr>
          <p:cNvSpPr txBox="1"/>
          <p:nvPr/>
        </p:nvSpPr>
        <p:spPr>
          <a:xfrm>
            <a:off x="1937443" y="4407621"/>
            <a:ext cx="425116"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B   </a:t>
            </a:r>
          </a:p>
        </p:txBody>
      </p:sp>
      <p:pic>
        <p:nvPicPr>
          <p:cNvPr id="6" name="Immagine 5">
            <a:extLst>
              <a:ext uri="{FF2B5EF4-FFF2-40B4-BE49-F238E27FC236}">
                <a16:creationId xmlns:a16="http://schemas.microsoft.com/office/drawing/2014/main" id="{E4AC2F01-D50A-0D69-EBD4-B76BB016912D}"/>
              </a:ext>
            </a:extLst>
          </p:cNvPr>
          <p:cNvPicPr>
            <a:picLocks noChangeAspect="1"/>
          </p:cNvPicPr>
          <p:nvPr/>
        </p:nvPicPr>
        <p:blipFill>
          <a:blip r:embed="rId3"/>
          <a:stretch>
            <a:fillRect/>
          </a:stretch>
        </p:blipFill>
        <p:spPr>
          <a:xfrm>
            <a:off x="1818933" y="1682489"/>
            <a:ext cx="3380972" cy="2725132"/>
          </a:xfrm>
          <a:prstGeom prst="rect">
            <a:avLst/>
          </a:prstGeom>
        </p:spPr>
      </p:pic>
      <p:sp>
        <p:nvSpPr>
          <p:cNvPr id="7" name="CasellaDiTesto 6">
            <a:extLst>
              <a:ext uri="{FF2B5EF4-FFF2-40B4-BE49-F238E27FC236}">
                <a16:creationId xmlns:a16="http://schemas.microsoft.com/office/drawing/2014/main" id="{71C0ACEB-DFE3-9EB4-0523-B5054E5B2B19}"/>
              </a:ext>
            </a:extLst>
          </p:cNvPr>
          <p:cNvSpPr txBox="1"/>
          <p:nvPr/>
        </p:nvSpPr>
        <p:spPr>
          <a:xfrm>
            <a:off x="1937443" y="1128491"/>
            <a:ext cx="295274"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A</a:t>
            </a:r>
          </a:p>
        </p:txBody>
      </p:sp>
      <p:sp>
        <p:nvSpPr>
          <p:cNvPr id="8" name="CasellaDiTesto 7">
            <a:extLst>
              <a:ext uri="{FF2B5EF4-FFF2-40B4-BE49-F238E27FC236}">
                <a16:creationId xmlns:a16="http://schemas.microsoft.com/office/drawing/2014/main" id="{0CF134FA-CE01-711D-20CA-1D9183DD8517}"/>
              </a:ext>
            </a:extLst>
          </p:cNvPr>
          <p:cNvSpPr txBox="1"/>
          <p:nvPr/>
        </p:nvSpPr>
        <p:spPr>
          <a:xfrm>
            <a:off x="2627683" y="759159"/>
            <a:ext cx="1573892"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DS vs. CTRY</a:t>
            </a:r>
          </a:p>
        </p:txBody>
      </p:sp>
      <p:pic>
        <p:nvPicPr>
          <p:cNvPr id="9" name="Immagine 8">
            <a:extLst>
              <a:ext uri="{FF2B5EF4-FFF2-40B4-BE49-F238E27FC236}">
                <a16:creationId xmlns:a16="http://schemas.microsoft.com/office/drawing/2014/main" id="{F4711F93-75D3-14B3-16BA-847057348DEE}"/>
              </a:ext>
            </a:extLst>
          </p:cNvPr>
          <p:cNvPicPr>
            <a:picLocks noChangeAspect="1"/>
          </p:cNvPicPr>
          <p:nvPr/>
        </p:nvPicPr>
        <p:blipFill>
          <a:blip r:embed="rId4"/>
          <a:stretch>
            <a:fillRect/>
          </a:stretch>
        </p:blipFill>
        <p:spPr>
          <a:xfrm>
            <a:off x="6493182" y="1713157"/>
            <a:ext cx="3740859" cy="2694464"/>
          </a:xfrm>
          <a:prstGeom prst="rect">
            <a:avLst/>
          </a:prstGeom>
        </p:spPr>
      </p:pic>
      <p:pic>
        <p:nvPicPr>
          <p:cNvPr id="10" name="Immagine 9" descr="Immagine che contiene testo, schermata, documento, numero&#10;&#10;Descrizione generata automaticamente">
            <a:extLst>
              <a:ext uri="{FF2B5EF4-FFF2-40B4-BE49-F238E27FC236}">
                <a16:creationId xmlns:a16="http://schemas.microsoft.com/office/drawing/2014/main" id="{416A1FBB-5BFD-8F99-54E0-57E716F31F2C}"/>
              </a:ext>
            </a:extLst>
          </p:cNvPr>
          <p:cNvPicPr>
            <a:picLocks noChangeAspect="1"/>
          </p:cNvPicPr>
          <p:nvPr/>
        </p:nvPicPr>
        <p:blipFill>
          <a:blip r:embed="rId5"/>
          <a:srcRect r="13192" b="23426"/>
          <a:stretch/>
        </p:blipFill>
        <p:spPr>
          <a:xfrm>
            <a:off x="6955921" y="4819624"/>
            <a:ext cx="3001288" cy="2651224"/>
          </a:xfrm>
          <a:prstGeom prst="rect">
            <a:avLst/>
          </a:prstGeom>
        </p:spPr>
      </p:pic>
      <p:sp>
        <p:nvSpPr>
          <p:cNvPr id="11" name="CasellaDiTesto 10">
            <a:extLst>
              <a:ext uri="{FF2B5EF4-FFF2-40B4-BE49-F238E27FC236}">
                <a16:creationId xmlns:a16="http://schemas.microsoft.com/office/drawing/2014/main" id="{26BEA446-0EEE-29C1-61EF-D9F81A124D53}"/>
              </a:ext>
            </a:extLst>
          </p:cNvPr>
          <p:cNvSpPr txBox="1"/>
          <p:nvPr/>
        </p:nvSpPr>
        <p:spPr>
          <a:xfrm>
            <a:off x="7180986" y="759159"/>
            <a:ext cx="1941557"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DSAD vs. CTRO</a:t>
            </a:r>
          </a:p>
        </p:txBody>
      </p:sp>
      <p:sp>
        <p:nvSpPr>
          <p:cNvPr id="12" name="CasellaDiTesto 11">
            <a:extLst>
              <a:ext uri="{FF2B5EF4-FFF2-40B4-BE49-F238E27FC236}">
                <a16:creationId xmlns:a16="http://schemas.microsoft.com/office/drawing/2014/main" id="{5FD5030A-FDCC-4F49-11F6-046A845C6443}"/>
              </a:ext>
            </a:extLst>
          </p:cNvPr>
          <p:cNvSpPr txBox="1"/>
          <p:nvPr/>
        </p:nvSpPr>
        <p:spPr>
          <a:xfrm>
            <a:off x="6280624" y="1128490"/>
            <a:ext cx="425116"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C   </a:t>
            </a:r>
          </a:p>
        </p:txBody>
      </p:sp>
      <p:sp>
        <p:nvSpPr>
          <p:cNvPr id="13" name="CasellaDiTesto 12">
            <a:extLst>
              <a:ext uri="{FF2B5EF4-FFF2-40B4-BE49-F238E27FC236}">
                <a16:creationId xmlns:a16="http://schemas.microsoft.com/office/drawing/2014/main" id="{5E51123E-8A34-F2E4-EDC2-451E38FA6A8F}"/>
              </a:ext>
            </a:extLst>
          </p:cNvPr>
          <p:cNvSpPr txBox="1"/>
          <p:nvPr/>
        </p:nvSpPr>
        <p:spPr>
          <a:xfrm>
            <a:off x="6280624" y="4438290"/>
            <a:ext cx="425116"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D   </a:t>
            </a:r>
          </a:p>
        </p:txBody>
      </p:sp>
      <p:sp>
        <p:nvSpPr>
          <p:cNvPr id="15" name="CasellaDiTesto 14">
            <a:extLst>
              <a:ext uri="{FF2B5EF4-FFF2-40B4-BE49-F238E27FC236}">
                <a16:creationId xmlns:a16="http://schemas.microsoft.com/office/drawing/2014/main" id="{050A17F1-D9D5-E7BC-EC6E-2BBEC025446F}"/>
              </a:ext>
            </a:extLst>
          </p:cNvPr>
          <p:cNvSpPr txBox="1"/>
          <p:nvPr/>
        </p:nvSpPr>
        <p:spPr>
          <a:xfrm>
            <a:off x="914539" y="8211235"/>
            <a:ext cx="10096361" cy="646331"/>
          </a:xfrm>
          <a:prstGeom prst="rect">
            <a:avLst/>
          </a:prstGeom>
          <a:noFill/>
        </p:spPr>
        <p:txBody>
          <a:bodyPr wrap="square">
            <a:spAutoFit/>
          </a:bodyPr>
          <a:lstStyle/>
          <a:p>
            <a:pPr algn="just"/>
            <a:r>
              <a:rPr lang="en-US" sz="1800" b="1" dirty="0">
                <a:latin typeface="Arial" panose="020B0604020202020204" pitchFamily="34" charset="0"/>
                <a:cs typeface="Arial" panose="020B0604020202020204" pitchFamily="34" charset="0"/>
              </a:rPr>
              <a:t>Sup. Figure 2: Protein classes and  Protein clustering in genotype driven comparisons (DS vs. CTRY and in DSAD vs. CTRO)  </a:t>
            </a:r>
            <a:endParaRPr lang="en-US" dirty="0"/>
          </a:p>
        </p:txBody>
      </p:sp>
    </p:spTree>
    <p:extLst>
      <p:ext uri="{BB962C8B-B14F-4D97-AF65-F5344CB8AC3E}">
        <p14:creationId xmlns:p14="http://schemas.microsoft.com/office/powerpoint/2010/main" val="411988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03804371-8DFE-B2F6-1047-94960F45DC3E}"/>
              </a:ext>
            </a:extLst>
          </p:cNvPr>
          <p:cNvSpPr txBox="1"/>
          <p:nvPr/>
        </p:nvSpPr>
        <p:spPr>
          <a:xfrm>
            <a:off x="1554124" y="6173130"/>
            <a:ext cx="21684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9 Months-old Ts66Yah vs. Eu</a:t>
            </a:r>
          </a:p>
        </p:txBody>
      </p:sp>
      <p:sp>
        <p:nvSpPr>
          <p:cNvPr id="18" name="CasellaDiTesto 17">
            <a:extLst>
              <a:ext uri="{FF2B5EF4-FFF2-40B4-BE49-F238E27FC236}">
                <a16:creationId xmlns:a16="http://schemas.microsoft.com/office/drawing/2014/main" id="{A23B19E8-6AE1-BD84-BBB1-073B6B7AE7CD}"/>
              </a:ext>
            </a:extLst>
          </p:cNvPr>
          <p:cNvSpPr txBox="1"/>
          <p:nvPr/>
        </p:nvSpPr>
        <p:spPr>
          <a:xfrm>
            <a:off x="1554124" y="2004713"/>
            <a:ext cx="21684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3 Months-old Ts66Yah vs. Eu</a:t>
            </a:r>
          </a:p>
        </p:txBody>
      </p:sp>
      <p:pic>
        <p:nvPicPr>
          <p:cNvPr id="3" name="Immagine 2" descr="Immagine che contiene fuochi d'artificio, Policromia, luce&#10;&#10;Descrizione generata automaticamente">
            <a:extLst>
              <a:ext uri="{FF2B5EF4-FFF2-40B4-BE49-F238E27FC236}">
                <a16:creationId xmlns:a16="http://schemas.microsoft.com/office/drawing/2014/main" id="{F38AAAEE-843E-0079-748D-C534E787D1A4}"/>
              </a:ext>
            </a:extLst>
          </p:cNvPr>
          <p:cNvPicPr>
            <a:picLocks noChangeAspect="1"/>
          </p:cNvPicPr>
          <p:nvPr/>
        </p:nvPicPr>
        <p:blipFill>
          <a:blip r:embed="rId3"/>
          <a:stretch>
            <a:fillRect/>
          </a:stretch>
        </p:blipFill>
        <p:spPr>
          <a:xfrm>
            <a:off x="1340480" y="2281712"/>
            <a:ext cx="3007119" cy="3320776"/>
          </a:xfrm>
          <a:prstGeom prst="rect">
            <a:avLst/>
          </a:prstGeom>
        </p:spPr>
      </p:pic>
      <p:pic>
        <p:nvPicPr>
          <p:cNvPr id="11" name="Immagine 10" descr="Immagine che contiene testo, schermata, numero, documento&#10;&#10;Descrizione generata automaticamente">
            <a:extLst>
              <a:ext uri="{FF2B5EF4-FFF2-40B4-BE49-F238E27FC236}">
                <a16:creationId xmlns:a16="http://schemas.microsoft.com/office/drawing/2014/main" id="{86339082-54CE-0510-7A49-A653D9DE9114}"/>
              </a:ext>
            </a:extLst>
          </p:cNvPr>
          <p:cNvPicPr>
            <a:picLocks noChangeAspect="1"/>
          </p:cNvPicPr>
          <p:nvPr/>
        </p:nvPicPr>
        <p:blipFill>
          <a:blip r:embed="rId4"/>
          <a:stretch>
            <a:fillRect/>
          </a:stretch>
        </p:blipFill>
        <p:spPr>
          <a:xfrm>
            <a:off x="4713795" y="2326856"/>
            <a:ext cx="3157043" cy="2645689"/>
          </a:xfrm>
          <a:prstGeom prst="rect">
            <a:avLst/>
          </a:prstGeom>
        </p:spPr>
      </p:pic>
      <p:pic>
        <p:nvPicPr>
          <p:cNvPr id="16" name="Immagine 15" descr="Immagine che contiene Policromia, luce&#10;&#10;Descrizione generata automaticamente">
            <a:extLst>
              <a:ext uri="{FF2B5EF4-FFF2-40B4-BE49-F238E27FC236}">
                <a16:creationId xmlns:a16="http://schemas.microsoft.com/office/drawing/2014/main" id="{5E7C4F04-E648-ED09-C3F8-B80895CEFA6F}"/>
              </a:ext>
            </a:extLst>
          </p:cNvPr>
          <p:cNvPicPr>
            <a:picLocks noChangeAspect="1"/>
          </p:cNvPicPr>
          <p:nvPr/>
        </p:nvPicPr>
        <p:blipFill>
          <a:blip r:embed="rId5"/>
          <a:stretch>
            <a:fillRect/>
          </a:stretch>
        </p:blipFill>
        <p:spPr>
          <a:xfrm>
            <a:off x="1340480" y="6531862"/>
            <a:ext cx="3160614" cy="2994498"/>
          </a:xfrm>
          <a:prstGeom prst="rect">
            <a:avLst/>
          </a:prstGeom>
        </p:spPr>
      </p:pic>
      <p:pic>
        <p:nvPicPr>
          <p:cNvPr id="19" name="Immagine 18" descr="Immagine che contiene testo, schermata, menu, documento&#10;&#10;Descrizione generata automaticamente">
            <a:extLst>
              <a:ext uri="{FF2B5EF4-FFF2-40B4-BE49-F238E27FC236}">
                <a16:creationId xmlns:a16="http://schemas.microsoft.com/office/drawing/2014/main" id="{C912941F-439E-E1C4-2CAC-8693186AB26F}"/>
              </a:ext>
            </a:extLst>
          </p:cNvPr>
          <p:cNvPicPr>
            <a:picLocks noChangeAspect="1"/>
          </p:cNvPicPr>
          <p:nvPr/>
        </p:nvPicPr>
        <p:blipFill>
          <a:blip r:embed="rId6"/>
          <a:stretch>
            <a:fillRect/>
          </a:stretch>
        </p:blipFill>
        <p:spPr>
          <a:xfrm>
            <a:off x="4890349" y="6415976"/>
            <a:ext cx="2803937" cy="2875324"/>
          </a:xfrm>
          <a:prstGeom prst="rect">
            <a:avLst/>
          </a:prstGeom>
        </p:spPr>
      </p:pic>
      <p:sp>
        <p:nvSpPr>
          <p:cNvPr id="12" name="CasellaDiTesto 11">
            <a:extLst>
              <a:ext uri="{FF2B5EF4-FFF2-40B4-BE49-F238E27FC236}">
                <a16:creationId xmlns:a16="http://schemas.microsoft.com/office/drawing/2014/main" id="{E6734FA6-1C13-E7DC-1C30-416A6195B87F}"/>
              </a:ext>
            </a:extLst>
          </p:cNvPr>
          <p:cNvSpPr txBox="1"/>
          <p:nvPr/>
        </p:nvSpPr>
        <p:spPr>
          <a:xfrm>
            <a:off x="929063" y="1852336"/>
            <a:ext cx="106423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A.1</a:t>
            </a:r>
          </a:p>
        </p:txBody>
      </p:sp>
      <p:sp>
        <p:nvSpPr>
          <p:cNvPr id="24" name="CasellaDiTesto 23">
            <a:extLst>
              <a:ext uri="{FF2B5EF4-FFF2-40B4-BE49-F238E27FC236}">
                <a16:creationId xmlns:a16="http://schemas.microsoft.com/office/drawing/2014/main" id="{852CD31A-2669-2729-EBF9-2B434C17EFFA}"/>
              </a:ext>
            </a:extLst>
          </p:cNvPr>
          <p:cNvSpPr txBox="1"/>
          <p:nvPr/>
        </p:nvSpPr>
        <p:spPr>
          <a:xfrm>
            <a:off x="1014959" y="6142353"/>
            <a:ext cx="539165"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B.1</a:t>
            </a:r>
          </a:p>
        </p:txBody>
      </p:sp>
      <p:cxnSp>
        <p:nvCxnSpPr>
          <p:cNvPr id="4" name="Connettore 1 3">
            <a:extLst>
              <a:ext uri="{FF2B5EF4-FFF2-40B4-BE49-F238E27FC236}">
                <a16:creationId xmlns:a16="http://schemas.microsoft.com/office/drawing/2014/main" id="{A2364890-EEE4-A80D-DED8-CB38FB4D63C7}"/>
              </a:ext>
            </a:extLst>
          </p:cNvPr>
          <p:cNvCxnSpPr/>
          <p:nvPr/>
        </p:nvCxnSpPr>
        <p:spPr>
          <a:xfrm>
            <a:off x="639823" y="6031864"/>
            <a:ext cx="8501052" cy="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 name="CasellaDiTesto 6">
            <a:extLst>
              <a:ext uri="{FF2B5EF4-FFF2-40B4-BE49-F238E27FC236}">
                <a16:creationId xmlns:a16="http://schemas.microsoft.com/office/drawing/2014/main" id="{395A50D6-644A-F894-BFAE-60EDBFF4A033}"/>
              </a:ext>
            </a:extLst>
          </p:cNvPr>
          <p:cNvSpPr txBox="1"/>
          <p:nvPr/>
        </p:nvSpPr>
        <p:spPr>
          <a:xfrm>
            <a:off x="1014959" y="10161069"/>
            <a:ext cx="9718355" cy="1015663"/>
          </a:xfrm>
          <a:prstGeom prst="rect">
            <a:avLst/>
          </a:prstGeom>
          <a:noFill/>
        </p:spPr>
        <p:txBody>
          <a:bodyPr wrap="square">
            <a:spAutoFit/>
          </a:bodyPr>
          <a:lstStyle/>
          <a:p>
            <a:pPr algn="just"/>
            <a:r>
              <a:rPr lang="en-US" sz="1200" b="1" dirty="0">
                <a:latin typeface="Arial" panose="020B0604020202020204" pitchFamily="34" charset="0"/>
                <a:cs typeface="Arial" panose="020B0604020202020204" pitchFamily="34" charset="0"/>
              </a:rPr>
              <a:t>Sup. Figure 3 Network interaction map and protein clustering  in Ts66Yah vs. Eu mice:  </a:t>
            </a:r>
            <a:r>
              <a:rPr lang="en-US" sz="1200" dirty="0">
                <a:latin typeface="Arial" panose="020B0604020202020204" pitchFamily="34" charset="0"/>
                <a:cs typeface="Arial" panose="020B0604020202020204" pitchFamily="34" charset="0"/>
              </a:rPr>
              <a:t>A) A.1 Network interaction map by string analysis with n# of nodes, n# of degrees, avg nodes degree, avg local clustering coefficient, expected number of nodes, and PPI enrichment p-value. A.2 Network cluster list with gene count and description.  B) B.1 Network interaction map by string analysis with n# of nodes, n# of degrees, avg nodes degree, avg local clustering coefficient, expected number of nodes, and PPI enrichment p-value. B.2 Network cluster list with gene count and description. </a:t>
            </a:r>
          </a:p>
        </p:txBody>
      </p:sp>
      <p:sp>
        <p:nvSpPr>
          <p:cNvPr id="2" name="CasellaDiTesto 1">
            <a:extLst>
              <a:ext uri="{FF2B5EF4-FFF2-40B4-BE49-F238E27FC236}">
                <a16:creationId xmlns:a16="http://schemas.microsoft.com/office/drawing/2014/main" id="{331272FC-807B-EF35-B4E7-2A07C5A1971B}"/>
              </a:ext>
            </a:extLst>
          </p:cNvPr>
          <p:cNvSpPr txBox="1"/>
          <p:nvPr/>
        </p:nvSpPr>
        <p:spPr>
          <a:xfrm>
            <a:off x="4347599" y="6167831"/>
            <a:ext cx="539165"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B.2</a:t>
            </a:r>
          </a:p>
        </p:txBody>
      </p:sp>
      <p:sp>
        <p:nvSpPr>
          <p:cNvPr id="6" name="CasellaDiTesto 5">
            <a:extLst>
              <a:ext uri="{FF2B5EF4-FFF2-40B4-BE49-F238E27FC236}">
                <a16:creationId xmlns:a16="http://schemas.microsoft.com/office/drawing/2014/main" id="{B7188A63-ADA5-1E0C-5F1F-505C014438F7}"/>
              </a:ext>
            </a:extLst>
          </p:cNvPr>
          <p:cNvSpPr txBox="1"/>
          <p:nvPr/>
        </p:nvSpPr>
        <p:spPr>
          <a:xfrm>
            <a:off x="4501094" y="1852336"/>
            <a:ext cx="1064236" cy="338554"/>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A.2</a:t>
            </a:r>
          </a:p>
        </p:txBody>
      </p:sp>
    </p:spTree>
    <p:extLst>
      <p:ext uri="{BB962C8B-B14F-4D97-AF65-F5344CB8AC3E}">
        <p14:creationId xmlns:p14="http://schemas.microsoft.com/office/powerpoint/2010/main" val="213415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Immagine che contiene schermata, cerchio, diagramma&#10;&#10;Il contenuto generato dall'IA potrebbe non essere corretto.">
            <a:extLst>
              <a:ext uri="{FF2B5EF4-FFF2-40B4-BE49-F238E27FC236}">
                <a16:creationId xmlns:a16="http://schemas.microsoft.com/office/drawing/2014/main" id="{82A76886-F598-ED6B-8D3B-00260E4865CE}"/>
              </a:ext>
            </a:extLst>
          </p:cNvPr>
          <p:cNvPicPr>
            <a:picLocks noChangeAspect="1"/>
          </p:cNvPicPr>
          <p:nvPr/>
        </p:nvPicPr>
        <p:blipFill>
          <a:blip r:embed="rId2"/>
          <a:stretch>
            <a:fillRect/>
          </a:stretch>
        </p:blipFill>
        <p:spPr>
          <a:xfrm>
            <a:off x="1447774" y="1493714"/>
            <a:ext cx="3529631" cy="4899128"/>
          </a:xfrm>
          <a:prstGeom prst="rect">
            <a:avLst/>
          </a:prstGeom>
        </p:spPr>
      </p:pic>
      <p:sp>
        <p:nvSpPr>
          <p:cNvPr id="3" name="CasellaDiTesto 2">
            <a:extLst>
              <a:ext uri="{FF2B5EF4-FFF2-40B4-BE49-F238E27FC236}">
                <a16:creationId xmlns:a16="http://schemas.microsoft.com/office/drawing/2014/main" id="{86B7ABA5-168A-BF9B-5D90-48BD23ED59D4}"/>
              </a:ext>
            </a:extLst>
          </p:cNvPr>
          <p:cNvSpPr txBox="1"/>
          <p:nvPr/>
        </p:nvSpPr>
        <p:spPr>
          <a:xfrm>
            <a:off x="999767" y="6194762"/>
            <a:ext cx="4055130" cy="1015663"/>
          </a:xfrm>
          <a:prstGeom prst="rect">
            <a:avLst/>
          </a:prstGeom>
          <a:noFill/>
        </p:spPr>
        <p:txBody>
          <a:bodyPr wrap="square">
            <a:spAutoFit/>
          </a:bodyPr>
          <a:lstStyle/>
          <a:p>
            <a:pPr algn="just"/>
            <a:r>
              <a:rPr lang="en-US" sz="1200" b="1" dirty="0">
                <a:latin typeface="Arial" panose="020B0604020202020204" pitchFamily="34" charset="0"/>
                <a:cs typeface="Arial" panose="020B0604020202020204" pitchFamily="34" charset="0"/>
              </a:rPr>
              <a:t>Sup. Figure 4: </a:t>
            </a:r>
            <a:r>
              <a:rPr lang="en-US" sz="1200" dirty="0">
                <a:latin typeface="Arial" panose="020B0604020202020204" pitchFamily="34" charset="0"/>
                <a:cs typeface="Arial" panose="020B0604020202020204" pitchFamily="34" charset="0"/>
              </a:rPr>
              <a:t>Comparison</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analysis between our DS vs. CTR analysis with database from </a:t>
            </a:r>
            <a:r>
              <a:rPr lang="en-US" sz="1200" dirty="0" err="1">
                <a:latin typeface="Arial" panose="020B0604020202020204" pitchFamily="34" charset="0"/>
                <a:cs typeface="Arial" panose="020B0604020202020204" pitchFamily="34" charset="0"/>
              </a:rPr>
              <a:t>Cancedda</a:t>
            </a:r>
            <a:r>
              <a:rPr lang="en-US" sz="1200" dirty="0">
                <a:latin typeface="Arial" panose="020B0604020202020204" pitchFamily="34" charset="0"/>
                <a:cs typeface="Arial" panose="020B0604020202020204" pitchFamily="34" charset="0"/>
              </a:rPr>
              <a:t> Laboratory (frontal cortex only). The Venn diagram (top) report overlapping proteins while the bar chart (bottom) report elements in the databases.</a:t>
            </a:r>
            <a:r>
              <a:rPr lang="en-US" sz="1200" b="1" dirty="0">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p:txBody>
      </p:sp>
      <p:sp>
        <p:nvSpPr>
          <p:cNvPr id="4" name="CasellaDiTesto 3">
            <a:extLst>
              <a:ext uri="{FF2B5EF4-FFF2-40B4-BE49-F238E27FC236}">
                <a16:creationId xmlns:a16="http://schemas.microsoft.com/office/drawing/2014/main" id="{F3DC6D65-9664-6DE3-BE84-7A61A358A7DE}"/>
              </a:ext>
            </a:extLst>
          </p:cNvPr>
          <p:cNvSpPr txBox="1"/>
          <p:nvPr/>
        </p:nvSpPr>
        <p:spPr>
          <a:xfrm>
            <a:off x="857424" y="1335333"/>
            <a:ext cx="4512326" cy="276999"/>
          </a:xfrm>
          <a:prstGeom prst="rect">
            <a:avLst/>
          </a:prstGeom>
          <a:noFill/>
        </p:spPr>
        <p:txBody>
          <a:bodyPr wrap="none" rtlCol="0">
            <a:spAutoFit/>
          </a:bodyPr>
          <a:lstStyle/>
          <a:p>
            <a:r>
              <a:rPr lang="en-US" sz="1200" b="1" dirty="0">
                <a:latin typeface="Arial" panose="020B0604020202020204" pitchFamily="34" charset="0"/>
                <a:cs typeface="Arial" panose="020B0604020202020204" pitchFamily="34" charset="0"/>
              </a:rPr>
              <a:t>DS vs. CTRY matching with </a:t>
            </a:r>
            <a:r>
              <a:rPr lang="en-US" sz="1200" b="1" dirty="0" err="1">
                <a:latin typeface="Arial" panose="020B0604020202020204" pitchFamily="34" charset="0"/>
                <a:cs typeface="Arial" panose="020B0604020202020204" pitchFamily="34" charset="0"/>
              </a:rPr>
              <a:t>Cancedda</a:t>
            </a:r>
            <a:r>
              <a:rPr lang="en-US" sz="1200" b="1" dirty="0">
                <a:latin typeface="Arial" panose="020B0604020202020204" pitchFamily="34" charset="0"/>
                <a:cs typeface="Arial" panose="020B0604020202020204" pitchFamily="34" charset="0"/>
              </a:rPr>
              <a:t> laboratory database </a:t>
            </a:r>
          </a:p>
        </p:txBody>
      </p:sp>
    </p:spTree>
    <p:extLst>
      <p:ext uri="{BB962C8B-B14F-4D97-AF65-F5344CB8AC3E}">
        <p14:creationId xmlns:p14="http://schemas.microsoft.com/office/powerpoint/2010/main" val="1526598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8C749119-F031-5A4F-F265-9974D63A8ED8}"/>
              </a:ext>
            </a:extLst>
          </p:cNvPr>
          <p:cNvPicPr>
            <a:picLocks noChangeAspect="1"/>
          </p:cNvPicPr>
          <p:nvPr/>
        </p:nvPicPr>
        <p:blipFill>
          <a:blip r:embed="rId2"/>
          <a:stretch>
            <a:fillRect/>
          </a:stretch>
        </p:blipFill>
        <p:spPr>
          <a:xfrm>
            <a:off x="6651730" y="1117399"/>
            <a:ext cx="3788155" cy="5257959"/>
          </a:xfrm>
          <a:prstGeom prst="rect">
            <a:avLst/>
          </a:prstGeom>
        </p:spPr>
      </p:pic>
      <p:sp>
        <p:nvSpPr>
          <p:cNvPr id="4" name="CasellaDiTesto 3">
            <a:extLst>
              <a:ext uri="{FF2B5EF4-FFF2-40B4-BE49-F238E27FC236}">
                <a16:creationId xmlns:a16="http://schemas.microsoft.com/office/drawing/2014/main" id="{AB5ABF18-F92F-7172-AF49-9CB7EE987298}"/>
              </a:ext>
            </a:extLst>
          </p:cNvPr>
          <p:cNvSpPr txBox="1"/>
          <p:nvPr/>
        </p:nvSpPr>
        <p:spPr>
          <a:xfrm>
            <a:off x="6026441" y="525804"/>
            <a:ext cx="5405647"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B. DSAD vs. CTRO matching with </a:t>
            </a:r>
            <a:r>
              <a:rPr lang="en-US" sz="1600" b="1" dirty="0" err="1">
                <a:latin typeface="Arial" panose="020B0604020202020204" pitchFamily="34" charset="0"/>
                <a:cs typeface="Arial" panose="020B0604020202020204" pitchFamily="34" charset="0"/>
              </a:rPr>
              <a:t>NeuroPro</a:t>
            </a:r>
            <a:r>
              <a:rPr lang="en-US" sz="1600" b="1" dirty="0">
                <a:latin typeface="Arial" panose="020B0604020202020204" pitchFamily="34" charset="0"/>
                <a:cs typeface="Arial" panose="020B0604020202020204" pitchFamily="34" charset="0"/>
              </a:rPr>
              <a:t> Database</a:t>
            </a:r>
          </a:p>
        </p:txBody>
      </p:sp>
      <p:pic>
        <p:nvPicPr>
          <p:cNvPr id="5" name="Immagine 4" descr="Immagine che contiene schermata, stella&#10;&#10;Il contenuto generato dall'IA potrebbe non essere corretto.">
            <a:extLst>
              <a:ext uri="{FF2B5EF4-FFF2-40B4-BE49-F238E27FC236}">
                <a16:creationId xmlns:a16="http://schemas.microsoft.com/office/drawing/2014/main" id="{B4128797-2C45-E556-9807-3362E464E741}"/>
              </a:ext>
            </a:extLst>
          </p:cNvPr>
          <p:cNvPicPr>
            <a:picLocks noChangeAspect="1"/>
          </p:cNvPicPr>
          <p:nvPr/>
        </p:nvPicPr>
        <p:blipFill>
          <a:blip r:embed="rId3"/>
          <a:stretch>
            <a:fillRect/>
          </a:stretch>
        </p:blipFill>
        <p:spPr>
          <a:xfrm>
            <a:off x="1053465" y="1117400"/>
            <a:ext cx="3788155" cy="5257959"/>
          </a:xfrm>
          <a:prstGeom prst="rect">
            <a:avLst/>
          </a:prstGeom>
        </p:spPr>
      </p:pic>
      <p:sp>
        <p:nvSpPr>
          <p:cNvPr id="6" name="CasellaDiTesto 5">
            <a:extLst>
              <a:ext uri="{FF2B5EF4-FFF2-40B4-BE49-F238E27FC236}">
                <a16:creationId xmlns:a16="http://schemas.microsoft.com/office/drawing/2014/main" id="{7AAD1686-0590-A9E8-D8CA-A5A2A1B14E65}"/>
              </a:ext>
            </a:extLst>
          </p:cNvPr>
          <p:cNvSpPr txBox="1"/>
          <p:nvPr/>
        </p:nvSpPr>
        <p:spPr>
          <a:xfrm>
            <a:off x="648071" y="525804"/>
            <a:ext cx="5075300" cy="338554"/>
          </a:xfrm>
          <a:prstGeom prst="rect">
            <a:avLst/>
          </a:prstGeom>
          <a:noFill/>
        </p:spPr>
        <p:txBody>
          <a:bodyPr wrap="none" rtlCol="0">
            <a:spAutoFit/>
          </a:bodyPr>
          <a:lstStyle/>
          <a:p>
            <a:r>
              <a:rPr lang="en-US" sz="1600" b="1" dirty="0">
                <a:latin typeface="Arial" panose="020B0604020202020204" pitchFamily="34" charset="0"/>
                <a:cs typeface="Arial" panose="020B0604020202020204" pitchFamily="34" charset="0"/>
              </a:rPr>
              <a:t>A. DS vs. CTRY matching with </a:t>
            </a:r>
            <a:r>
              <a:rPr lang="en-US" sz="1600" b="1" dirty="0" err="1">
                <a:latin typeface="Arial" panose="020B0604020202020204" pitchFamily="34" charset="0"/>
                <a:cs typeface="Arial" panose="020B0604020202020204" pitchFamily="34" charset="0"/>
              </a:rPr>
              <a:t>NeuroPro</a:t>
            </a:r>
            <a:r>
              <a:rPr lang="en-US" sz="1600" b="1" dirty="0">
                <a:latin typeface="Arial" panose="020B0604020202020204" pitchFamily="34" charset="0"/>
                <a:cs typeface="Arial" panose="020B0604020202020204" pitchFamily="34" charset="0"/>
              </a:rPr>
              <a:t> Database</a:t>
            </a:r>
          </a:p>
        </p:txBody>
      </p:sp>
      <p:sp>
        <p:nvSpPr>
          <p:cNvPr id="7" name="CasellaDiTesto 6">
            <a:extLst>
              <a:ext uri="{FF2B5EF4-FFF2-40B4-BE49-F238E27FC236}">
                <a16:creationId xmlns:a16="http://schemas.microsoft.com/office/drawing/2014/main" id="{9CC2F8C4-2DA9-82C8-CFB7-ED236CBC5820}"/>
              </a:ext>
            </a:extLst>
          </p:cNvPr>
          <p:cNvSpPr txBox="1"/>
          <p:nvPr/>
        </p:nvSpPr>
        <p:spPr>
          <a:xfrm>
            <a:off x="931228" y="6471761"/>
            <a:ext cx="9718355" cy="830997"/>
          </a:xfrm>
          <a:prstGeom prst="rect">
            <a:avLst/>
          </a:prstGeom>
          <a:noFill/>
        </p:spPr>
        <p:txBody>
          <a:bodyPr wrap="square">
            <a:spAutoFit/>
          </a:bodyPr>
          <a:lstStyle/>
          <a:p>
            <a:pPr algn="just"/>
            <a:r>
              <a:rPr lang="en-US" sz="1200" b="1" dirty="0">
                <a:latin typeface="Arial" panose="020B0604020202020204" pitchFamily="34" charset="0"/>
                <a:cs typeface="Arial" panose="020B0604020202020204" pitchFamily="34" charset="0"/>
              </a:rPr>
              <a:t>Sup. Figure 5: </a:t>
            </a:r>
            <a:r>
              <a:rPr lang="en-US" sz="1200" dirty="0">
                <a:latin typeface="Arial" panose="020B0604020202020204" pitchFamily="34" charset="0"/>
                <a:cs typeface="Arial" panose="020B0604020202020204" pitchFamily="34" charset="0"/>
              </a:rPr>
              <a:t>Comparison</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analysis between our DS vs. CTR (A) and DSAD vs. CTRO (B) analysis with </a:t>
            </a:r>
            <a:r>
              <a:rPr lang="en-US" sz="1200" dirty="0" err="1">
                <a:latin typeface="Arial" panose="020B0604020202020204" pitchFamily="34" charset="0"/>
                <a:cs typeface="Arial" panose="020B0604020202020204" pitchFamily="34" charset="0"/>
              </a:rPr>
              <a:t>NeuroPro</a:t>
            </a:r>
            <a:r>
              <a:rPr lang="en-US" sz="1200" dirty="0">
                <a:latin typeface="Arial" panose="020B0604020202020204" pitchFamily="34" charset="0"/>
                <a:cs typeface="Arial" panose="020B0604020202020204" pitchFamily="34" charset="0"/>
              </a:rPr>
              <a:t> database from </a:t>
            </a:r>
            <a:r>
              <a:rPr lang="en-US" sz="1200" dirty="0" err="1">
                <a:latin typeface="Arial" panose="020B0604020202020204" pitchFamily="34" charset="0"/>
                <a:cs typeface="Arial" panose="020B0604020202020204" pitchFamily="34" charset="0"/>
              </a:rPr>
              <a:t>Askenazi</a:t>
            </a:r>
            <a:r>
              <a:rPr lang="en-US" sz="1200" dirty="0">
                <a:latin typeface="Arial" panose="020B0604020202020204" pitchFamily="34" charset="0"/>
                <a:cs typeface="Arial" panose="020B0604020202020204" pitchFamily="34" charset="0"/>
              </a:rPr>
              <a:t> et al. The Venn diagram (top) and bar chart (bottom) reporting in both matching cases overlapped proteins with Frontal cortex (all stages; violet),  AD (all regions; blue), MCI (all regions; dark green), Pre-Clinical AD (PCL; light green; all regions); Plaques (purple; all regions) and NFT (brown; all regions). </a:t>
            </a:r>
          </a:p>
        </p:txBody>
      </p:sp>
    </p:spTree>
    <p:extLst>
      <p:ext uri="{BB962C8B-B14F-4D97-AF65-F5344CB8AC3E}">
        <p14:creationId xmlns:p14="http://schemas.microsoft.com/office/powerpoint/2010/main" val="422437670"/>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i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6290</TotalTime>
  <Words>570</Words>
  <Application>Microsoft Macintosh PowerPoint</Application>
  <PresentationFormat>Personalizzato</PresentationFormat>
  <Paragraphs>32</Paragraphs>
  <Slides>5</Slides>
  <Notes>1</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5</vt:i4>
      </vt:variant>
    </vt:vector>
  </HeadingPairs>
  <TitlesOfParts>
    <vt:vector size="9" baseType="lpstr">
      <vt:lpstr>Aptos</vt:lpstr>
      <vt:lpstr>Aptos Display</vt:lpstr>
      <vt:lpstr>Arial</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Fabio Di Domenico</dc:creator>
  <cp:lastModifiedBy>Fabio Di Domenico</cp:lastModifiedBy>
  <cp:revision>221</cp:revision>
  <dcterms:created xsi:type="dcterms:W3CDTF">2024-05-09T14:21:06Z</dcterms:created>
  <dcterms:modified xsi:type="dcterms:W3CDTF">2025-07-02T12:26:33Z</dcterms:modified>
</cp:coreProperties>
</file>