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8" autoAdjust="0"/>
    <p:restoredTop sz="94660"/>
  </p:normalViewPr>
  <p:slideViewPr>
    <p:cSldViewPr snapToGrid="0">
      <p:cViewPr>
        <p:scale>
          <a:sx n="87" d="100"/>
          <a:sy n="87" d="100"/>
        </p:scale>
        <p:origin x="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DF4D9C-0C0D-6B40-7F83-5DF87BA09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C7EFDAD-B865-7A8F-A4B7-49EDF53A8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C22E2D-8A17-E467-E5DD-43BABFBDD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D2FDF1-28DB-81B6-7174-A47E18A4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C1AADA-8F25-0C0F-BE97-2BE95A7D9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46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A36519-DF9E-69E3-34C0-07FF6A9C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6524BA-1BC6-327B-C592-6B7B38C86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E84E18-AB8F-C397-92FE-92631A10A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748367-6D2E-3165-5FA7-B1130E4C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58CCD1-88C8-ACC9-2AC5-FE435C68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41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6BD2B4-EEBB-B601-DFBE-A684BC301C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9C9E42-16FA-27D1-189B-AAAD6CA0A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5F4A6A-F335-9DB7-7BC8-CCF19546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FD9043-B54D-2013-5F4D-91F8A352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E1D8C8-E597-C93A-BD13-37A11B9F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915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F64799-B01A-FABE-52E5-4196FE153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E8B463-7D7E-2140-6626-E9B32DD44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189EC0-C44F-3DE8-7932-E7FD70FF8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3C2C59-69B6-E2E2-D583-FABE50F7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C75795-1C41-74BE-EDF4-AA5A8CF94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63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53A429-F323-F4DF-5A0D-1E673160B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DBF736-8F0A-E7D4-3A8B-98A8EEB58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4639CD-48B3-A17E-8542-C7F8A9449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11F14A-1F5E-FAD7-F043-973736196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1968D8-C77D-286D-B7D7-AB88BACB6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63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395A24-A6A6-0D17-8475-6367E9D4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9C53A0-6AED-4D3E-E530-A657CCA25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FB3BD1-0DF6-F024-EF31-EC8821412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CB7EC3-50CC-CF9A-60A0-9A29A5C8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F3D136-5CCC-FA5E-2359-C2304A203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C2892DA-D813-1F59-F9CD-47819BA7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69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E9EEF9-5CA9-931C-B513-465CA8339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17551A-C6CF-683F-981A-0635DBE25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6CC0999-1824-0A3D-C50B-9E2217FC8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926DF5-57C7-140C-1D94-3E393A8D29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9CE7F62-3DD6-A1AC-5522-C8257C20B1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E830421-8675-41B2-34A8-5030C17AF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A2A6EA6-F5DE-12F2-1E66-7608FD23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05E27A3-50A7-01E5-8862-CDF9DAF44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09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7165D0-37F2-1FB6-E7A1-C1F2B99A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684A6F-D529-7BA5-291A-BA1A434A9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E2030D8-D427-A156-4D10-DADE0C813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C54E78-945D-24ED-865A-DF493CB0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2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E920816-E389-2E1C-2A7E-095C9CE8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E11BABC-51E1-CEA3-F2FE-17FDF2363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61F8DF-2670-55A6-AF08-42DD5053A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07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468636-52C5-DF24-55CC-6269F338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A8E44C-FEE7-7281-6278-14170360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53B7F1B-0665-276B-8CE5-167288C02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E93898-0DAA-E4FB-79B4-FF4FAFB5E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E1352E-5A2F-4D03-23BF-F7B69A0BA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241A25-5B94-D8E3-B20E-7E2E2979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40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66F396-91B8-4149-E7E6-B6FDF41E2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D57B7B1-5495-5757-3C74-DAFF38168C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D3C1B52-9654-6F7D-FE3E-E5502AEDC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4FD7C8-8840-BFC8-3000-BF1D1D03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44F879-C7C2-3416-ACA9-6CC04ABF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824F83-0554-B67A-638A-046E840F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42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ACB4164-3CA5-47F7-23E4-C2F9E263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54ABA9-2ED1-0D5B-E617-53F672634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C2F902-A9F2-30DE-FA8D-40CA24115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1766B-708E-47A9-B460-043104277FBC}" type="datetimeFigureOut">
              <a:rPr lang="zh-CN" altLang="en-US" smtClean="0"/>
              <a:t>2025/5/23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2BE0C7-DF2D-381C-D327-8B7CD4DF3A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9FC265-9290-AF2A-94B0-551186F6A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29F97-7EA3-4000-BBBB-D347A4E5B4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01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4.tif"/><Relationship Id="rId2" Type="http://schemas.openxmlformats.org/officeDocument/2006/relationships/tags" Target="../tags/tag2.xml"/><Relationship Id="rId16" Type="http://schemas.openxmlformats.org/officeDocument/2006/relationships/image" Target="../media/image3.tif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2.tif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"/><Relationship Id="rId4" Type="http://schemas.openxmlformats.org/officeDocument/2006/relationships/image" Target="../media/image7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"/><Relationship Id="rId5" Type="http://schemas.openxmlformats.org/officeDocument/2006/relationships/image" Target="../media/image11.ti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29AA683-08ED-1479-6761-7996DDBD3478}"/>
              </a:ext>
            </a:extLst>
          </p:cNvPr>
          <p:cNvGrpSpPr/>
          <p:nvPr/>
        </p:nvGrpSpPr>
        <p:grpSpPr>
          <a:xfrm>
            <a:off x="6096000" y="377653"/>
            <a:ext cx="3257139" cy="2534900"/>
            <a:chOff x="6167186" y="177515"/>
            <a:chExt cx="3257139" cy="25349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0479D8A-5D1A-D859-6D7D-1DF6DC9A9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6637" y="546847"/>
              <a:ext cx="2837688" cy="2011680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DCE246B8-9FAE-0653-F81A-9919AC63933F}"/>
                </a:ext>
              </a:extLst>
            </p:cNvPr>
            <p:cNvSpPr txBox="1"/>
            <p:nvPr/>
          </p:nvSpPr>
          <p:spPr>
            <a:xfrm>
              <a:off x="6586637" y="177515"/>
              <a:ext cx="16097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MFN2  80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92FFA27-CB9B-1A1F-48D5-EFE820F53027}"/>
                </a:ext>
              </a:extLst>
            </p:cNvPr>
            <p:cNvSpPr txBox="1"/>
            <p:nvPr/>
          </p:nvSpPr>
          <p:spPr>
            <a:xfrm>
              <a:off x="8752346" y="912115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FA4659AB-7AFE-2B65-F248-D9D3D314FB57}"/>
                </a:ext>
              </a:extLst>
            </p:cNvPr>
            <p:cNvSpPr txBox="1"/>
            <p:nvPr/>
          </p:nvSpPr>
          <p:spPr>
            <a:xfrm>
              <a:off x="8196373" y="208292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marker</a:t>
              </a:r>
              <a:endParaRPr lang="zh-CN" altLang="en-US" sz="1400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5AD0B287-0E7D-1199-C553-A05FEA781A4B}"/>
                </a:ext>
              </a:extLst>
            </p:cNvPr>
            <p:cNvSpPr txBox="1"/>
            <p:nvPr/>
          </p:nvSpPr>
          <p:spPr>
            <a:xfrm>
              <a:off x="6586637" y="2466194"/>
              <a:ext cx="18438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VCI   Mdivi-1  ML385</a:t>
              </a:r>
            </a:p>
          </p:txBody>
        </p:sp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5E62E3CF-CC50-2BC6-4178-BACFC2489E8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167186" y="1219892"/>
              <a:ext cx="4194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F28F0D45-C574-3BD8-BE34-EE3FB624651C}"/>
              </a:ext>
            </a:extLst>
          </p:cNvPr>
          <p:cNvGrpSpPr/>
          <p:nvPr/>
        </p:nvGrpSpPr>
        <p:grpSpPr>
          <a:xfrm>
            <a:off x="1027483" y="308306"/>
            <a:ext cx="2979428" cy="2446853"/>
            <a:chOff x="921466" y="822051"/>
            <a:chExt cx="2979428" cy="244685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B825DDEC-01F6-D7EA-157E-4F0C7E584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7401" y="1232654"/>
              <a:ext cx="2127504" cy="175260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EE45E76-7CAD-210D-9B02-3A0F4600326B}"/>
                </a:ext>
              </a:extLst>
            </p:cNvPr>
            <p:cNvSpPr txBox="1"/>
            <p:nvPr/>
          </p:nvSpPr>
          <p:spPr>
            <a:xfrm>
              <a:off x="1437401" y="822051"/>
              <a:ext cx="16097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Drp-1  82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</p:txBody>
        </p: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00EEDF81-95E7-CEC3-BD70-D1A5BDA5C973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921466" y="2258815"/>
              <a:ext cx="4194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C0A120DB-85C2-EFD8-02EF-E4F33EE36912}"/>
                </a:ext>
              </a:extLst>
            </p:cNvPr>
            <p:cNvSpPr txBox="1"/>
            <p:nvPr/>
          </p:nvSpPr>
          <p:spPr>
            <a:xfrm>
              <a:off x="3228915" y="2115383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99494AE2-41A9-15DA-1FA7-95E516ABB127}"/>
                </a:ext>
              </a:extLst>
            </p:cNvPr>
            <p:cNvSpPr txBox="1"/>
            <p:nvPr/>
          </p:nvSpPr>
          <p:spPr>
            <a:xfrm>
              <a:off x="2926492" y="1026393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marker</a:t>
              </a:r>
              <a:endParaRPr lang="zh-CN" altLang="en-US" sz="1400" dirty="0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D623C0B9-D436-AE7A-03AE-EDD2D3A6750B}"/>
                </a:ext>
              </a:extLst>
            </p:cNvPr>
            <p:cNvSpPr txBox="1"/>
            <p:nvPr/>
          </p:nvSpPr>
          <p:spPr>
            <a:xfrm>
              <a:off x="1465388" y="3022683"/>
              <a:ext cx="18438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VCI   Mdivi-1  ML385</a:t>
              </a: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273C4A5C-B7C1-1898-1B6E-DE6912A18229}"/>
              </a:ext>
            </a:extLst>
          </p:cNvPr>
          <p:cNvGrpSpPr/>
          <p:nvPr/>
        </p:nvGrpSpPr>
        <p:grpSpPr>
          <a:xfrm>
            <a:off x="731063" y="3397082"/>
            <a:ext cx="3026324" cy="3337278"/>
            <a:chOff x="731063" y="3397082"/>
            <a:chExt cx="3026324" cy="3337278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A1C056B-67D4-E35C-205D-51345AEAA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9600" y="3397082"/>
              <a:ext cx="2127504" cy="2865120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7C893BD5-2FCB-6C48-66FC-FF7908BA8743}"/>
                </a:ext>
              </a:extLst>
            </p:cNvPr>
            <p:cNvSpPr txBox="1"/>
            <p:nvPr/>
          </p:nvSpPr>
          <p:spPr>
            <a:xfrm>
              <a:off x="1946265" y="6365028"/>
              <a:ext cx="15424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GPX4 22</a:t>
              </a:r>
              <a:r>
                <a:rPr lang="en-US" altLang="zh-CN" sz="1800" b="1" dirty="0"/>
                <a:t>kDa</a:t>
              </a:r>
              <a:r>
                <a:rPr lang="en-US" altLang="zh-CN" b="1" dirty="0"/>
                <a:t> </a:t>
              </a:r>
              <a:endParaRPr lang="zh-CN" altLang="en-US" b="1" dirty="0"/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8A873C4-2379-75FE-F4A3-0F50ACB4A6D2}"/>
                </a:ext>
              </a:extLst>
            </p:cNvPr>
            <p:cNvSpPr txBox="1"/>
            <p:nvPr/>
          </p:nvSpPr>
          <p:spPr>
            <a:xfrm>
              <a:off x="1022933" y="4397660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grpSp>
          <p:nvGrpSpPr>
            <p:cNvPr id="24" name="组合 7">
              <a:extLst>
                <a:ext uri="{FF2B5EF4-FFF2-40B4-BE49-F238E27FC236}">
                  <a16:creationId xmlns:a16="http://schemas.microsoft.com/office/drawing/2014/main" id="{023A01B0-91D8-E261-EEE9-AC46D690D7A0}"/>
                </a:ext>
              </a:extLst>
            </p:cNvPr>
            <p:cNvGrpSpPr/>
            <p:nvPr/>
          </p:nvGrpSpPr>
          <p:grpSpPr>
            <a:xfrm>
              <a:off x="749508" y="4464515"/>
              <a:ext cx="955475" cy="306000"/>
              <a:chOff x="3121" y="4907"/>
              <a:chExt cx="1506" cy="482"/>
            </a:xfrm>
          </p:grpSpPr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2A680FBD-81CD-D7E2-8F36-1FC402BB99D3}"/>
                  </a:ext>
                </a:extLst>
              </p:cNvPr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3910" y="5227"/>
                <a:ext cx="717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6" name="文本框 18">
                <a:extLst>
                  <a:ext uri="{FF2B5EF4-FFF2-40B4-BE49-F238E27FC236}">
                    <a16:creationId xmlns:a16="http://schemas.microsoft.com/office/drawing/2014/main" id="{34C9D66C-AE3F-39FF-09C2-013D0C56CBD2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121" y="4907"/>
                <a:ext cx="835" cy="4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CN" sz="1400" dirty="0">
                    <a:latin typeface="Times New Roman" panose="02020603050405020304" charset="0"/>
                    <a:ea typeface="宋体" panose="02010600030101010101" pitchFamily="2" charset="-122"/>
                  </a:rPr>
                  <a:t>56</a:t>
                </a:r>
              </a:p>
            </p:txBody>
          </p:sp>
        </p:grpSp>
        <p:grpSp>
          <p:nvGrpSpPr>
            <p:cNvPr id="27" name="组合 8">
              <a:extLst>
                <a:ext uri="{FF2B5EF4-FFF2-40B4-BE49-F238E27FC236}">
                  <a16:creationId xmlns:a16="http://schemas.microsoft.com/office/drawing/2014/main" id="{1CE9840B-3725-10A5-3CAD-5F742922BDD5}"/>
                </a:ext>
              </a:extLst>
            </p:cNvPr>
            <p:cNvGrpSpPr/>
            <p:nvPr/>
          </p:nvGrpSpPr>
          <p:grpSpPr>
            <a:xfrm>
              <a:off x="755219" y="4679989"/>
              <a:ext cx="950400" cy="306000"/>
              <a:chOff x="3130" y="5230"/>
              <a:chExt cx="1498" cy="482"/>
            </a:xfrm>
          </p:grpSpPr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EF39146E-135F-E930-C077-0D0D54B9AEFC}"/>
                  </a:ext>
                </a:extLst>
              </p:cNvPr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3910" y="5482"/>
                <a:ext cx="717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68889DF9-48BF-2F30-76DF-92086F93D6AA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130" y="5230"/>
                <a:ext cx="835" cy="4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CN" sz="1400">
                    <a:latin typeface="Times New Roman" panose="02020603050405020304" charset="0"/>
                    <a:ea typeface="宋体" panose="02010600030101010101" pitchFamily="2" charset="-122"/>
                  </a:rPr>
                  <a:t>48</a:t>
                </a:r>
              </a:p>
            </p:txBody>
          </p:sp>
        </p:grpSp>
        <p:grpSp>
          <p:nvGrpSpPr>
            <p:cNvPr id="30" name="组合 8">
              <a:extLst>
                <a:ext uri="{FF2B5EF4-FFF2-40B4-BE49-F238E27FC236}">
                  <a16:creationId xmlns:a16="http://schemas.microsoft.com/office/drawing/2014/main" id="{07E6CA56-FCF9-F023-A66F-52B738D03899}"/>
                </a:ext>
              </a:extLst>
            </p:cNvPr>
            <p:cNvGrpSpPr/>
            <p:nvPr/>
          </p:nvGrpSpPr>
          <p:grpSpPr>
            <a:xfrm>
              <a:off x="731697" y="5064437"/>
              <a:ext cx="950400" cy="306000"/>
              <a:chOff x="3130" y="5230"/>
              <a:chExt cx="1498" cy="482"/>
            </a:xfrm>
          </p:grpSpPr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79891B1D-86BC-9B6E-D4EF-A9F5BDDA15F9}"/>
                  </a:ext>
                </a:extLst>
              </p:cNvPr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3910" y="5482"/>
                <a:ext cx="717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32" name="文本框 18">
                <a:extLst>
                  <a:ext uri="{FF2B5EF4-FFF2-40B4-BE49-F238E27FC236}">
                    <a16:creationId xmlns:a16="http://schemas.microsoft.com/office/drawing/2014/main" id="{12B22857-8327-3149-0B07-7173D0B9DE82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130" y="5230"/>
                <a:ext cx="835" cy="4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CN" sz="1400" dirty="0">
                    <a:latin typeface="Times New Roman" panose="02020603050405020304" charset="0"/>
                    <a:ea typeface="宋体" panose="02010600030101010101" pitchFamily="2" charset="-122"/>
                  </a:rPr>
                  <a:t>29</a:t>
                </a:r>
              </a:p>
            </p:txBody>
          </p:sp>
        </p:grpSp>
        <p:grpSp>
          <p:nvGrpSpPr>
            <p:cNvPr id="33" name="组合 8">
              <a:extLst>
                <a:ext uri="{FF2B5EF4-FFF2-40B4-BE49-F238E27FC236}">
                  <a16:creationId xmlns:a16="http://schemas.microsoft.com/office/drawing/2014/main" id="{40A49D85-6B1C-041D-9600-8914788E0301}"/>
                </a:ext>
              </a:extLst>
            </p:cNvPr>
            <p:cNvGrpSpPr/>
            <p:nvPr/>
          </p:nvGrpSpPr>
          <p:grpSpPr>
            <a:xfrm>
              <a:off x="731697" y="5202867"/>
              <a:ext cx="950400" cy="306000"/>
              <a:chOff x="3130" y="5230"/>
              <a:chExt cx="1497" cy="482"/>
            </a:xfrm>
          </p:grpSpPr>
          <p:cxnSp>
            <p:nvCxnSpPr>
              <p:cNvPr id="34" name="直接连接符 33">
                <a:extLst>
                  <a:ext uri="{FF2B5EF4-FFF2-40B4-BE49-F238E27FC236}">
                    <a16:creationId xmlns:a16="http://schemas.microsoft.com/office/drawing/2014/main" id="{98AFF32F-EDCA-D4DD-CE15-F9E898EC9735}"/>
                  </a:ext>
                </a:extLst>
              </p:cNvPr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3910" y="5482"/>
                <a:ext cx="717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35" name="文本框 18">
                <a:extLst>
                  <a:ext uri="{FF2B5EF4-FFF2-40B4-BE49-F238E27FC236}">
                    <a16:creationId xmlns:a16="http://schemas.microsoft.com/office/drawing/2014/main" id="{2A376CAC-7CFC-5311-B6C2-E2E067A32162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130" y="5230"/>
                <a:ext cx="835" cy="4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CN" sz="1400" dirty="0">
                    <a:latin typeface="Times New Roman" panose="02020603050405020304" charset="0"/>
                    <a:ea typeface="宋体" panose="02010600030101010101" pitchFamily="2" charset="-122"/>
                  </a:rPr>
                  <a:t>24</a:t>
                </a:r>
              </a:p>
            </p:txBody>
          </p:sp>
        </p:grpSp>
        <p:grpSp>
          <p:nvGrpSpPr>
            <p:cNvPr id="36" name="组合 8">
              <a:extLst>
                <a:ext uri="{FF2B5EF4-FFF2-40B4-BE49-F238E27FC236}">
                  <a16:creationId xmlns:a16="http://schemas.microsoft.com/office/drawing/2014/main" id="{47BB0CAB-E479-9CB0-3976-98EB0FE8C3BC}"/>
                </a:ext>
              </a:extLst>
            </p:cNvPr>
            <p:cNvGrpSpPr/>
            <p:nvPr/>
          </p:nvGrpSpPr>
          <p:grpSpPr>
            <a:xfrm>
              <a:off x="731063" y="5508866"/>
              <a:ext cx="950400" cy="306635"/>
              <a:chOff x="3130" y="5230"/>
              <a:chExt cx="1497" cy="483"/>
            </a:xfrm>
          </p:grpSpPr>
          <p:cxnSp>
            <p:nvCxnSpPr>
              <p:cNvPr id="37" name="直接连接符 36">
                <a:extLst>
                  <a:ext uri="{FF2B5EF4-FFF2-40B4-BE49-F238E27FC236}">
                    <a16:creationId xmlns:a16="http://schemas.microsoft.com/office/drawing/2014/main" id="{CBC47BAD-EEF6-2C0C-C045-B27B8F0BBF9E}"/>
                  </a:ext>
                </a:extLst>
              </p:cNvPr>
              <p:cNvCxnSpPr/>
              <p:nvPr>
                <p:custDataLst>
                  <p:tags r:id="rId3"/>
                </p:custDataLst>
              </p:nvPr>
            </p:nvCxnSpPr>
            <p:spPr>
              <a:xfrm>
                <a:off x="3910" y="5482"/>
                <a:ext cx="717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38" name="文本框 18">
                <a:extLst>
                  <a:ext uri="{FF2B5EF4-FFF2-40B4-BE49-F238E27FC236}">
                    <a16:creationId xmlns:a16="http://schemas.microsoft.com/office/drawing/2014/main" id="{3165EE7B-C6C3-3C4F-AF00-CD5A48CC6080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3130" y="5230"/>
                <a:ext cx="835" cy="4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CN" sz="1400" dirty="0">
                    <a:latin typeface="Times New Roman" panose="02020603050405020304" charset="0"/>
                    <a:ea typeface="宋体" panose="02010600030101010101" pitchFamily="2" charset="-122"/>
                  </a:rPr>
                  <a:t>13</a:t>
                </a:r>
              </a:p>
            </p:txBody>
          </p:sp>
        </p:grp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663FFF68-7BFE-D3AD-7A73-709B3E3D3117}"/>
                </a:ext>
              </a:extLst>
            </p:cNvPr>
            <p:cNvSpPr txBox="1"/>
            <p:nvPr/>
          </p:nvSpPr>
          <p:spPr>
            <a:xfrm>
              <a:off x="1913492" y="3623019"/>
              <a:ext cx="18438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VCI   Mdivi-1  ML385</a:t>
              </a:r>
            </a:p>
          </p:txBody>
        </p:sp>
      </p:grp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010347F7-B4B9-AD51-40D2-D188AFA04883}"/>
              </a:ext>
            </a:extLst>
          </p:cNvPr>
          <p:cNvCxnSpPr>
            <a:cxnSpLocks/>
          </p:cNvCxnSpPr>
          <p:nvPr/>
        </p:nvCxnSpPr>
        <p:spPr>
          <a:xfrm flipH="1">
            <a:off x="3488675" y="5668849"/>
            <a:ext cx="42444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23AFFF50-45E2-24DF-FBC0-4F0387E38E91}"/>
              </a:ext>
            </a:extLst>
          </p:cNvPr>
          <p:cNvGrpSpPr/>
          <p:nvPr/>
        </p:nvGrpSpPr>
        <p:grpSpPr>
          <a:xfrm>
            <a:off x="5564599" y="3667900"/>
            <a:ext cx="2955522" cy="3204959"/>
            <a:chOff x="5725638" y="3704699"/>
            <a:chExt cx="2955522" cy="3204959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2B2E405F-1CBA-FA0A-49CA-546BA906E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5451" y="3949741"/>
              <a:ext cx="1770894" cy="2599953"/>
            </a:xfrm>
            <a:prstGeom prst="rect">
              <a:avLst/>
            </a:prstGeom>
          </p:spPr>
        </p:pic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6DAF5195-C441-9681-D960-47AFA1C8266D}"/>
                </a:ext>
              </a:extLst>
            </p:cNvPr>
            <p:cNvSpPr txBox="1"/>
            <p:nvPr/>
          </p:nvSpPr>
          <p:spPr>
            <a:xfrm>
              <a:off x="6590720" y="3704699"/>
              <a:ext cx="18438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VCI   Mdivi-1  ML385</a:t>
              </a: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638BE6D3-FDD3-CE7B-F49A-1498A5C87C8B}"/>
                </a:ext>
              </a:extLst>
            </p:cNvPr>
            <p:cNvSpPr txBox="1"/>
            <p:nvPr/>
          </p:nvSpPr>
          <p:spPr>
            <a:xfrm>
              <a:off x="6809659" y="6263327"/>
              <a:ext cx="17315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p-NFR2 68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  <a:p>
              <a:endParaRPr lang="zh-CN" altLang="en-US" dirty="0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B19EA000-3A54-4931-EC29-73648E6774AD}"/>
                </a:ext>
              </a:extLst>
            </p:cNvPr>
            <p:cNvSpPr txBox="1"/>
            <p:nvPr/>
          </p:nvSpPr>
          <p:spPr>
            <a:xfrm>
              <a:off x="5915757" y="4744903"/>
              <a:ext cx="7247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cxnSp>
          <p:nvCxnSpPr>
            <p:cNvPr id="47" name="直接箭头连接符 46">
              <a:extLst>
                <a:ext uri="{FF2B5EF4-FFF2-40B4-BE49-F238E27FC236}">
                  <a16:creationId xmlns:a16="http://schemas.microsoft.com/office/drawing/2014/main" id="{DDF0D30E-72FB-484B-8012-802586EF21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719" y="5355867"/>
              <a:ext cx="4244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31FFA8F4-F27D-59AB-9771-740F1AA96291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>
              <a:off x="6278119" y="5499901"/>
              <a:ext cx="454897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78A56BD1-1CDD-584D-30CD-21023E5691CF}"/>
                </a:ext>
              </a:extLst>
            </p:cNvPr>
            <p:cNvSpPr txBox="1"/>
            <p:nvPr/>
          </p:nvSpPr>
          <p:spPr>
            <a:xfrm>
              <a:off x="5725638" y="5330318"/>
              <a:ext cx="7247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56KDa</a:t>
              </a:r>
              <a:endParaRPr lang="zh-CN" altLang="en-US" sz="1400" dirty="0"/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5DA742DC-D8A6-8C94-012F-3A34E6213B3E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>
              <a:off x="6354762" y="4985499"/>
              <a:ext cx="454897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425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82D364CC-622C-149C-AC58-D153178AFC17}"/>
              </a:ext>
            </a:extLst>
          </p:cNvPr>
          <p:cNvGrpSpPr/>
          <p:nvPr/>
        </p:nvGrpSpPr>
        <p:grpSpPr>
          <a:xfrm>
            <a:off x="829419" y="647467"/>
            <a:ext cx="4196166" cy="2154564"/>
            <a:chOff x="829419" y="647467"/>
            <a:chExt cx="4196166" cy="215456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3940F13-3EB1-D801-0466-124BA71FC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19" y="1016799"/>
              <a:ext cx="3509499" cy="1785232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7B89CA93-1CB8-8EBB-8643-7AB9F6DEACBE}"/>
                </a:ext>
              </a:extLst>
            </p:cNvPr>
            <p:cNvSpPr txBox="1"/>
            <p:nvPr/>
          </p:nvSpPr>
          <p:spPr>
            <a:xfrm>
              <a:off x="910101" y="1114850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marker</a:t>
              </a:r>
              <a:endParaRPr lang="zh-CN" altLang="en-US" sz="1400" dirty="0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B2BCF403-E4F9-65E7-7CFC-464BA54817DC}"/>
                </a:ext>
              </a:extLst>
            </p:cNvPr>
            <p:cNvSpPr txBox="1"/>
            <p:nvPr/>
          </p:nvSpPr>
          <p:spPr>
            <a:xfrm>
              <a:off x="936550" y="2031666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930B92F8-75B5-0A4F-070F-7718CD522386}"/>
                </a:ext>
              </a:extLst>
            </p:cNvPr>
            <p:cNvSpPr txBox="1"/>
            <p:nvPr/>
          </p:nvSpPr>
          <p:spPr>
            <a:xfrm>
              <a:off x="1902006" y="647467"/>
              <a:ext cx="1640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mfn-1  84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8B27208-EBEE-B75B-8DF1-940144BD2666}"/>
                </a:ext>
              </a:extLst>
            </p:cNvPr>
            <p:cNvSpPr txBox="1"/>
            <p:nvPr/>
          </p:nvSpPr>
          <p:spPr>
            <a:xfrm>
              <a:off x="966847" y="1345613"/>
              <a:ext cx="7665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130kDa</a:t>
              </a:r>
              <a:endParaRPr lang="zh-CN" altLang="en-US" sz="1400" dirty="0"/>
            </a:p>
          </p:txBody>
        </p:sp>
        <p:cxnSp>
          <p:nvCxnSpPr>
            <p:cNvPr id="11" name="直接箭头连接符 10">
              <a:extLst>
                <a:ext uri="{FF2B5EF4-FFF2-40B4-BE49-F238E27FC236}">
                  <a16:creationId xmlns:a16="http://schemas.microsoft.com/office/drawing/2014/main" id="{B927AE06-172B-E0CD-6FB2-D7D985C79F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38918" y="2031666"/>
              <a:ext cx="68666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F089576A-9F93-C1ED-2BD6-D550A3277665}"/>
                </a:ext>
              </a:extLst>
            </p:cNvPr>
            <p:cNvSpPr txBox="1"/>
            <p:nvPr/>
          </p:nvSpPr>
          <p:spPr>
            <a:xfrm>
              <a:off x="1634978" y="2104600"/>
              <a:ext cx="30894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    VCI   Mdivi-1  ML385</a:t>
              </a: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007967A1-EEBB-1FF2-B514-8D4094CCA94F}"/>
              </a:ext>
            </a:extLst>
          </p:cNvPr>
          <p:cNvGrpSpPr/>
          <p:nvPr/>
        </p:nvGrpSpPr>
        <p:grpSpPr>
          <a:xfrm>
            <a:off x="740377" y="3555295"/>
            <a:ext cx="3765964" cy="2067652"/>
            <a:chOff x="740377" y="3555295"/>
            <a:chExt cx="3765964" cy="2067652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3B7F8D3-92B3-59B0-2A34-09C3A6CEF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377" y="3889832"/>
              <a:ext cx="3040570" cy="1723365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2598014A-6848-D34A-BA74-F16C07A7F6C4}"/>
                </a:ext>
              </a:extLst>
            </p:cNvPr>
            <p:cNvSpPr txBox="1"/>
            <p:nvPr/>
          </p:nvSpPr>
          <p:spPr>
            <a:xfrm>
              <a:off x="857505" y="3959422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0360E0E1-4029-4B3C-1CC2-400501AE8178}"/>
                </a:ext>
              </a:extLst>
            </p:cNvPr>
            <p:cNvSpPr txBox="1"/>
            <p:nvPr/>
          </p:nvSpPr>
          <p:spPr>
            <a:xfrm>
              <a:off x="857504" y="5219217"/>
              <a:ext cx="7665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48kDa</a:t>
              </a:r>
              <a:endParaRPr lang="zh-CN" altLang="en-US" sz="1400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087C4999-7EC8-4645-7DB2-27B9CFD156C1}"/>
                </a:ext>
              </a:extLst>
            </p:cNvPr>
            <p:cNvSpPr txBox="1"/>
            <p:nvPr/>
          </p:nvSpPr>
          <p:spPr>
            <a:xfrm>
              <a:off x="1486127" y="3555295"/>
              <a:ext cx="17251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tubulin  50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05EBB9E-7D0E-E810-823E-03173B56A4FE}"/>
                </a:ext>
              </a:extLst>
            </p:cNvPr>
            <p:cNvSpPr txBox="1"/>
            <p:nvPr/>
          </p:nvSpPr>
          <p:spPr>
            <a:xfrm>
              <a:off x="1416920" y="5315170"/>
              <a:ext cx="30894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  VCI   Mdivi-1  ML385</a:t>
              </a:r>
            </a:p>
          </p:txBody>
        </p: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A42D6C7E-AEA3-5E32-2D48-ECFFC79E39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19674" y="5219217"/>
              <a:ext cx="68666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FB3B07AE-87A5-A399-DE53-9884CF68F29A}"/>
              </a:ext>
            </a:extLst>
          </p:cNvPr>
          <p:cNvGrpSpPr/>
          <p:nvPr/>
        </p:nvGrpSpPr>
        <p:grpSpPr>
          <a:xfrm>
            <a:off x="7112725" y="3568684"/>
            <a:ext cx="3855979" cy="2243883"/>
            <a:chOff x="7266587" y="3429000"/>
            <a:chExt cx="3855979" cy="2243883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A504FF2-E76C-F691-6E95-49B8831F8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6786" y="3827385"/>
              <a:ext cx="3040569" cy="1822431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B63B417E-3960-EF9A-0159-51064386D193}"/>
                </a:ext>
              </a:extLst>
            </p:cNvPr>
            <p:cNvSpPr txBox="1"/>
            <p:nvPr/>
          </p:nvSpPr>
          <p:spPr>
            <a:xfrm>
              <a:off x="8033145" y="5365106"/>
              <a:ext cx="30894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Sham  VCI   Mdivi-1  ML385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5487A1F-CCAA-60C8-2D88-91D33DC7AD65}"/>
                </a:ext>
              </a:extLst>
            </p:cNvPr>
            <p:cNvSpPr txBox="1"/>
            <p:nvPr/>
          </p:nvSpPr>
          <p:spPr>
            <a:xfrm>
              <a:off x="8409002" y="3429000"/>
              <a:ext cx="17251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tubulin  50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CB6DB13C-DBA5-B5A3-945A-D4738F7210A5}"/>
                </a:ext>
              </a:extLst>
            </p:cNvPr>
            <p:cNvSpPr txBox="1"/>
            <p:nvPr/>
          </p:nvSpPr>
          <p:spPr>
            <a:xfrm>
              <a:off x="7266588" y="4082245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80kDa</a:t>
              </a:r>
              <a:endParaRPr lang="zh-CN" altLang="en-US" sz="1400" dirty="0"/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C338DF8-6DE1-F4BA-AE8C-3A84FF2B6AFB}"/>
                </a:ext>
              </a:extLst>
            </p:cNvPr>
            <p:cNvSpPr txBox="1"/>
            <p:nvPr/>
          </p:nvSpPr>
          <p:spPr>
            <a:xfrm>
              <a:off x="7266587" y="5342040"/>
              <a:ext cx="7665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48kDa</a:t>
              </a:r>
              <a:endParaRPr lang="zh-CN" altLang="en-US" sz="1400" dirty="0"/>
            </a:p>
          </p:txBody>
        </p:sp>
        <p:cxnSp>
          <p:nvCxnSpPr>
            <p:cNvPr id="29" name="直接箭头连接符 28">
              <a:extLst>
                <a:ext uri="{FF2B5EF4-FFF2-40B4-BE49-F238E27FC236}">
                  <a16:creationId xmlns:a16="http://schemas.microsoft.com/office/drawing/2014/main" id="{0A2085B2-6E59-0DDE-0DCB-E2EA321CFE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77355" y="5233421"/>
              <a:ext cx="68666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0DE14F9B-4F84-B8E1-B66A-67D8B294C2B5}"/>
              </a:ext>
            </a:extLst>
          </p:cNvPr>
          <p:cNvSpPr txBox="1"/>
          <p:nvPr/>
        </p:nvSpPr>
        <p:spPr>
          <a:xfrm>
            <a:off x="8196454" y="2031666"/>
            <a:ext cx="308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Sham VCI   Mdivi-1  ML385</a:t>
            </a: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EFDC6D79-0F2F-7271-5F19-59210EAFA1AB}"/>
              </a:ext>
            </a:extLst>
          </p:cNvPr>
          <p:cNvGrpSpPr/>
          <p:nvPr/>
        </p:nvGrpSpPr>
        <p:grpSpPr>
          <a:xfrm>
            <a:off x="7086527" y="118240"/>
            <a:ext cx="3290828" cy="2912375"/>
            <a:chOff x="7086527" y="118240"/>
            <a:chExt cx="3290828" cy="2912375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5EC39EE0-E52A-D056-9328-4982378A8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6786" y="490846"/>
              <a:ext cx="3040569" cy="2539769"/>
            </a:xfrm>
            <a:prstGeom prst="rect">
              <a:avLst/>
            </a:prstGeom>
          </p:spPr>
        </p:pic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4576CABF-D9A4-1B54-7D9B-3A78CBB5D993}"/>
                </a:ext>
              </a:extLst>
            </p:cNvPr>
            <p:cNvCxnSpPr>
              <a:cxnSpLocks/>
            </p:cNvCxnSpPr>
            <p:nvPr/>
          </p:nvCxnSpPr>
          <p:spPr>
            <a:xfrm>
              <a:off x="7135906" y="2712984"/>
              <a:ext cx="92976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700F088-F517-5A16-6411-6D6972CADC96}"/>
                </a:ext>
              </a:extLst>
            </p:cNvPr>
            <p:cNvSpPr txBox="1"/>
            <p:nvPr/>
          </p:nvSpPr>
          <p:spPr>
            <a:xfrm>
              <a:off x="8196454" y="118240"/>
              <a:ext cx="15648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HO-1  33</a:t>
              </a:r>
              <a:r>
                <a:rPr lang="en-US" altLang="zh-CN" sz="1800" b="1" dirty="0"/>
                <a:t>kDa</a:t>
              </a:r>
              <a:endParaRPr lang="zh-CN" altLang="en-US" sz="1800" b="1" dirty="0"/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5ADDF413-50AD-5095-192E-6B1252F7A8CF}"/>
                </a:ext>
              </a:extLst>
            </p:cNvPr>
            <p:cNvSpPr txBox="1"/>
            <p:nvPr/>
          </p:nvSpPr>
          <p:spPr>
            <a:xfrm>
              <a:off x="7086527" y="2160711"/>
              <a:ext cx="7665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48kDa</a:t>
              </a:r>
              <a:endParaRPr lang="zh-CN" altLang="en-US" sz="1400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7B14DACC-8BD0-C6CD-E5A6-C3A6171ECFCF}"/>
                </a:ext>
              </a:extLst>
            </p:cNvPr>
            <p:cNvSpPr txBox="1"/>
            <p:nvPr/>
          </p:nvSpPr>
          <p:spPr>
            <a:xfrm>
              <a:off x="7238926" y="830644"/>
              <a:ext cx="7665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200kDa</a:t>
              </a:r>
              <a:endParaRPr lang="zh-CN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4351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7FCE934-7E55-E162-927E-90600D87B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50"/>
          <a:stretch/>
        </p:blipFill>
        <p:spPr>
          <a:xfrm flipH="1">
            <a:off x="5988279" y="715878"/>
            <a:ext cx="2672011" cy="238684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562E714-CEFC-AD5A-116A-96A78BAD6E78}"/>
              </a:ext>
            </a:extLst>
          </p:cNvPr>
          <p:cNvSpPr txBox="1"/>
          <p:nvPr/>
        </p:nvSpPr>
        <p:spPr>
          <a:xfrm>
            <a:off x="8010036" y="1752274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108kDa</a:t>
            </a:r>
            <a:endParaRPr lang="zh-CN" altLang="en-US" sz="1400" dirty="0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D7E12761-9451-AA00-C2B8-124CC9F8B1C5}"/>
              </a:ext>
            </a:extLst>
          </p:cNvPr>
          <p:cNvCxnSpPr>
            <a:cxnSpLocks/>
          </p:cNvCxnSpPr>
          <p:nvPr/>
        </p:nvCxnSpPr>
        <p:spPr>
          <a:xfrm flipH="1">
            <a:off x="3909212" y="2549397"/>
            <a:ext cx="42444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410886F8-6C93-BFE3-1428-89D88855539B}"/>
              </a:ext>
            </a:extLst>
          </p:cNvPr>
          <p:cNvSpPr txBox="1"/>
          <p:nvPr/>
        </p:nvSpPr>
        <p:spPr>
          <a:xfrm>
            <a:off x="8052515" y="1048934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130Da</a:t>
            </a:r>
            <a:endParaRPr lang="zh-CN" altLang="en-US" sz="1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BD87E66-0C8A-81B8-A957-BC5EC990C533}"/>
              </a:ext>
            </a:extLst>
          </p:cNvPr>
          <p:cNvSpPr txBox="1"/>
          <p:nvPr/>
        </p:nvSpPr>
        <p:spPr>
          <a:xfrm>
            <a:off x="6421171" y="243061"/>
            <a:ext cx="1476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NFR2 90</a:t>
            </a:r>
            <a:r>
              <a:rPr lang="en-US" altLang="zh-CN" sz="1800" b="1" dirty="0"/>
              <a:t>kDa</a:t>
            </a:r>
            <a:endParaRPr lang="zh-CN" altLang="en-US" sz="1800" b="1" dirty="0"/>
          </a:p>
          <a:p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A9BFF9D-2528-3ECB-8AA0-0E00E3163F55}"/>
              </a:ext>
            </a:extLst>
          </p:cNvPr>
          <p:cNvSpPr txBox="1"/>
          <p:nvPr/>
        </p:nvSpPr>
        <p:spPr>
          <a:xfrm>
            <a:off x="5866257" y="3048801"/>
            <a:ext cx="308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Sham    VCI   Mdivi-1  ML385</a:t>
            </a:r>
          </a:p>
        </p:txBody>
      </p:sp>
      <p:pic>
        <p:nvPicPr>
          <p:cNvPr id="19" name="Picture 2" descr="H:\王大鹏WB实验报告0430\原始图片\β-actin-0515\β-actin_3.tif">
            <a:extLst>
              <a:ext uri="{FF2B5EF4-FFF2-40B4-BE49-F238E27FC236}">
                <a16:creationId xmlns:a16="http://schemas.microsoft.com/office/drawing/2014/main" id="{0FC2DC7B-9F5A-C2AF-107A-F8CCF7669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52" t="21813" r="35376" b="31914"/>
          <a:stretch/>
        </p:blipFill>
        <p:spPr bwMode="auto">
          <a:xfrm>
            <a:off x="6002070" y="4030373"/>
            <a:ext cx="2774523" cy="24635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D07B5CC-2C07-8CA8-6046-439A0F5E4314}"/>
              </a:ext>
            </a:extLst>
          </p:cNvPr>
          <p:cNvSpPr txBox="1"/>
          <p:nvPr/>
        </p:nvSpPr>
        <p:spPr>
          <a:xfrm>
            <a:off x="6488238" y="3609871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tubulin  50</a:t>
            </a:r>
            <a:r>
              <a:rPr lang="en-US" altLang="zh-CN" sz="1800" b="1" dirty="0"/>
              <a:t>kDa</a:t>
            </a:r>
            <a:endParaRPr lang="zh-CN" altLang="en-US" sz="18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19D33F5-EF69-4348-60C0-95B03FCB09F4}"/>
              </a:ext>
            </a:extLst>
          </p:cNvPr>
          <p:cNvSpPr txBox="1"/>
          <p:nvPr/>
        </p:nvSpPr>
        <p:spPr>
          <a:xfrm>
            <a:off x="6325362" y="5501289"/>
            <a:ext cx="308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Sham    VCI   Mdivi-1  ML385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3989E7A-BE7F-5486-1402-62B436CCB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8"/>
          <a:stretch/>
        </p:blipFill>
        <p:spPr>
          <a:xfrm>
            <a:off x="1231445" y="3979202"/>
            <a:ext cx="2525312" cy="246351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15D3BCF-DAD0-7A78-7738-4585DC0B24CB}"/>
              </a:ext>
            </a:extLst>
          </p:cNvPr>
          <p:cNvSpPr txBox="1"/>
          <p:nvPr/>
        </p:nvSpPr>
        <p:spPr>
          <a:xfrm>
            <a:off x="1631525" y="3628817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tubulin  50</a:t>
            </a:r>
            <a:r>
              <a:rPr lang="en-US" altLang="zh-CN" sz="1800" b="1" dirty="0"/>
              <a:t>kDa</a:t>
            </a:r>
            <a:endParaRPr lang="zh-CN" altLang="en-US" sz="1800" b="1" dirty="0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5E2C66C8-62DB-BD1C-CE09-AEAAB78442F3}"/>
              </a:ext>
            </a:extLst>
          </p:cNvPr>
          <p:cNvCxnSpPr>
            <a:cxnSpLocks/>
          </p:cNvCxnSpPr>
          <p:nvPr/>
        </p:nvCxnSpPr>
        <p:spPr>
          <a:xfrm flipH="1">
            <a:off x="8176758" y="2124550"/>
            <a:ext cx="42444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5BAF945C-33D1-DFE9-3F24-4DE22747CC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53" y="813804"/>
            <a:ext cx="3231363" cy="2184715"/>
          </a:xfrm>
          <a:prstGeom prst="rect">
            <a:avLst/>
          </a:prstGeom>
        </p:spPr>
      </p:pic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F1026296-7D89-B016-5481-598D1FDD6613}"/>
              </a:ext>
            </a:extLst>
          </p:cNvPr>
          <p:cNvCxnSpPr>
            <a:cxnSpLocks/>
          </p:cNvCxnSpPr>
          <p:nvPr/>
        </p:nvCxnSpPr>
        <p:spPr>
          <a:xfrm flipH="1">
            <a:off x="3909212" y="2247689"/>
            <a:ext cx="42444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D125F36D-C7D7-05CA-51EC-6F9EC2726481}"/>
              </a:ext>
            </a:extLst>
          </p:cNvPr>
          <p:cNvSpPr txBox="1"/>
          <p:nvPr/>
        </p:nvSpPr>
        <p:spPr>
          <a:xfrm>
            <a:off x="3843322" y="1970690"/>
            <a:ext cx="6254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/>
              <a:t>35kDa</a:t>
            </a:r>
            <a:endParaRPr lang="zh-CN" altLang="en-US" sz="1200" b="1" dirty="0"/>
          </a:p>
          <a:p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170DC67-8660-D747-68C0-1C908FFAB9FB}"/>
              </a:ext>
            </a:extLst>
          </p:cNvPr>
          <p:cNvSpPr txBox="1"/>
          <p:nvPr/>
        </p:nvSpPr>
        <p:spPr>
          <a:xfrm>
            <a:off x="4333653" y="2060051"/>
            <a:ext cx="151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Pro-Caspase-3</a:t>
            </a:r>
          </a:p>
          <a:p>
            <a:endParaRPr lang="en-US" altLang="zh-CN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Cleave-Caspase-3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F089331-5D3B-0D5F-5412-898F4976AACB}"/>
              </a:ext>
            </a:extLst>
          </p:cNvPr>
          <p:cNvSpPr txBox="1"/>
          <p:nvPr/>
        </p:nvSpPr>
        <p:spPr>
          <a:xfrm>
            <a:off x="3965344" y="2518744"/>
            <a:ext cx="6254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/>
              <a:t>17kDa</a:t>
            </a:r>
            <a:endParaRPr lang="zh-CN" altLang="en-US" sz="1200" b="1" dirty="0"/>
          </a:p>
          <a:p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6352E86-F32A-3F23-81F7-CDEFE8033BEC}"/>
              </a:ext>
            </a:extLst>
          </p:cNvPr>
          <p:cNvSpPr txBox="1"/>
          <p:nvPr/>
        </p:nvSpPr>
        <p:spPr>
          <a:xfrm>
            <a:off x="1357681" y="358084"/>
            <a:ext cx="3231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Cleave-Caspase-3   17kDa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E5DD22F-B9D2-5D58-515C-B6F70F94D45B}"/>
              </a:ext>
            </a:extLst>
          </p:cNvPr>
          <p:cNvSpPr txBox="1"/>
          <p:nvPr/>
        </p:nvSpPr>
        <p:spPr>
          <a:xfrm>
            <a:off x="1499623" y="5767197"/>
            <a:ext cx="3089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Con OGD Mdivi-1 Fer-1 ML385</a:t>
            </a:r>
          </a:p>
        </p:txBody>
      </p:sp>
    </p:spTree>
    <p:extLst>
      <p:ext uri="{BB962C8B-B14F-4D97-AF65-F5344CB8AC3E}">
        <p14:creationId xmlns:p14="http://schemas.microsoft.com/office/powerpoint/2010/main" val="3076487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96</Words>
  <Application>Microsoft Office PowerPoint</Application>
  <PresentationFormat>宽屏</PresentationFormat>
  <Paragraphs>51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Dapeng Wang</dc:creator>
  <cp:lastModifiedBy>Dapeng Wang</cp:lastModifiedBy>
  <cp:revision>4</cp:revision>
  <dcterms:created xsi:type="dcterms:W3CDTF">2025-02-16T07:54:01Z</dcterms:created>
  <dcterms:modified xsi:type="dcterms:W3CDTF">2025-05-23T09:42:42Z</dcterms:modified>
</cp:coreProperties>
</file>