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14" r:id="rId2"/>
    <p:sldId id="2733" r:id="rId3"/>
    <p:sldId id="2731" r:id="rId4"/>
    <p:sldId id="259" r:id="rId5"/>
    <p:sldId id="2735" r:id="rId6"/>
    <p:sldId id="2715" r:id="rId7"/>
    <p:sldId id="2734" r:id="rId8"/>
    <p:sldId id="2673" r:id="rId9"/>
    <p:sldId id="2732" r:id="rId10"/>
    <p:sldId id="2711"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72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60BDC5-6636-4804-BDA0-A61985CDCCFF}" type="datetimeFigureOut">
              <a:rPr lang="zh-CN" altLang="en-US" smtClean="0"/>
              <a:t>2023/7/26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8C5173-9212-41F3-8782-2D17D9AD9FAA}" type="slidenum">
              <a:rPr lang="zh-CN" altLang="en-US" smtClean="0"/>
              <a:t>‹#›</a:t>
            </a:fld>
            <a:endParaRPr lang="zh-CN" altLang="en-US"/>
          </a:p>
        </p:txBody>
      </p:sp>
    </p:spTree>
    <p:extLst>
      <p:ext uri="{BB962C8B-B14F-4D97-AF65-F5344CB8AC3E}">
        <p14:creationId xmlns:p14="http://schemas.microsoft.com/office/powerpoint/2010/main" val="849483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CA5E25-F2EB-462D-BA88-EEF957B42DED}"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674401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0A5D66-DBFC-F0EB-23C3-DE07539EF4D1}"/>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6112A0D-B5A1-3CB2-3387-B28FB5804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A3C434D3-6A13-0680-3528-7E449764FF2F}"/>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5" name="页脚占位符 4">
            <a:extLst>
              <a:ext uri="{FF2B5EF4-FFF2-40B4-BE49-F238E27FC236}">
                <a16:creationId xmlns:a16="http://schemas.microsoft.com/office/drawing/2014/main" id="{78697EAF-A951-DB6D-BEF3-1F9B7CDFE8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2C04EFC-AEB5-3F36-B81A-53D406936821}"/>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4284501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2E51E5-20C8-6B10-DF0E-86A507585A4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DE04EDF-B97D-8EB8-9B14-1C606F3A7B9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20C942D-DA54-72F5-0379-D0BF788EB42E}"/>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5" name="页脚占位符 4">
            <a:extLst>
              <a:ext uri="{FF2B5EF4-FFF2-40B4-BE49-F238E27FC236}">
                <a16:creationId xmlns:a16="http://schemas.microsoft.com/office/drawing/2014/main" id="{9B298B78-03DB-173E-24F3-3858928D3C3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E5EB3BD-7241-7454-0FBA-773E99A99323}"/>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1497880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98C982-35EC-F8B8-54C6-C437996EC99B}"/>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CB703149-7301-01B7-D22B-52AE8967DE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4B83927-5430-F929-9876-ACCAD2E0C3EC}"/>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5" name="页脚占位符 4">
            <a:extLst>
              <a:ext uri="{FF2B5EF4-FFF2-40B4-BE49-F238E27FC236}">
                <a16:creationId xmlns:a16="http://schemas.microsoft.com/office/drawing/2014/main" id="{81AD24F8-E729-FCA0-F980-55F7A314AB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77CC3B-F8AC-0D66-AAFD-C8AA776992BD}"/>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2417695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567516-717B-2BA5-6043-27EF0C17EAD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B16DE83-593B-4EA3-18B0-58F129804C7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E2704EE-2622-62D1-7B9F-20B9EEDF996A}"/>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FF4E3F63-46E7-F4F6-A8B3-827AB0719B44}"/>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6" name="页脚占位符 5">
            <a:extLst>
              <a:ext uri="{FF2B5EF4-FFF2-40B4-BE49-F238E27FC236}">
                <a16:creationId xmlns:a16="http://schemas.microsoft.com/office/drawing/2014/main" id="{712873C2-305B-0B37-43AE-EC4756D0EF0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067933D-78AB-E1D5-352E-27BF1A8FE213}"/>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1905942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39722A-8C1D-2BE9-3963-47803BEF3C6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A51E87B-8B76-4D26-5BB0-5C07BC49F2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AD86097-0777-87ED-6D60-48A7BDAC3968}"/>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7863617-7E13-FF7F-19BA-565D984539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78DA28EE-D4EC-1943-F5A1-3AECCCE5C0EC}"/>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5DD1B80-71E0-7C93-0C44-B48ADF1D0E9A}"/>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8" name="页脚占位符 7">
            <a:extLst>
              <a:ext uri="{FF2B5EF4-FFF2-40B4-BE49-F238E27FC236}">
                <a16:creationId xmlns:a16="http://schemas.microsoft.com/office/drawing/2014/main" id="{5ECF8366-1744-345F-D71F-D05AD93236F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0467B14C-9B62-3DDD-F414-FF9A58413372}"/>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33429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2C4E68-E7DC-B7F9-CCE7-DD41F803BE0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F5CA186-6D2F-0E77-D08F-AB935C6FE6C0}"/>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4" name="页脚占位符 3">
            <a:extLst>
              <a:ext uri="{FF2B5EF4-FFF2-40B4-BE49-F238E27FC236}">
                <a16:creationId xmlns:a16="http://schemas.microsoft.com/office/drawing/2014/main" id="{89133392-1D4C-445B-412B-EC9AB5ED08B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01B0058D-FC17-674A-5BF0-8E7FB2FE7462}"/>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1465783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3048103-203E-C895-A33C-19224D5845AD}"/>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3" name="页脚占位符 2">
            <a:extLst>
              <a:ext uri="{FF2B5EF4-FFF2-40B4-BE49-F238E27FC236}">
                <a16:creationId xmlns:a16="http://schemas.microsoft.com/office/drawing/2014/main" id="{546A39BD-E27A-0ADF-07C2-56C2B69EDF0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8D335D2-BE81-A138-CFE2-2EAC3607EE70}"/>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4042644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73275E-ED68-385F-5A2B-22F1E18632E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EFABE57-435C-7A83-5AA5-3109C37FDC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AEA514B-E8E6-7DE1-16C7-0B12281EB0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493BCB1-858D-71A4-A796-954CE51C0943}"/>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6" name="页脚占位符 5">
            <a:extLst>
              <a:ext uri="{FF2B5EF4-FFF2-40B4-BE49-F238E27FC236}">
                <a16:creationId xmlns:a16="http://schemas.microsoft.com/office/drawing/2014/main" id="{F591DA08-932B-E2A3-F6E1-50542B35568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633F721-C4CE-F8A8-9D47-DF3ABEB7842C}"/>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113474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5F8BA2-44EC-1E98-D9E5-6A722340E85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3DF1E909-CDE0-F987-BE51-781BCB6FD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E108822-D10B-CF23-7DC3-D0D6D3149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5FA7969-2448-58D6-F322-E93B95C29A83}"/>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6" name="页脚占位符 5">
            <a:extLst>
              <a:ext uri="{FF2B5EF4-FFF2-40B4-BE49-F238E27FC236}">
                <a16:creationId xmlns:a16="http://schemas.microsoft.com/office/drawing/2014/main" id="{021E4051-A3D4-CFAF-A0AB-2AB0E6CC8B3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6071B8F-B3AC-DF13-B6E8-E84A1A71C2E8}"/>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3023525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0CB849-7B44-FCA6-B717-281A37ADA2E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204ED5F-EC77-3D24-1B6B-934AE155A73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981F2E3-C11B-1FED-8055-EBF0268FC262}"/>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5" name="页脚占位符 4">
            <a:extLst>
              <a:ext uri="{FF2B5EF4-FFF2-40B4-BE49-F238E27FC236}">
                <a16:creationId xmlns:a16="http://schemas.microsoft.com/office/drawing/2014/main" id="{A47EF3A2-E5BF-179C-C331-47C2AF2311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4109732-B3D4-9A09-DFAE-17B6634F3898}"/>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694039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302C71F-655D-8ED8-DFD9-EDC6FCD5867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A83C296-3948-ECA6-A613-48A795AA177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24812AF-5887-735A-A2A3-6E1247588F3B}"/>
              </a:ext>
            </a:extLst>
          </p:cNvPr>
          <p:cNvSpPr>
            <a:spLocks noGrp="1"/>
          </p:cNvSpPr>
          <p:nvPr>
            <p:ph type="dt" sz="half" idx="10"/>
          </p:nvPr>
        </p:nvSpPr>
        <p:spPr/>
        <p:txBody>
          <a:bodyPr/>
          <a:lstStyle/>
          <a:p>
            <a:fld id="{2928C138-9676-4FC7-9C20-6C96E0661D15}" type="datetimeFigureOut">
              <a:rPr lang="zh-CN" altLang="en-US" smtClean="0"/>
              <a:t>2023/7/26</a:t>
            </a:fld>
            <a:endParaRPr lang="zh-CN" altLang="en-US"/>
          </a:p>
        </p:txBody>
      </p:sp>
      <p:sp>
        <p:nvSpPr>
          <p:cNvPr id="5" name="页脚占位符 4">
            <a:extLst>
              <a:ext uri="{FF2B5EF4-FFF2-40B4-BE49-F238E27FC236}">
                <a16:creationId xmlns:a16="http://schemas.microsoft.com/office/drawing/2014/main" id="{2631A9DA-6687-ACF0-828B-06860C927F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B7027BB-14FC-DCB5-A2BA-93A9F0B39FC0}"/>
              </a:ext>
            </a:extLst>
          </p:cNvPr>
          <p:cNvSpPr>
            <a:spLocks noGrp="1"/>
          </p:cNvSpPr>
          <p:nvPr>
            <p:ph type="sldNum" sz="quarter" idx="12"/>
          </p:nvPr>
        </p:nvSpPr>
        <p:spPr/>
        <p:txBody>
          <a:body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2266697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CEA68D0B-2146-C83F-5C8F-9155110189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F41B5D6-345B-4E3F-61B6-3DC9793035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59603C3-9734-B21B-6E69-BC5B5E1283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28C138-9676-4FC7-9C20-6C96E0661D15}" type="datetimeFigureOut">
              <a:rPr lang="zh-CN" altLang="en-US" smtClean="0"/>
              <a:t>2023/7/26</a:t>
            </a:fld>
            <a:endParaRPr lang="zh-CN" altLang="en-US"/>
          </a:p>
        </p:txBody>
      </p:sp>
      <p:sp>
        <p:nvSpPr>
          <p:cNvPr id="5" name="页脚占位符 4">
            <a:extLst>
              <a:ext uri="{FF2B5EF4-FFF2-40B4-BE49-F238E27FC236}">
                <a16:creationId xmlns:a16="http://schemas.microsoft.com/office/drawing/2014/main" id="{20F019DA-F68B-8DC1-346D-740B060D0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3EFA8FA-B7A2-A37A-1F29-F7F69AB68B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03AAAB-B0A3-4B7C-AD99-971EB742F79A}" type="slidenum">
              <a:rPr lang="zh-CN" altLang="en-US" smtClean="0"/>
              <a:t>‹#›</a:t>
            </a:fld>
            <a:endParaRPr lang="zh-CN" altLang="en-US"/>
          </a:p>
        </p:txBody>
      </p:sp>
    </p:spTree>
    <p:extLst>
      <p:ext uri="{BB962C8B-B14F-4D97-AF65-F5344CB8AC3E}">
        <p14:creationId xmlns:p14="http://schemas.microsoft.com/office/powerpoint/2010/main" val="276804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9.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A42146C8-51C6-9A8C-A4BD-B63C9D9A7ABB}"/>
              </a:ext>
            </a:extLst>
          </p:cNvPr>
          <p:cNvSpPr txBox="1"/>
          <p:nvPr/>
        </p:nvSpPr>
        <p:spPr>
          <a:xfrm>
            <a:off x="125390" y="36324"/>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a</a:t>
            </a:r>
            <a:endParaRPr lang="zh-CN" altLang="en-US" sz="1200"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08E6B05F-9488-1BD7-1F10-021E08D30D70}"/>
              </a:ext>
            </a:extLst>
          </p:cNvPr>
          <p:cNvSpPr txBox="1"/>
          <p:nvPr/>
        </p:nvSpPr>
        <p:spPr>
          <a:xfrm>
            <a:off x="124035" y="2462128"/>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b</a:t>
            </a:r>
            <a:endParaRPr lang="zh-CN" altLang="en-US" sz="1200"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14372E18-9400-F46B-EF64-94E8856A0A7B}"/>
              </a:ext>
            </a:extLst>
          </p:cNvPr>
          <p:cNvSpPr txBox="1"/>
          <p:nvPr/>
        </p:nvSpPr>
        <p:spPr>
          <a:xfrm>
            <a:off x="3997359" y="2462128"/>
            <a:ext cx="261610"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c</a:t>
            </a:r>
            <a:endParaRPr lang="zh-CN" altLang="en-US" sz="1200" dirty="0">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79E069D1-AF8A-E6C7-A5C8-92F0813F85BA}"/>
              </a:ext>
            </a:extLst>
          </p:cNvPr>
          <p:cNvSpPr txBox="1"/>
          <p:nvPr/>
        </p:nvSpPr>
        <p:spPr>
          <a:xfrm>
            <a:off x="7899369" y="2462126"/>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d</a:t>
            </a:r>
            <a:endParaRPr lang="zh-CN" altLang="en-US" sz="1200" dirty="0">
              <a:latin typeface="Arial" panose="020B0604020202020204" pitchFamily="34" charset="0"/>
              <a:cs typeface="Arial" panose="020B0604020202020204" pitchFamily="34" charset="0"/>
            </a:endParaRPr>
          </a:p>
        </p:txBody>
      </p:sp>
      <p:pic>
        <p:nvPicPr>
          <p:cNvPr id="16" name="图片 15">
            <a:extLst>
              <a:ext uri="{FF2B5EF4-FFF2-40B4-BE49-F238E27FC236}">
                <a16:creationId xmlns:a16="http://schemas.microsoft.com/office/drawing/2014/main" id="{3AF983B6-B3A0-D9C3-67FA-0860B1CB83FA}"/>
              </a:ext>
            </a:extLst>
          </p:cNvPr>
          <p:cNvPicPr>
            <a:picLocks noChangeAspect="1"/>
          </p:cNvPicPr>
          <p:nvPr/>
        </p:nvPicPr>
        <p:blipFill>
          <a:blip r:embed="rId2"/>
          <a:stretch>
            <a:fillRect/>
          </a:stretch>
        </p:blipFill>
        <p:spPr>
          <a:xfrm>
            <a:off x="411293" y="121910"/>
            <a:ext cx="3281011" cy="2125472"/>
          </a:xfrm>
          <a:prstGeom prst="rect">
            <a:avLst/>
          </a:prstGeom>
        </p:spPr>
      </p:pic>
      <p:sp>
        <p:nvSpPr>
          <p:cNvPr id="17" name="文本框 16">
            <a:extLst>
              <a:ext uri="{FF2B5EF4-FFF2-40B4-BE49-F238E27FC236}">
                <a16:creationId xmlns:a16="http://schemas.microsoft.com/office/drawing/2014/main" id="{EE60DBE9-3CE0-6876-57BA-E7DCEFD6F8BE}"/>
              </a:ext>
            </a:extLst>
          </p:cNvPr>
          <p:cNvSpPr txBox="1"/>
          <p:nvPr/>
        </p:nvSpPr>
        <p:spPr>
          <a:xfrm>
            <a:off x="535508" y="32840"/>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Total</a:t>
            </a:r>
          </a:p>
        </p:txBody>
      </p:sp>
      <p:cxnSp>
        <p:nvCxnSpPr>
          <p:cNvPr id="23" name="直接连接符 22">
            <a:extLst>
              <a:ext uri="{FF2B5EF4-FFF2-40B4-BE49-F238E27FC236}">
                <a16:creationId xmlns:a16="http://schemas.microsoft.com/office/drawing/2014/main" id="{24193E97-590F-6BF5-6A74-B4A35E7DFA4D}"/>
              </a:ext>
            </a:extLst>
          </p:cNvPr>
          <p:cNvCxnSpPr>
            <a:cxnSpLocks/>
          </p:cNvCxnSpPr>
          <p:nvPr/>
        </p:nvCxnSpPr>
        <p:spPr>
          <a:xfrm>
            <a:off x="429752" y="2265658"/>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B9B7A925-0454-75FF-06CE-D2188DE92F2A}"/>
              </a:ext>
            </a:extLst>
          </p:cNvPr>
          <p:cNvCxnSpPr>
            <a:cxnSpLocks/>
          </p:cNvCxnSpPr>
          <p:nvPr/>
        </p:nvCxnSpPr>
        <p:spPr>
          <a:xfrm>
            <a:off x="411293" y="1849214"/>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F12E7AAB-2005-8387-8ACC-C854062054AE}"/>
              </a:ext>
            </a:extLst>
          </p:cNvPr>
          <p:cNvPicPr>
            <a:picLocks noChangeAspect="1"/>
          </p:cNvPicPr>
          <p:nvPr/>
        </p:nvPicPr>
        <p:blipFill>
          <a:blip r:embed="rId3"/>
          <a:stretch>
            <a:fillRect/>
          </a:stretch>
        </p:blipFill>
        <p:spPr>
          <a:xfrm>
            <a:off x="274371" y="2833666"/>
            <a:ext cx="3436392" cy="2185462"/>
          </a:xfrm>
          <a:prstGeom prst="rect">
            <a:avLst/>
          </a:prstGeom>
        </p:spPr>
      </p:pic>
      <p:sp>
        <p:nvSpPr>
          <p:cNvPr id="34" name="文本框 33">
            <a:extLst>
              <a:ext uri="{FF2B5EF4-FFF2-40B4-BE49-F238E27FC236}">
                <a16:creationId xmlns:a16="http://schemas.microsoft.com/office/drawing/2014/main" id="{296EEF3E-B7E3-E650-314C-9D038241446B}"/>
              </a:ext>
            </a:extLst>
          </p:cNvPr>
          <p:cNvSpPr txBox="1"/>
          <p:nvPr/>
        </p:nvSpPr>
        <p:spPr>
          <a:xfrm>
            <a:off x="529026" y="2731151"/>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Regimen-a</a:t>
            </a:r>
          </a:p>
        </p:txBody>
      </p:sp>
      <p:cxnSp>
        <p:nvCxnSpPr>
          <p:cNvPr id="37" name="直接连接符 36">
            <a:extLst>
              <a:ext uri="{FF2B5EF4-FFF2-40B4-BE49-F238E27FC236}">
                <a16:creationId xmlns:a16="http://schemas.microsoft.com/office/drawing/2014/main" id="{AE0785A7-5CBB-CCDE-5426-B18A174D73FF}"/>
              </a:ext>
            </a:extLst>
          </p:cNvPr>
          <p:cNvCxnSpPr>
            <a:cxnSpLocks/>
          </p:cNvCxnSpPr>
          <p:nvPr/>
        </p:nvCxnSpPr>
        <p:spPr>
          <a:xfrm>
            <a:off x="359607" y="5060018"/>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DF7AC330-96AB-C70C-82FF-F7374CE36C07}"/>
              </a:ext>
            </a:extLst>
          </p:cNvPr>
          <p:cNvCxnSpPr>
            <a:cxnSpLocks/>
          </p:cNvCxnSpPr>
          <p:nvPr/>
        </p:nvCxnSpPr>
        <p:spPr>
          <a:xfrm>
            <a:off x="341148" y="4686102"/>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0" name="图片 39">
            <a:extLst>
              <a:ext uri="{FF2B5EF4-FFF2-40B4-BE49-F238E27FC236}">
                <a16:creationId xmlns:a16="http://schemas.microsoft.com/office/drawing/2014/main" id="{365077A4-1453-4D00-D644-96178DF6BED6}"/>
              </a:ext>
            </a:extLst>
          </p:cNvPr>
          <p:cNvPicPr>
            <a:picLocks noChangeAspect="1"/>
          </p:cNvPicPr>
          <p:nvPr/>
        </p:nvPicPr>
        <p:blipFill>
          <a:blip r:embed="rId4"/>
          <a:stretch>
            <a:fillRect/>
          </a:stretch>
        </p:blipFill>
        <p:spPr>
          <a:xfrm>
            <a:off x="4053489" y="2833666"/>
            <a:ext cx="3430715" cy="2185462"/>
          </a:xfrm>
          <a:prstGeom prst="rect">
            <a:avLst/>
          </a:prstGeom>
        </p:spPr>
      </p:pic>
      <p:sp>
        <p:nvSpPr>
          <p:cNvPr id="41" name="文本框 40">
            <a:extLst>
              <a:ext uri="{FF2B5EF4-FFF2-40B4-BE49-F238E27FC236}">
                <a16:creationId xmlns:a16="http://schemas.microsoft.com/office/drawing/2014/main" id="{E6CC4A80-6E98-EF7A-CB90-C4411D72E31D}"/>
              </a:ext>
            </a:extLst>
          </p:cNvPr>
          <p:cNvSpPr txBox="1"/>
          <p:nvPr/>
        </p:nvSpPr>
        <p:spPr>
          <a:xfrm>
            <a:off x="4234230" y="2743552"/>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Regimen-b</a:t>
            </a:r>
          </a:p>
        </p:txBody>
      </p:sp>
      <p:cxnSp>
        <p:nvCxnSpPr>
          <p:cNvPr id="44" name="直接连接符 43">
            <a:extLst>
              <a:ext uri="{FF2B5EF4-FFF2-40B4-BE49-F238E27FC236}">
                <a16:creationId xmlns:a16="http://schemas.microsoft.com/office/drawing/2014/main" id="{D57BA57C-4C4E-D7D0-AAC9-421FDAB7135B}"/>
              </a:ext>
            </a:extLst>
          </p:cNvPr>
          <p:cNvCxnSpPr>
            <a:cxnSpLocks/>
          </p:cNvCxnSpPr>
          <p:nvPr/>
        </p:nvCxnSpPr>
        <p:spPr>
          <a:xfrm>
            <a:off x="4093268" y="5038754"/>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BD2CB186-CBC0-C517-46CA-09C270872DAB}"/>
              </a:ext>
            </a:extLst>
          </p:cNvPr>
          <p:cNvCxnSpPr>
            <a:cxnSpLocks/>
          </p:cNvCxnSpPr>
          <p:nvPr/>
        </p:nvCxnSpPr>
        <p:spPr>
          <a:xfrm>
            <a:off x="4074809" y="4670154"/>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7" name="图片 46">
            <a:extLst>
              <a:ext uri="{FF2B5EF4-FFF2-40B4-BE49-F238E27FC236}">
                <a16:creationId xmlns:a16="http://schemas.microsoft.com/office/drawing/2014/main" id="{94B812B9-F931-05A0-B034-399E9CE6E64A}"/>
              </a:ext>
            </a:extLst>
          </p:cNvPr>
          <p:cNvPicPr>
            <a:picLocks noChangeAspect="1"/>
          </p:cNvPicPr>
          <p:nvPr/>
        </p:nvPicPr>
        <p:blipFill>
          <a:blip r:embed="rId5"/>
          <a:stretch>
            <a:fillRect/>
          </a:stretch>
        </p:blipFill>
        <p:spPr>
          <a:xfrm>
            <a:off x="8152381" y="2831398"/>
            <a:ext cx="3430711" cy="2187730"/>
          </a:xfrm>
          <a:prstGeom prst="rect">
            <a:avLst/>
          </a:prstGeom>
        </p:spPr>
      </p:pic>
      <p:sp>
        <p:nvSpPr>
          <p:cNvPr id="48" name="文本框 47">
            <a:extLst>
              <a:ext uri="{FF2B5EF4-FFF2-40B4-BE49-F238E27FC236}">
                <a16:creationId xmlns:a16="http://schemas.microsoft.com/office/drawing/2014/main" id="{37D8073D-D664-AD05-70F5-14146FD0727C}"/>
              </a:ext>
            </a:extLst>
          </p:cNvPr>
          <p:cNvSpPr txBox="1"/>
          <p:nvPr/>
        </p:nvSpPr>
        <p:spPr>
          <a:xfrm>
            <a:off x="8465756" y="2731151"/>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Regimen-c</a:t>
            </a:r>
          </a:p>
        </p:txBody>
      </p:sp>
      <p:cxnSp>
        <p:nvCxnSpPr>
          <p:cNvPr id="51" name="直接连接符 50">
            <a:extLst>
              <a:ext uri="{FF2B5EF4-FFF2-40B4-BE49-F238E27FC236}">
                <a16:creationId xmlns:a16="http://schemas.microsoft.com/office/drawing/2014/main" id="{7B4CDE87-D44C-12BD-9FB2-6CD7F3032F90}"/>
              </a:ext>
            </a:extLst>
          </p:cNvPr>
          <p:cNvCxnSpPr>
            <a:cxnSpLocks/>
          </p:cNvCxnSpPr>
          <p:nvPr/>
        </p:nvCxnSpPr>
        <p:spPr>
          <a:xfrm>
            <a:off x="8192158" y="5038754"/>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21240674-51F0-B981-6296-C2FDC881248F}"/>
              </a:ext>
            </a:extLst>
          </p:cNvPr>
          <p:cNvCxnSpPr>
            <a:cxnSpLocks/>
          </p:cNvCxnSpPr>
          <p:nvPr/>
        </p:nvCxnSpPr>
        <p:spPr>
          <a:xfrm>
            <a:off x="8173699" y="4670154"/>
            <a:ext cx="33511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FD69D8B9-346C-0261-1B55-EEEA47CB5966}"/>
              </a:ext>
            </a:extLst>
          </p:cNvPr>
          <p:cNvSpPr txBox="1"/>
          <p:nvPr/>
        </p:nvSpPr>
        <p:spPr>
          <a:xfrm>
            <a:off x="1" y="5375430"/>
            <a:ext cx="12191999" cy="1384995"/>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1. Cumulative rates of HBV DNA loss in children with CHB receiving different antiviral regimens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 (a) Cumulative rates of serum HBV DNA loss in the children with CHB in the different regimen groups during the 36-month study period; (b–d) cumulative rates of serum HBV DNA loss in the children with CHB in group-A (1–&lt;7-year-olds) and group-B (≥7–16-year-olds) with (b) Regimen-a, (c) Regimen-b, and (d) Regimen-c during the 36-month study period. Group-A (1–&lt;7-year-olds) in each antiviral regimen was found to have a higher rate of cumulative HBV DNA loss than group-B (≥7–16-year-olds) at the end of the 36-month follow-up visit. Group-A under Regimen-c achieved rapid HBV DNA loss in the first six months, while HBV DNA loss occurred later and more slowly in group-A under Regimen-b. However, the cumulative DNA loss rates of group-A were high in all three regimen groups at 36 months.</a:t>
            </a: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HBV, hepatitis B virus; CHB, chronic hepatitis B.</a:t>
            </a:r>
          </a:p>
        </p:txBody>
      </p:sp>
    </p:spTree>
    <p:extLst>
      <p:ext uri="{BB962C8B-B14F-4D97-AF65-F5344CB8AC3E}">
        <p14:creationId xmlns:p14="http://schemas.microsoft.com/office/powerpoint/2010/main" val="871879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8A5A3B2-45DD-742E-9415-69105B62DEE9}"/>
              </a:ext>
            </a:extLst>
          </p:cNvPr>
          <p:cNvSpPr txBox="1"/>
          <p:nvPr/>
        </p:nvSpPr>
        <p:spPr>
          <a:xfrm>
            <a:off x="1700800" y="1603840"/>
            <a:ext cx="284052"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412354BE-C7FC-E1CE-BB3F-DD532C22B75D}"/>
              </a:ext>
            </a:extLst>
          </p:cNvPr>
          <p:cNvSpPr txBox="1"/>
          <p:nvPr/>
        </p:nvSpPr>
        <p:spPr>
          <a:xfrm>
            <a:off x="6367906" y="1617875"/>
            <a:ext cx="284052"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1822D916-BB42-BE30-BFE2-D756C509314A}"/>
              </a:ext>
            </a:extLst>
          </p:cNvPr>
          <p:cNvSpPr txBox="1"/>
          <p:nvPr/>
        </p:nvSpPr>
        <p:spPr>
          <a:xfrm>
            <a:off x="2343314" y="1851837"/>
            <a:ext cx="1047881" cy="230832"/>
          </a:xfrm>
          <a:prstGeom prst="rect">
            <a:avLst/>
          </a:prstGeom>
          <a:noFill/>
        </p:spPr>
        <p:txBody>
          <a:bodyPr wrap="square">
            <a:spAutoFit/>
          </a:bodyPr>
          <a:lstStyle/>
          <a:p>
            <a:pPr algn="ctr"/>
            <a:r>
              <a:rPr lang="en-US" altLang="zh-CN" sz="900" dirty="0">
                <a:solidFill>
                  <a:srgbClr val="FF0000"/>
                </a:solidFill>
                <a:latin typeface="Arial" panose="020B0604020202020204" pitchFamily="34" charset="0"/>
                <a:ea typeface="微软雅黑" panose="020B0503020204020204" pitchFamily="34" charset="-122"/>
                <a:cs typeface="Arial" panose="020B0604020202020204" pitchFamily="34" charset="0"/>
              </a:rPr>
              <a:t>Total-cases</a:t>
            </a:r>
          </a:p>
        </p:txBody>
      </p:sp>
      <p:sp>
        <p:nvSpPr>
          <p:cNvPr id="5" name="文本框 4">
            <a:extLst>
              <a:ext uri="{FF2B5EF4-FFF2-40B4-BE49-F238E27FC236}">
                <a16:creationId xmlns:a16="http://schemas.microsoft.com/office/drawing/2014/main" id="{40B0A747-41D5-2854-2942-1841F0D0D4AC}"/>
              </a:ext>
            </a:extLst>
          </p:cNvPr>
          <p:cNvSpPr txBox="1"/>
          <p:nvPr/>
        </p:nvSpPr>
        <p:spPr>
          <a:xfrm>
            <a:off x="7062324" y="1822459"/>
            <a:ext cx="1047880" cy="230832"/>
          </a:xfrm>
          <a:prstGeom prst="rect">
            <a:avLst/>
          </a:prstGeom>
          <a:noFill/>
        </p:spPr>
        <p:txBody>
          <a:bodyPr wrap="square">
            <a:spAutoFit/>
          </a:bodyPr>
          <a:lstStyle/>
          <a:p>
            <a:pPr algn="ctr"/>
            <a:r>
              <a:rPr lang="en-US" altLang="zh-CN" sz="900" dirty="0">
                <a:solidFill>
                  <a:srgbClr val="FF0000"/>
                </a:solidFill>
                <a:latin typeface="Arial" panose="020B0604020202020204" pitchFamily="34" charset="0"/>
                <a:ea typeface="微软雅黑" panose="020B0503020204020204" pitchFamily="34" charset="-122"/>
                <a:cs typeface="Arial" panose="020B0604020202020204" pitchFamily="34" charset="0"/>
              </a:rPr>
              <a:t>PSM-cases</a:t>
            </a:r>
          </a:p>
        </p:txBody>
      </p:sp>
      <p:pic>
        <p:nvPicPr>
          <p:cNvPr id="6" name="图片 5">
            <a:extLst>
              <a:ext uri="{FF2B5EF4-FFF2-40B4-BE49-F238E27FC236}">
                <a16:creationId xmlns:a16="http://schemas.microsoft.com/office/drawing/2014/main" id="{F8988CD1-44DB-5DC7-452D-3C74171E7595}"/>
              </a:ext>
            </a:extLst>
          </p:cNvPr>
          <p:cNvPicPr>
            <a:picLocks noChangeAspect="1"/>
          </p:cNvPicPr>
          <p:nvPr/>
        </p:nvPicPr>
        <p:blipFill>
          <a:blip r:embed="rId2"/>
          <a:stretch>
            <a:fillRect/>
          </a:stretch>
        </p:blipFill>
        <p:spPr>
          <a:xfrm>
            <a:off x="1843385" y="2060687"/>
            <a:ext cx="3588576" cy="2360678"/>
          </a:xfrm>
          <a:prstGeom prst="rect">
            <a:avLst/>
          </a:prstGeom>
        </p:spPr>
      </p:pic>
      <p:cxnSp>
        <p:nvCxnSpPr>
          <p:cNvPr id="7" name="直接连接符 6">
            <a:extLst>
              <a:ext uri="{FF2B5EF4-FFF2-40B4-BE49-F238E27FC236}">
                <a16:creationId xmlns:a16="http://schemas.microsoft.com/office/drawing/2014/main" id="{657CAFB3-594A-A498-4AC5-6F9474DFEABA}"/>
              </a:ext>
            </a:extLst>
          </p:cNvPr>
          <p:cNvCxnSpPr>
            <a:cxnSpLocks/>
          </p:cNvCxnSpPr>
          <p:nvPr/>
        </p:nvCxnSpPr>
        <p:spPr>
          <a:xfrm>
            <a:off x="1941643" y="3968758"/>
            <a:ext cx="342314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2130F99F-6386-6824-DF01-558E8AD81A36}"/>
              </a:ext>
            </a:extLst>
          </p:cNvPr>
          <p:cNvCxnSpPr>
            <a:cxnSpLocks/>
          </p:cNvCxnSpPr>
          <p:nvPr/>
        </p:nvCxnSpPr>
        <p:spPr>
          <a:xfrm>
            <a:off x="1941643" y="4421365"/>
            <a:ext cx="3423141" cy="388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60590884-76BF-37C9-2AEF-71D94F6215A0}"/>
              </a:ext>
            </a:extLst>
          </p:cNvPr>
          <p:cNvPicPr>
            <a:picLocks noChangeAspect="1"/>
          </p:cNvPicPr>
          <p:nvPr/>
        </p:nvPicPr>
        <p:blipFill>
          <a:blip r:embed="rId3"/>
          <a:stretch>
            <a:fillRect/>
          </a:stretch>
        </p:blipFill>
        <p:spPr>
          <a:xfrm>
            <a:off x="6607680" y="2033199"/>
            <a:ext cx="3553474" cy="2349274"/>
          </a:xfrm>
          <a:prstGeom prst="rect">
            <a:avLst/>
          </a:prstGeom>
        </p:spPr>
      </p:pic>
      <p:cxnSp>
        <p:nvCxnSpPr>
          <p:cNvPr id="10" name="直接连接符 9">
            <a:extLst>
              <a:ext uri="{FF2B5EF4-FFF2-40B4-BE49-F238E27FC236}">
                <a16:creationId xmlns:a16="http://schemas.microsoft.com/office/drawing/2014/main" id="{8A9B0C1D-8C69-C24A-BE0C-B9CE6E07B880}"/>
              </a:ext>
            </a:extLst>
          </p:cNvPr>
          <p:cNvCxnSpPr>
            <a:cxnSpLocks/>
          </p:cNvCxnSpPr>
          <p:nvPr/>
        </p:nvCxnSpPr>
        <p:spPr>
          <a:xfrm>
            <a:off x="6708334" y="3964874"/>
            <a:ext cx="342314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3BE5E8FA-F4C5-1B6A-308A-C2E7648E4DA8}"/>
              </a:ext>
            </a:extLst>
          </p:cNvPr>
          <p:cNvCxnSpPr>
            <a:cxnSpLocks/>
          </p:cNvCxnSpPr>
          <p:nvPr/>
        </p:nvCxnSpPr>
        <p:spPr>
          <a:xfrm>
            <a:off x="6708334" y="4417481"/>
            <a:ext cx="3423141" cy="388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7EA7A233-B7B3-B577-2087-387825110DB9}"/>
              </a:ext>
            </a:extLst>
          </p:cNvPr>
          <p:cNvSpPr txBox="1"/>
          <p:nvPr/>
        </p:nvSpPr>
        <p:spPr>
          <a:xfrm>
            <a:off x="919480" y="5042654"/>
            <a:ext cx="10332720" cy="1200329"/>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2. Cumulative rate of HBV DNA loss in children with IC-CHB in the four age groups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The cumulative rates of serum HBV DNA loss in four age groups within the total number of cases (a) and PSM cases (b). Though the differences in the HBV DNA loss rates were relatively minor between the four age groups at the end of the follow-up period, HBV DNA loss was demonstrably faster in the two younger groups than the older two. These findings were consistent with the results of the PSM cases. </a:t>
            </a: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HBV, hepatitis B virus; IC-CHB: immune clearance chronic hepatitis B; PSM, propensity score matching.</a:t>
            </a:r>
          </a:p>
          <a:p>
            <a:endParaRPr lang="zh-CN" altLang="en-US" sz="1200" dirty="0"/>
          </a:p>
        </p:txBody>
      </p:sp>
    </p:spTree>
    <p:extLst>
      <p:ext uri="{BB962C8B-B14F-4D97-AF65-F5344CB8AC3E}">
        <p14:creationId xmlns:p14="http://schemas.microsoft.com/office/powerpoint/2010/main" val="1666911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a:extLst>
              <a:ext uri="{FF2B5EF4-FFF2-40B4-BE49-F238E27FC236}">
                <a16:creationId xmlns:a16="http://schemas.microsoft.com/office/drawing/2014/main" id="{0E575838-175E-1050-177F-2D7CC641924D}"/>
              </a:ext>
            </a:extLst>
          </p:cNvPr>
          <p:cNvGraphicFramePr>
            <a:graphicFrameLocks noChangeAspect="1"/>
          </p:cNvGraphicFramePr>
          <p:nvPr>
            <p:extLst>
              <p:ext uri="{D42A27DB-BD31-4B8C-83A1-F6EECF244321}">
                <p14:modId xmlns:p14="http://schemas.microsoft.com/office/powerpoint/2010/main" val="660128764"/>
              </p:ext>
            </p:extLst>
          </p:nvPr>
        </p:nvGraphicFramePr>
        <p:xfrm>
          <a:off x="256759" y="2102643"/>
          <a:ext cx="3884613" cy="2652713"/>
        </p:xfrm>
        <a:graphic>
          <a:graphicData uri="http://schemas.openxmlformats.org/presentationml/2006/ole">
            <mc:AlternateContent xmlns:mc="http://schemas.openxmlformats.org/markup-compatibility/2006">
              <mc:Choice xmlns:v="urn:schemas-microsoft-com:vml" Requires="v">
                <p:oleObj name="Prism 9" r:id="rId2" imgW="3884784" imgH="2652107" progId="Prism9.Document">
                  <p:embed/>
                </p:oleObj>
              </mc:Choice>
              <mc:Fallback>
                <p:oleObj name="Prism 9" r:id="rId2" imgW="3884784" imgH="2652107" progId="Prism9.Document">
                  <p:embed/>
                  <p:pic>
                    <p:nvPicPr>
                      <p:cNvPr id="0" name=""/>
                      <p:cNvPicPr/>
                      <p:nvPr/>
                    </p:nvPicPr>
                    <p:blipFill>
                      <a:blip r:embed="rId3"/>
                      <a:stretch>
                        <a:fillRect/>
                      </a:stretch>
                    </p:blipFill>
                    <p:spPr>
                      <a:xfrm>
                        <a:off x="256759" y="2102643"/>
                        <a:ext cx="3884613" cy="2652713"/>
                      </a:xfrm>
                      <a:prstGeom prst="rect">
                        <a:avLst/>
                      </a:prstGeom>
                    </p:spPr>
                  </p:pic>
                </p:oleObj>
              </mc:Fallback>
            </mc:AlternateContent>
          </a:graphicData>
        </a:graphic>
      </p:graphicFrame>
      <p:pic>
        <p:nvPicPr>
          <p:cNvPr id="5" name="图片 4">
            <a:extLst>
              <a:ext uri="{FF2B5EF4-FFF2-40B4-BE49-F238E27FC236}">
                <a16:creationId xmlns:a16="http://schemas.microsoft.com/office/drawing/2014/main" id="{EB72DE1F-F77C-7A64-EBB1-E6ECE33F8794}"/>
              </a:ext>
            </a:extLst>
          </p:cNvPr>
          <p:cNvPicPr>
            <a:picLocks noChangeAspect="1"/>
          </p:cNvPicPr>
          <p:nvPr/>
        </p:nvPicPr>
        <p:blipFill>
          <a:blip r:embed="rId4"/>
          <a:stretch>
            <a:fillRect/>
          </a:stretch>
        </p:blipFill>
        <p:spPr>
          <a:xfrm>
            <a:off x="8052972" y="1840706"/>
            <a:ext cx="3898900" cy="2914650"/>
          </a:xfrm>
          <a:prstGeom prst="rect">
            <a:avLst/>
          </a:prstGeom>
        </p:spPr>
      </p:pic>
      <p:pic>
        <p:nvPicPr>
          <p:cNvPr id="6" name="图片 5">
            <a:extLst>
              <a:ext uri="{FF2B5EF4-FFF2-40B4-BE49-F238E27FC236}">
                <a16:creationId xmlns:a16="http://schemas.microsoft.com/office/drawing/2014/main" id="{DBF9B943-3536-445E-6893-137FD9C5FCD3}"/>
              </a:ext>
            </a:extLst>
          </p:cNvPr>
          <p:cNvPicPr>
            <a:picLocks noChangeAspect="1"/>
          </p:cNvPicPr>
          <p:nvPr/>
        </p:nvPicPr>
        <p:blipFill>
          <a:blip r:embed="rId5"/>
          <a:stretch>
            <a:fillRect/>
          </a:stretch>
        </p:blipFill>
        <p:spPr>
          <a:xfrm>
            <a:off x="4141372" y="1840706"/>
            <a:ext cx="3911600" cy="2914650"/>
          </a:xfrm>
          <a:prstGeom prst="rect">
            <a:avLst/>
          </a:prstGeom>
        </p:spPr>
      </p:pic>
      <p:sp>
        <p:nvSpPr>
          <p:cNvPr id="7" name="文本框 6">
            <a:extLst>
              <a:ext uri="{FF2B5EF4-FFF2-40B4-BE49-F238E27FC236}">
                <a16:creationId xmlns:a16="http://schemas.microsoft.com/office/drawing/2014/main" id="{921B4AE5-E977-BB38-0888-54D31DC9C997}"/>
              </a:ext>
            </a:extLst>
          </p:cNvPr>
          <p:cNvSpPr txBox="1"/>
          <p:nvPr/>
        </p:nvSpPr>
        <p:spPr>
          <a:xfrm>
            <a:off x="235663" y="1979484"/>
            <a:ext cx="569648" cy="307777"/>
          </a:xfrm>
          <a:prstGeom prst="rect">
            <a:avLst/>
          </a:prstGeom>
          <a:noFill/>
        </p:spPr>
        <p:txBody>
          <a:bodyPr wrap="square" rtlCol="0">
            <a:spAutoFit/>
          </a:bodyPr>
          <a:lstStyle/>
          <a:p>
            <a:pPr>
              <a:defRPr/>
            </a:pPr>
            <a:r>
              <a:rPr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a</a:t>
            </a:r>
            <a:endParaRPr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8" name="文本框 7">
            <a:extLst>
              <a:ext uri="{FF2B5EF4-FFF2-40B4-BE49-F238E27FC236}">
                <a16:creationId xmlns:a16="http://schemas.microsoft.com/office/drawing/2014/main" id="{31FDDB83-FE5C-8E6D-2FA7-745BC5BD0ADF}"/>
              </a:ext>
            </a:extLst>
          </p:cNvPr>
          <p:cNvSpPr txBox="1"/>
          <p:nvPr/>
        </p:nvSpPr>
        <p:spPr>
          <a:xfrm>
            <a:off x="4141372" y="1979483"/>
            <a:ext cx="669696" cy="307777"/>
          </a:xfrm>
          <a:prstGeom prst="rect">
            <a:avLst/>
          </a:prstGeom>
          <a:noFill/>
        </p:spPr>
        <p:txBody>
          <a:bodyPr wrap="square" rtlCol="0">
            <a:spAutoFit/>
          </a:bodyPr>
          <a:lstStyle/>
          <a:p>
            <a:pPr>
              <a:defRPr/>
            </a:pPr>
            <a:r>
              <a:rPr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b</a:t>
            </a:r>
            <a:endParaRPr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9" name="文本框 8">
            <a:extLst>
              <a:ext uri="{FF2B5EF4-FFF2-40B4-BE49-F238E27FC236}">
                <a16:creationId xmlns:a16="http://schemas.microsoft.com/office/drawing/2014/main" id="{720CF9DE-847D-17FC-0A68-573DF2DEFCC0}"/>
              </a:ext>
            </a:extLst>
          </p:cNvPr>
          <p:cNvSpPr txBox="1"/>
          <p:nvPr/>
        </p:nvSpPr>
        <p:spPr>
          <a:xfrm>
            <a:off x="8052972" y="1979483"/>
            <a:ext cx="669696" cy="307777"/>
          </a:xfrm>
          <a:prstGeom prst="rect">
            <a:avLst/>
          </a:prstGeom>
          <a:noFill/>
        </p:spPr>
        <p:txBody>
          <a:bodyPr wrap="square" rtlCol="0">
            <a:spAutoFit/>
          </a:bodyPr>
          <a:lstStyle/>
          <a:p>
            <a:pPr>
              <a:defRPr/>
            </a:pPr>
            <a:r>
              <a:rPr lang="en-US" altLang="zh-CN" sz="1400" dirty="0">
                <a:solidFill>
                  <a:prstClr val="black"/>
                </a:solidFill>
                <a:latin typeface="Arial" panose="020B0604020202020204" pitchFamily="34" charset="0"/>
                <a:ea typeface="等线" panose="02010600030101010101" pitchFamily="2" charset="-122"/>
                <a:cs typeface="Arial" panose="020B0604020202020204" pitchFamily="34" charset="0"/>
              </a:rPr>
              <a:t>c</a:t>
            </a:r>
            <a:endParaRPr lang="zh-CN" altLang="en-US" sz="14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3" name="文本框 2">
            <a:extLst>
              <a:ext uri="{FF2B5EF4-FFF2-40B4-BE49-F238E27FC236}">
                <a16:creationId xmlns:a16="http://schemas.microsoft.com/office/drawing/2014/main" id="{1291949E-3B2A-9665-89CD-2C1D4879DB0D}"/>
              </a:ext>
            </a:extLst>
          </p:cNvPr>
          <p:cNvSpPr txBox="1"/>
          <p:nvPr/>
        </p:nvSpPr>
        <p:spPr>
          <a:xfrm>
            <a:off x="433758" y="4928166"/>
            <a:ext cx="11314294" cy="1015663"/>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3. Dynamic changes in ALT serum levels in children with IC-CHB during the antiviral treatment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(a) Dynamic changes in the serum ALT of the children with CHB in group-A (1–&lt;7-year-olds) and group-B (≥7–16-year-olds) during the 36-month study period; (b–c) Serum ALT changes in the cured and uncured children in (b) group-A and (c) group-B during the 36-month study period. Since this was a retrospective study, some patients did not attend our hospital for regular follow-ups and only occasionally followed up by telephone; thus, specific data for ALT was missing for 55 patients.</a:t>
            </a: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IC-CHB: immune clearance chronic hepatitis B; ALT, alanine aminotransferase.</a:t>
            </a:r>
          </a:p>
        </p:txBody>
      </p:sp>
    </p:spTree>
    <p:extLst>
      <p:ext uri="{BB962C8B-B14F-4D97-AF65-F5344CB8AC3E}">
        <p14:creationId xmlns:p14="http://schemas.microsoft.com/office/powerpoint/2010/main" val="2379456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F1F543B8-3988-35C1-4EE9-7BA2CB55123C}"/>
              </a:ext>
            </a:extLst>
          </p:cNvPr>
          <p:cNvSpPr txBox="1"/>
          <p:nvPr/>
        </p:nvSpPr>
        <p:spPr>
          <a:xfrm>
            <a:off x="75996" y="10194"/>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a</a:t>
            </a:r>
            <a:endParaRPr lang="zh-CN" altLang="en-US" sz="1200"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F8168A57-01D4-230D-EB54-1AD81B540C24}"/>
              </a:ext>
            </a:extLst>
          </p:cNvPr>
          <p:cNvSpPr txBox="1"/>
          <p:nvPr/>
        </p:nvSpPr>
        <p:spPr>
          <a:xfrm>
            <a:off x="74578" y="2754947"/>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b</a:t>
            </a:r>
            <a:endParaRPr lang="zh-CN" altLang="en-US" sz="1200"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4D6E9E28-4093-94A3-79BD-7694801ECA09}"/>
              </a:ext>
            </a:extLst>
          </p:cNvPr>
          <p:cNvSpPr txBox="1"/>
          <p:nvPr/>
        </p:nvSpPr>
        <p:spPr>
          <a:xfrm>
            <a:off x="3703805" y="2754947"/>
            <a:ext cx="261610"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c</a:t>
            </a:r>
            <a:endParaRPr lang="zh-CN" altLang="en-US" sz="1200" dirty="0">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49F81908-E7D5-D1D8-9F03-09E18BDCB0E1}"/>
              </a:ext>
            </a:extLst>
          </p:cNvPr>
          <p:cNvSpPr txBox="1"/>
          <p:nvPr/>
        </p:nvSpPr>
        <p:spPr>
          <a:xfrm>
            <a:off x="7777572" y="2767217"/>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d</a:t>
            </a:r>
            <a:endParaRPr lang="zh-CN" altLang="en-US" sz="1200" dirty="0">
              <a:latin typeface="Arial" panose="020B0604020202020204" pitchFamily="34" charset="0"/>
              <a:cs typeface="Arial" panose="020B0604020202020204" pitchFamily="34" charset="0"/>
            </a:endParaRPr>
          </a:p>
        </p:txBody>
      </p:sp>
      <p:pic>
        <p:nvPicPr>
          <p:cNvPr id="37" name="图片 36">
            <a:extLst>
              <a:ext uri="{FF2B5EF4-FFF2-40B4-BE49-F238E27FC236}">
                <a16:creationId xmlns:a16="http://schemas.microsoft.com/office/drawing/2014/main" id="{5A24A020-618C-AAB5-A83D-D90E211FD6FD}"/>
              </a:ext>
            </a:extLst>
          </p:cNvPr>
          <p:cNvPicPr>
            <a:picLocks noChangeAspect="1"/>
          </p:cNvPicPr>
          <p:nvPr/>
        </p:nvPicPr>
        <p:blipFill>
          <a:blip r:embed="rId2"/>
          <a:stretch>
            <a:fillRect/>
          </a:stretch>
        </p:blipFill>
        <p:spPr>
          <a:xfrm>
            <a:off x="4274181" y="2905716"/>
            <a:ext cx="3228288" cy="2049894"/>
          </a:xfrm>
          <a:prstGeom prst="rect">
            <a:avLst/>
          </a:prstGeom>
        </p:spPr>
      </p:pic>
      <p:sp>
        <p:nvSpPr>
          <p:cNvPr id="38" name="文本框 37">
            <a:extLst>
              <a:ext uri="{FF2B5EF4-FFF2-40B4-BE49-F238E27FC236}">
                <a16:creationId xmlns:a16="http://schemas.microsoft.com/office/drawing/2014/main" id="{C118AB1B-6D7F-D386-88A5-CF41EA177928}"/>
              </a:ext>
            </a:extLst>
          </p:cNvPr>
          <p:cNvSpPr txBox="1"/>
          <p:nvPr/>
        </p:nvSpPr>
        <p:spPr>
          <a:xfrm>
            <a:off x="4476674" y="2892163"/>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Regimen-b</a:t>
            </a:r>
          </a:p>
        </p:txBody>
      </p:sp>
      <p:cxnSp>
        <p:nvCxnSpPr>
          <p:cNvPr id="41" name="直接连接符 40">
            <a:extLst>
              <a:ext uri="{FF2B5EF4-FFF2-40B4-BE49-F238E27FC236}">
                <a16:creationId xmlns:a16="http://schemas.microsoft.com/office/drawing/2014/main" id="{EF2DEFC2-A55B-0264-5A1C-EADCE614B215}"/>
              </a:ext>
            </a:extLst>
          </p:cNvPr>
          <p:cNvCxnSpPr>
            <a:cxnSpLocks/>
          </p:cNvCxnSpPr>
          <p:nvPr/>
        </p:nvCxnSpPr>
        <p:spPr>
          <a:xfrm>
            <a:off x="4274181" y="4955610"/>
            <a:ext cx="32282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D76787C3-F9E7-7697-0FCB-F9F9C1544F4E}"/>
              </a:ext>
            </a:extLst>
          </p:cNvPr>
          <p:cNvCxnSpPr>
            <a:cxnSpLocks/>
          </p:cNvCxnSpPr>
          <p:nvPr/>
        </p:nvCxnSpPr>
        <p:spPr>
          <a:xfrm>
            <a:off x="4283538" y="4638406"/>
            <a:ext cx="32282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9" name="图片 58">
            <a:extLst>
              <a:ext uri="{FF2B5EF4-FFF2-40B4-BE49-F238E27FC236}">
                <a16:creationId xmlns:a16="http://schemas.microsoft.com/office/drawing/2014/main" id="{96025831-30FB-26F3-0FF1-530D392A8DF6}"/>
              </a:ext>
            </a:extLst>
          </p:cNvPr>
          <p:cNvPicPr>
            <a:picLocks noChangeAspect="1"/>
          </p:cNvPicPr>
          <p:nvPr/>
        </p:nvPicPr>
        <p:blipFill>
          <a:blip r:embed="rId3"/>
          <a:stretch>
            <a:fillRect/>
          </a:stretch>
        </p:blipFill>
        <p:spPr>
          <a:xfrm>
            <a:off x="484874" y="86595"/>
            <a:ext cx="3446580" cy="2236811"/>
          </a:xfrm>
          <a:prstGeom prst="rect">
            <a:avLst/>
          </a:prstGeom>
        </p:spPr>
      </p:pic>
      <p:sp>
        <p:nvSpPr>
          <p:cNvPr id="60" name="文本框 59">
            <a:extLst>
              <a:ext uri="{FF2B5EF4-FFF2-40B4-BE49-F238E27FC236}">
                <a16:creationId xmlns:a16="http://schemas.microsoft.com/office/drawing/2014/main" id="{8A464A46-3C32-75AF-BDFB-015CB688EEB0}"/>
              </a:ext>
            </a:extLst>
          </p:cNvPr>
          <p:cNvSpPr txBox="1"/>
          <p:nvPr/>
        </p:nvSpPr>
        <p:spPr>
          <a:xfrm>
            <a:off x="466159" y="10194"/>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Total</a:t>
            </a:r>
          </a:p>
        </p:txBody>
      </p:sp>
      <p:cxnSp>
        <p:nvCxnSpPr>
          <p:cNvPr id="61" name="直接连接符 60">
            <a:extLst>
              <a:ext uri="{FF2B5EF4-FFF2-40B4-BE49-F238E27FC236}">
                <a16:creationId xmlns:a16="http://schemas.microsoft.com/office/drawing/2014/main" id="{597ECFA7-8A51-709F-1554-A874B671FE52}"/>
              </a:ext>
            </a:extLst>
          </p:cNvPr>
          <p:cNvCxnSpPr>
            <a:cxnSpLocks/>
          </p:cNvCxnSpPr>
          <p:nvPr/>
        </p:nvCxnSpPr>
        <p:spPr>
          <a:xfrm>
            <a:off x="488054" y="1840834"/>
            <a:ext cx="33010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69EFAEDE-C62E-163F-A909-3B0F21901E24}"/>
              </a:ext>
            </a:extLst>
          </p:cNvPr>
          <p:cNvCxnSpPr>
            <a:cxnSpLocks/>
          </p:cNvCxnSpPr>
          <p:nvPr/>
        </p:nvCxnSpPr>
        <p:spPr>
          <a:xfrm>
            <a:off x="488054" y="2230923"/>
            <a:ext cx="33010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4" name="图片 63">
            <a:extLst>
              <a:ext uri="{FF2B5EF4-FFF2-40B4-BE49-F238E27FC236}">
                <a16:creationId xmlns:a16="http://schemas.microsoft.com/office/drawing/2014/main" id="{6D4A44A4-6D83-F7D7-5F59-8B21BA118747}"/>
              </a:ext>
            </a:extLst>
          </p:cNvPr>
          <p:cNvPicPr>
            <a:picLocks noChangeAspect="1"/>
          </p:cNvPicPr>
          <p:nvPr/>
        </p:nvPicPr>
        <p:blipFill>
          <a:blip r:embed="rId4"/>
          <a:stretch>
            <a:fillRect/>
          </a:stretch>
        </p:blipFill>
        <p:spPr>
          <a:xfrm>
            <a:off x="8052674" y="2897847"/>
            <a:ext cx="3228288" cy="2057763"/>
          </a:xfrm>
          <a:prstGeom prst="rect">
            <a:avLst/>
          </a:prstGeom>
        </p:spPr>
      </p:pic>
      <p:sp>
        <p:nvSpPr>
          <p:cNvPr id="65" name="文本框 64">
            <a:extLst>
              <a:ext uri="{FF2B5EF4-FFF2-40B4-BE49-F238E27FC236}">
                <a16:creationId xmlns:a16="http://schemas.microsoft.com/office/drawing/2014/main" id="{3ED9916D-2E86-5D0E-4E9B-96F09251B89E}"/>
              </a:ext>
            </a:extLst>
          </p:cNvPr>
          <p:cNvSpPr txBox="1"/>
          <p:nvPr/>
        </p:nvSpPr>
        <p:spPr>
          <a:xfrm>
            <a:off x="8178195" y="2892164"/>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Regimen-c</a:t>
            </a:r>
          </a:p>
        </p:txBody>
      </p:sp>
      <p:cxnSp>
        <p:nvCxnSpPr>
          <p:cNvPr id="66" name="直接连接符 65">
            <a:extLst>
              <a:ext uri="{FF2B5EF4-FFF2-40B4-BE49-F238E27FC236}">
                <a16:creationId xmlns:a16="http://schemas.microsoft.com/office/drawing/2014/main" id="{50FB6787-8381-6450-B77B-53CB17B6ED8F}"/>
              </a:ext>
            </a:extLst>
          </p:cNvPr>
          <p:cNvCxnSpPr>
            <a:cxnSpLocks/>
          </p:cNvCxnSpPr>
          <p:nvPr/>
        </p:nvCxnSpPr>
        <p:spPr>
          <a:xfrm>
            <a:off x="8063489" y="4948542"/>
            <a:ext cx="3166486" cy="7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a:extLst>
              <a:ext uri="{FF2B5EF4-FFF2-40B4-BE49-F238E27FC236}">
                <a16:creationId xmlns:a16="http://schemas.microsoft.com/office/drawing/2014/main" id="{EA5D9FE3-47FF-C7B4-C6D5-48427BFD19EE}"/>
              </a:ext>
            </a:extLst>
          </p:cNvPr>
          <p:cNvCxnSpPr>
            <a:cxnSpLocks/>
          </p:cNvCxnSpPr>
          <p:nvPr/>
        </p:nvCxnSpPr>
        <p:spPr>
          <a:xfrm>
            <a:off x="8072846" y="4631338"/>
            <a:ext cx="3157129" cy="7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2" name="图片 71">
            <a:extLst>
              <a:ext uri="{FF2B5EF4-FFF2-40B4-BE49-F238E27FC236}">
                <a16:creationId xmlns:a16="http://schemas.microsoft.com/office/drawing/2014/main" id="{CBB46140-D04B-7F46-8E30-7854B369B07C}"/>
              </a:ext>
            </a:extLst>
          </p:cNvPr>
          <p:cNvPicPr>
            <a:picLocks noChangeAspect="1"/>
          </p:cNvPicPr>
          <p:nvPr/>
        </p:nvPicPr>
        <p:blipFill>
          <a:blip r:embed="rId5"/>
          <a:stretch>
            <a:fillRect/>
          </a:stretch>
        </p:blipFill>
        <p:spPr>
          <a:xfrm>
            <a:off x="564329" y="2889738"/>
            <a:ext cx="3228289" cy="2063281"/>
          </a:xfrm>
          <a:prstGeom prst="rect">
            <a:avLst/>
          </a:prstGeom>
        </p:spPr>
      </p:pic>
      <p:sp>
        <p:nvSpPr>
          <p:cNvPr id="73" name="文本框 72">
            <a:extLst>
              <a:ext uri="{FF2B5EF4-FFF2-40B4-BE49-F238E27FC236}">
                <a16:creationId xmlns:a16="http://schemas.microsoft.com/office/drawing/2014/main" id="{3EC2A8C4-B061-8322-3FC3-7C6EDF542C23}"/>
              </a:ext>
            </a:extLst>
          </p:cNvPr>
          <p:cNvSpPr txBox="1"/>
          <p:nvPr/>
        </p:nvSpPr>
        <p:spPr>
          <a:xfrm>
            <a:off x="636938" y="2828554"/>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Regimen-a</a:t>
            </a:r>
          </a:p>
        </p:txBody>
      </p:sp>
      <p:cxnSp>
        <p:nvCxnSpPr>
          <p:cNvPr id="74" name="直接连接符 73">
            <a:extLst>
              <a:ext uri="{FF2B5EF4-FFF2-40B4-BE49-F238E27FC236}">
                <a16:creationId xmlns:a16="http://schemas.microsoft.com/office/drawing/2014/main" id="{314B0DBE-DDD6-A5A4-350D-2A76F9927575}"/>
              </a:ext>
            </a:extLst>
          </p:cNvPr>
          <p:cNvCxnSpPr>
            <a:cxnSpLocks/>
          </p:cNvCxnSpPr>
          <p:nvPr/>
        </p:nvCxnSpPr>
        <p:spPr>
          <a:xfrm>
            <a:off x="564329" y="4960188"/>
            <a:ext cx="31394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A2B19309-188D-BD51-E3BD-26495B45C816}"/>
              </a:ext>
            </a:extLst>
          </p:cNvPr>
          <p:cNvCxnSpPr>
            <a:cxnSpLocks/>
          </p:cNvCxnSpPr>
          <p:nvPr/>
        </p:nvCxnSpPr>
        <p:spPr>
          <a:xfrm>
            <a:off x="564329" y="4642984"/>
            <a:ext cx="31488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9493B2A2-33D9-C3DE-8276-BF4AAE4FBBE8}"/>
              </a:ext>
            </a:extLst>
          </p:cNvPr>
          <p:cNvSpPr txBox="1"/>
          <p:nvPr/>
        </p:nvSpPr>
        <p:spPr>
          <a:xfrm>
            <a:off x="0" y="5166707"/>
            <a:ext cx="12191999" cy="1569660"/>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4. Cumulative rates of </a:t>
            </a:r>
            <a:r>
              <a:rPr lang="en-US" altLang="zh-CN" sz="1200" b="1"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b="1" dirty="0">
                <a:latin typeface="Arial" panose="020B0604020202020204" pitchFamily="34" charset="0"/>
                <a:ea typeface="微软雅黑" panose="020B0503020204020204" pitchFamily="34" charset="-122"/>
                <a:cs typeface="Arial" panose="020B0604020202020204" pitchFamily="34" charset="0"/>
              </a:rPr>
              <a:t> seroconversion in children with CHB receiving different antiviral regimens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 (a) Cumulative rates of serum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in the children with CHB of the different regimen groups during the 36-month study period;(b–d) cumulative rates of serum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of the children with CHB in group-A (1–&lt;7-year-olds) and group-B (≥7–16-year-olds) with (b) Regimen-a, (c) Regimen-b, and (d) Regimen-c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Group-A (1–&lt;7-year-olds) under each antiviral regimen was observed to have a higher rate of cumulative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than group-B (≥7–16-year-olds) at the end of the 36-month follow-up visit; Group-A under Regimen-c achieved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exceedingly quickly in the first six months, while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occurred later and slower in both group-A under Regimen-a and Regimen-b. Nevertheless, the cumulative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rates were high in all three regimen groups at 36 months.</a:t>
            </a: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hepatitis B e antigen; CHB, chronic hepatitis B.</a:t>
            </a:r>
          </a:p>
        </p:txBody>
      </p:sp>
    </p:spTree>
    <p:extLst>
      <p:ext uri="{BB962C8B-B14F-4D97-AF65-F5344CB8AC3E}">
        <p14:creationId xmlns:p14="http://schemas.microsoft.com/office/powerpoint/2010/main" val="939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7E6F986A-F7A9-A643-77D3-6A88F85A62F2}"/>
              </a:ext>
            </a:extLst>
          </p:cNvPr>
          <p:cNvPicPr>
            <a:picLocks noChangeAspect="1"/>
          </p:cNvPicPr>
          <p:nvPr/>
        </p:nvPicPr>
        <p:blipFill>
          <a:blip r:embed="rId2"/>
          <a:stretch>
            <a:fillRect/>
          </a:stretch>
        </p:blipFill>
        <p:spPr>
          <a:xfrm>
            <a:off x="6658860" y="2106097"/>
            <a:ext cx="3751471" cy="2443707"/>
          </a:xfrm>
          <a:prstGeom prst="rect">
            <a:avLst/>
          </a:prstGeom>
        </p:spPr>
      </p:pic>
      <p:pic>
        <p:nvPicPr>
          <p:cNvPr id="3" name="图片 2">
            <a:extLst>
              <a:ext uri="{FF2B5EF4-FFF2-40B4-BE49-F238E27FC236}">
                <a16:creationId xmlns:a16="http://schemas.microsoft.com/office/drawing/2014/main" id="{067E58E2-FD01-6555-EA37-0325511FEE0F}"/>
              </a:ext>
            </a:extLst>
          </p:cNvPr>
          <p:cNvPicPr>
            <a:picLocks noChangeAspect="1"/>
          </p:cNvPicPr>
          <p:nvPr/>
        </p:nvPicPr>
        <p:blipFill>
          <a:blip r:embed="rId3"/>
          <a:stretch>
            <a:fillRect/>
          </a:stretch>
        </p:blipFill>
        <p:spPr>
          <a:xfrm>
            <a:off x="2007230" y="2129746"/>
            <a:ext cx="3751472" cy="2437911"/>
          </a:xfrm>
          <a:prstGeom prst="rect">
            <a:avLst/>
          </a:prstGeom>
        </p:spPr>
      </p:pic>
      <p:sp>
        <p:nvSpPr>
          <p:cNvPr id="4" name="文本框 3">
            <a:extLst>
              <a:ext uri="{FF2B5EF4-FFF2-40B4-BE49-F238E27FC236}">
                <a16:creationId xmlns:a16="http://schemas.microsoft.com/office/drawing/2014/main" id="{069E98A7-1C7B-C3DD-BB4D-E924F568733B}"/>
              </a:ext>
            </a:extLst>
          </p:cNvPr>
          <p:cNvSpPr txBox="1"/>
          <p:nvPr/>
        </p:nvSpPr>
        <p:spPr>
          <a:xfrm>
            <a:off x="6580537" y="1783903"/>
            <a:ext cx="284052"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6E3773DD-5C19-2E8D-0EA3-CD70E517B4B8}"/>
              </a:ext>
            </a:extLst>
          </p:cNvPr>
          <p:cNvSpPr txBox="1"/>
          <p:nvPr/>
        </p:nvSpPr>
        <p:spPr>
          <a:xfrm>
            <a:off x="1781669" y="1798320"/>
            <a:ext cx="284052"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6" name="文本框 5">
            <a:extLst>
              <a:ext uri="{FF2B5EF4-FFF2-40B4-BE49-F238E27FC236}">
                <a16:creationId xmlns:a16="http://schemas.microsoft.com/office/drawing/2014/main" id="{738A60B3-63BE-8403-F55B-25F1FE363907}"/>
              </a:ext>
            </a:extLst>
          </p:cNvPr>
          <p:cNvSpPr txBox="1"/>
          <p:nvPr/>
        </p:nvSpPr>
        <p:spPr>
          <a:xfrm>
            <a:off x="7245844" y="1834872"/>
            <a:ext cx="1047880"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PSM-cases</a:t>
            </a:r>
          </a:p>
        </p:txBody>
      </p:sp>
      <p:sp>
        <p:nvSpPr>
          <p:cNvPr id="7" name="文本框 6">
            <a:extLst>
              <a:ext uri="{FF2B5EF4-FFF2-40B4-BE49-F238E27FC236}">
                <a16:creationId xmlns:a16="http://schemas.microsoft.com/office/drawing/2014/main" id="{3A246C42-5CED-2954-820D-DFB53C528309}"/>
              </a:ext>
            </a:extLst>
          </p:cNvPr>
          <p:cNvSpPr txBox="1"/>
          <p:nvPr/>
        </p:nvSpPr>
        <p:spPr>
          <a:xfrm>
            <a:off x="2421905" y="1878769"/>
            <a:ext cx="1047881"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Total-cases</a:t>
            </a:r>
          </a:p>
        </p:txBody>
      </p:sp>
      <p:cxnSp>
        <p:nvCxnSpPr>
          <p:cNvPr id="8" name="直接连接符 7">
            <a:extLst>
              <a:ext uri="{FF2B5EF4-FFF2-40B4-BE49-F238E27FC236}">
                <a16:creationId xmlns:a16="http://schemas.microsoft.com/office/drawing/2014/main" id="{49880BB7-0D00-F31A-FD99-A7C472E5656E}"/>
              </a:ext>
            </a:extLst>
          </p:cNvPr>
          <p:cNvCxnSpPr>
            <a:cxnSpLocks/>
          </p:cNvCxnSpPr>
          <p:nvPr/>
        </p:nvCxnSpPr>
        <p:spPr>
          <a:xfrm>
            <a:off x="2103848" y="4083093"/>
            <a:ext cx="353450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83B8F9B3-45B7-C5EF-6F90-A7E019CB20B1}"/>
              </a:ext>
            </a:extLst>
          </p:cNvPr>
          <p:cNvCxnSpPr>
            <a:cxnSpLocks/>
          </p:cNvCxnSpPr>
          <p:nvPr/>
        </p:nvCxnSpPr>
        <p:spPr>
          <a:xfrm>
            <a:off x="2103848" y="4539584"/>
            <a:ext cx="353450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5C0A80CC-4B48-CDBB-EA0C-75E15EC5223B}"/>
              </a:ext>
            </a:extLst>
          </p:cNvPr>
          <p:cNvCxnSpPr>
            <a:cxnSpLocks/>
          </p:cNvCxnSpPr>
          <p:nvPr/>
        </p:nvCxnSpPr>
        <p:spPr>
          <a:xfrm>
            <a:off x="6783326" y="4058266"/>
            <a:ext cx="353450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1196419F-BBB4-8334-5ED6-34AAE5FA1B01}"/>
              </a:ext>
            </a:extLst>
          </p:cNvPr>
          <p:cNvCxnSpPr>
            <a:cxnSpLocks/>
          </p:cNvCxnSpPr>
          <p:nvPr/>
        </p:nvCxnSpPr>
        <p:spPr>
          <a:xfrm>
            <a:off x="6783326" y="4514757"/>
            <a:ext cx="353450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178F2AE6-BEF1-6CB4-81F8-DB59CE2D37B6}"/>
              </a:ext>
            </a:extLst>
          </p:cNvPr>
          <p:cNvSpPr txBox="1"/>
          <p:nvPr/>
        </p:nvSpPr>
        <p:spPr>
          <a:xfrm>
            <a:off x="970280" y="5205444"/>
            <a:ext cx="11028680" cy="1200329"/>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5. Cumulative rate of </a:t>
            </a:r>
            <a:r>
              <a:rPr lang="en-US" altLang="zh-CN" sz="1200" b="1"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b="1" dirty="0">
                <a:latin typeface="Arial" panose="020B0604020202020204" pitchFamily="34" charset="0"/>
                <a:ea typeface="微软雅黑" panose="020B0503020204020204" pitchFamily="34" charset="-122"/>
                <a:cs typeface="Arial" panose="020B0604020202020204" pitchFamily="34" charset="0"/>
              </a:rPr>
              <a:t> seroconversion in children with IC-CHB in the four age groups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The cumulative rates of serum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 in four age groups within the total number of cases (a) and PSM cases (b). </a:t>
            </a:r>
            <a:r>
              <a:rPr lang="en-US" altLang="zh-CN" sz="1200" dirty="0">
                <a:latin typeface="Arial" panose="020B0604020202020204" pitchFamily="34" charset="0"/>
                <a:cs typeface="Arial" panose="020B0604020202020204" pitchFamily="34" charset="0"/>
              </a:rPr>
              <a:t>The cumulative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seroconversion</a:t>
            </a:r>
            <a:r>
              <a:rPr lang="en-US" altLang="zh-CN" sz="1200" dirty="0">
                <a:latin typeface="Arial" panose="020B0604020202020204" pitchFamily="34" charset="0"/>
                <a:cs typeface="Arial" panose="020B0604020202020204" pitchFamily="34" charset="0"/>
              </a:rPr>
              <a:t>, at any point in time, decreased as the baseline age increased in all four age groups. Such differences in the cumulative rates of HBsAg loss were also observed in the PSM analysis. </a:t>
            </a:r>
            <a:endParaRPr lang="en-US" altLang="zh-CN" sz="1200" dirty="0">
              <a:latin typeface="Arial" panose="020B0604020202020204" pitchFamily="34" charset="0"/>
              <a:ea typeface="微软雅黑" panose="020B0503020204020204" pitchFamily="34" charset="-122"/>
              <a:cs typeface="Arial" panose="020B0604020202020204" pitchFamily="34" charset="0"/>
            </a:endParaRP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a:t>
            </a:r>
            <a:r>
              <a:rPr lang="en-US" altLang="zh-CN" sz="1200" dirty="0" err="1">
                <a:latin typeface="Arial" panose="020B0604020202020204" pitchFamily="34" charset="0"/>
                <a:ea typeface="微软雅黑" panose="020B0503020204020204" pitchFamily="34" charset="-122"/>
                <a:cs typeface="Arial" panose="020B0604020202020204" pitchFamily="34" charset="0"/>
              </a:rPr>
              <a:t>HBeAg</a:t>
            </a:r>
            <a:r>
              <a:rPr lang="en-US" altLang="zh-CN" sz="1200" dirty="0">
                <a:latin typeface="Arial" panose="020B0604020202020204" pitchFamily="34" charset="0"/>
                <a:ea typeface="微软雅黑" panose="020B0503020204020204" pitchFamily="34" charset="-122"/>
                <a:cs typeface="Arial" panose="020B0604020202020204" pitchFamily="34" charset="0"/>
              </a:rPr>
              <a:t>, hepatitis B e antigen; IC-CHB: immune clearance chronic hepatitis B; PSM, propensity score matching.</a:t>
            </a:r>
          </a:p>
          <a:p>
            <a:endParaRPr lang="zh-CN" altLang="en-US" sz="1200" dirty="0"/>
          </a:p>
        </p:txBody>
      </p:sp>
    </p:spTree>
    <p:extLst>
      <p:ext uri="{BB962C8B-B14F-4D97-AF65-F5344CB8AC3E}">
        <p14:creationId xmlns:p14="http://schemas.microsoft.com/office/powerpoint/2010/main" val="819373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217E06C5-96AA-0912-A749-3A69632CD246}"/>
              </a:ext>
            </a:extLst>
          </p:cNvPr>
          <p:cNvSpPr txBox="1"/>
          <p:nvPr/>
        </p:nvSpPr>
        <p:spPr>
          <a:xfrm>
            <a:off x="198553" y="244139"/>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a</a:t>
            </a:r>
            <a:endParaRPr lang="zh-CN" altLang="en-US" sz="1200" dirty="0">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45A83D80-1777-9F2B-88CA-63822797990E}"/>
              </a:ext>
            </a:extLst>
          </p:cNvPr>
          <p:cNvSpPr txBox="1"/>
          <p:nvPr/>
        </p:nvSpPr>
        <p:spPr>
          <a:xfrm>
            <a:off x="198553" y="2581113"/>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b</a:t>
            </a:r>
            <a:endParaRPr lang="zh-CN" altLang="en-US" sz="1200"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3C273704-7A7F-3B21-C598-B9D2E13D87CD}"/>
              </a:ext>
            </a:extLst>
          </p:cNvPr>
          <p:cNvSpPr txBox="1"/>
          <p:nvPr/>
        </p:nvSpPr>
        <p:spPr>
          <a:xfrm>
            <a:off x="4167601" y="2585804"/>
            <a:ext cx="295274" cy="276999"/>
          </a:xfrm>
          <a:prstGeom prst="rect">
            <a:avLst/>
          </a:prstGeom>
          <a:noFill/>
        </p:spPr>
        <p:txBody>
          <a:bodyPr wrap="square" rtlCol="0">
            <a:spAutoFit/>
          </a:bodyPr>
          <a:lstStyle/>
          <a:p>
            <a:r>
              <a:rPr lang="en-US" altLang="zh-CN" sz="1200" dirty="0">
                <a:latin typeface="Arial" panose="020B0604020202020204" pitchFamily="34" charset="0"/>
                <a:cs typeface="Arial" panose="020B0604020202020204" pitchFamily="34" charset="0"/>
              </a:rPr>
              <a:t>c</a:t>
            </a:r>
            <a:endParaRPr lang="zh-CN" altLang="en-US" sz="1200" dirty="0">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1C294FAD-D0C8-2A42-DCAD-EDB50CBC83C4}"/>
              </a:ext>
            </a:extLst>
          </p:cNvPr>
          <p:cNvSpPr txBox="1"/>
          <p:nvPr/>
        </p:nvSpPr>
        <p:spPr>
          <a:xfrm>
            <a:off x="8144665" y="2618865"/>
            <a:ext cx="269626" cy="276999"/>
          </a:xfrm>
          <a:prstGeom prst="rect">
            <a:avLst/>
          </a:prstGeom>
          <a:noFill/>
        </p:spPr>
        <p:txBody>
          <a:bodyPr wrap="none" rtlCol="0">
            <a:spAutoFit/>
          </a:bodyPr>
          <a:lstStyle/>
          <a:p>
            <a:r>
              <a:rPr lang="en-US" altLang="zh-CN" sz="1200" dirty="0">
                <a:latin typeface="Arial" panose="020B0604020202020204" pitchFamily="34" charset="0"/>
                <a:cs typeface="Arial" panose="020B0604020202020204" pitchFamily="34" charset="0"/>
              </a:rPr>
              <a:t>d</a:t>
            </a:r>
            <a:endParaRPr lang="zh-CN" altLang="en-US" sz="1200" dirty="0">
              <a:latin typeface="Arial" panose="020B0604020202020204" pitchFamily="34" charset="0"/>
              <a:cs typeface="Arial" panose="020B0604020202020204" pitchFamily="34" charset="0"/>
            </a:endParaRPr>
          </a:p>
        </p:txBody>
      </p:sp>
      <p:pic>
        <p:nvPicPr>
          <p:cNvPr id="24" name="图片 23">
            <a:extLst>
              <a:ext uri="{FF2B5EF4-FFF2-40B4-BE49-F238E27FC236}">
                <a16:creationId xmlns:a16="http://schemas.microsoft.com/office/drawing/2014/main" id="{E7050069-1837-4DEC-7D6A-25E198597189}"/>
              </a:ext>
            </a:extLst>
          </p:cNvPr>
          <p:cNvPicPr>
            <a:picLocks noChangeAspect="1"/>
          </p:cNvPicPr>
          <p:nvPr/>
        </p:nvPicPr>
        <p:blipFill>
          <a:blip r:embed="rId2"/>
          <a:stretch>
            <a:fillRect/>
          </a:stretch>
        </p:blipFill>
        <p:spPr>
          <a:xfrm>
            <a:off x="398314" y="218714"/>
            <a:ext cx="3301492" cy="2142650"/>
          </a:xfrm>
          <a:prstGeom prst="rect">
            <a:avLst/>
          </a:prstGeom>
        </p:spPr>
      </p:pic>
      <p:sp>
        <p:nvSpPr>
          <p:cNvPr id="25" name="文本框 24">
            <a:extLst>
              <a:ext uri="{FF2B5EF4-FFF2-40B4-BE49-F238E27FC236}">
                <a16:creationId xmlns:a16="http://schemas.microsoft.com/office/drawing/2014/main" id="{C57A7048-1F76-A3A2-414E-8A6C958E0F9A}"/>
              </a:ext>
            </a:extLst>
          </p:cNvPr>
          <p:cNvSpPr txBox="1"/>
          <p:nvPr/>
        </p:nvSpPr>
        <p:spPr>
          <a:xfrm>
            <a:off x="567306" y="95683"/>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Total</a:t>
            </a:r>
          </a:p>
        </p:txBody>
      </p:sp>
      <p:cxnSp>
        <p:nvCxnSpPr>
          <p:cNvPr id="26" name="直接连接符 25">
            <a:extLst>
              <a:ext uri="{FF2B5EF4-FFF2-40B4-BE49-F238E27FC236}">
                <a16:creationId xmlns:a16="http://schemas.microsoft.com/office/drawing/2014/main" id="{906006A9-0741-AFE1-7E27-4FA2E22A6D89}"/>
              </a:ext>
            </a:extLst>
          </p:cNvPr>
          <p:cNvCxnSpPr>
            <a:cxnSpLocks/>
          </p:cNvCxnSpPr>
          <p:nvPr/>
        </p:nvCxnSpPr>
        <p:spPr>
          <a:xfrm>
            <a:off x="398314" y="1971655"/>
            <a:ext cx="32592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DFF75F8A-33D5-B7E3-DD34-BBF524ED998D}"/>
              </a:ext>
            </a:extLst>
          </p:cNvPr>
          <p:cNvCxnSpPr>
            <a:cxnSpLocks/>
          </p:cNvCxnSpPr>
          <p:nvPr/>
        </p:nvCxnSpPr>
        <p:spPr>
          <a:xfrm>
            <a:off x="398314" y="2361364"/>
            <a:ext cx="329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3" name="图片 42">
            <a:extLst>
              <a:ext uri="{FF2B5EF4-FFF2-40B4-BE49-F238E27FC236}">
                <a16:creationId xmlns:a16="http://schemas.microsoft.com/office/drawing/2014/main" id="{2F47ED8B-4969-B1F7-0813-F316504D3588}"/>
              </a:ext>
            </a:extLst>
          </p:cNvPr>
          <p:cNvPicPr>
            <a:picLocks noChangeAspect="1"/>
          </p:cNvPicPr>
          <p:nvPr/>
        </p:nvPicPr>
        <p:blipFill>
          <a:blip r:embed="rId3"/>
          <a:stretch>
            <a:fillRect/>
          </a:stretch>
        </p:blipFill>
        <p:spPr>
          <a:xfrm>
            <a:off x="4288167" y="2808143"/>
            <a:ext cx="3360511" cy="2125662"/>
          </a:xfrm>
          <a:prstGeom prst="rect">
            <a:avLst/>
          </a:prstGeom>
        </p:spPr>
      </p:pic>
      <p:sp>
        <p:nvSpPr>
          <p:cNvPr id="44" name="文本框 43">
            <a:extLst>
              <a:ext uri="{FF2B5EF4-FFF2-40B4-BE49-F238E27FC236}">
                <a16:creationId xmlns:a16="http://schemas.microsoft.com/office/drawing/2014/main" id="{57390D70-48F8-FB20-CD24-3E58C90DC0CA}"/>
              </a:ext>
            </a:extLst>
          </p:cNvPr>
          <p:cNvSpPr txBox="1"/>
          <p:nvPr/>
        </p:nvSpPr>
        <p:spPr>
          <a:xfrm>
            <a:off x="4366130" y="2669644"/>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Regimen-b</a:t>
            </a:r>
          </a:p>
        </p:txBody>
      </p:sp>
      <p:cxnSp>
        <p:nvCxnSpPr>
          <p:cNvPr id="47" name="直接连接符 46">
            <a:extLst>
              <a:ext uri="{FF2B5EF4-FFF2-40B4-BE49-F238E27FC236}">
                <a16:creationId xmlns:a16="http://schemas.microsoft.com/office/drawing/2014/main" id="{16ED2AC4-F1ED-EA17-8D58-690EE6FB5EB4}"/>
              </a:ext>
            </a:extLst>
          </p:cNvPr>
          <p:cNvCxnSpPr>
            <a:cxnSpLocks/>
          </p:cNvCxnSpPr>
          <p:nvPr/>
        </p:nvCxnSpPr>
        <p:spPr>
          <a:xfrm>
            <a:off x="4320334" y="4601553"/>
            <a:ext cx="32592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7D9F3DE5-D70F-C9FE-6E08-55D9442B9182}"/>
              </a:ext>
            </a:extLst>
          </p:cNvPr>
          <p:cNvCxnSpPr>
            <a:cxnSpLocks/>
          </p:cNvCxnSpPr>
          <p:nvPr/>
        </p:nvCxnSpPr>
        <p:spPr>
          <a:xfrm>
            <a:off x="4320334" y="4959366"/>
            <a:ext cx="329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7" name="图片 56">
            <a:extLst>
              <a:ext uri="{FF2B5EF4-FFF2-40B4-BE49-F238E27FC236}">
                <a16:creationId xmlns:a16="http://schemas.microsoft.com/office/drawing/2014/main" id="{1802F93D-0139-E00E-9F2F-5BB2096889B1}"/>
              </a:ext>
            </a:extLst>
          </p:cNvPr>
          <p:cNvPicPr>
            <a:picLocks noChangeAspect="1"/>
          </p:cNvPicPr>
          <p:nvPr/>
        </p:nvPicPr>
        <p:blipFill>
          <a:blip r:embed="rId4"/>
          <a:stretch>
            <a:fillRect/>
          </a:stretch>
        </p:blipFill>
        <p:spPr>
          <a:xfrm>
            <a:off x="8059423" y="2836787"/>
            <a:ext cx="3296175" cy="2097018"/>
          </a:xfrm>
          <a:prstGeom prst="rect">
            <a:avLst/>
          </a:prstGeom>
        </p:spPr>
      </p:pic>
      <p:sp>
        <p:nvSpPr>
          <p:cNvPr id="58" name="文本框 57">
            <a:extLst>
              <a:ext uri="{FF2B5EF4-FFF2-40B4-BE49-F238E27FC236}">
                <a16:creationId xmlns:a16="http://schemas.microsoft.com/office/drawing/2014/main" id="{7AD52600-F33E-F1A2-6A5B-B8E0F7B24D89}"/>
              </a:ext>
            </a:extLst>
          </p:cNvPr>
          <p:cNvSpPr txBox="1"/>
          <p:nvPr/>
        </p:nvSpPr>
        <p:spPr>
          <a:xfrm>
            <a:off x="8342657" y="2719612"/>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Regimen-c</a:t>
            </a:r>
          </a:p>
        </p:txBody>
      </p:sp>
      <p:cxnSp>
        <p:nvCxnSpPr>
          <p:cNvPr id="59" name="直接连接符 58">
            <a:extLst>
              <a:ext uri="{FF2B5EF4-FFF2-40B4-BE49-F238E27FC236}">
                <a16:creationId xmlns:a16="http://schemas.microsoft.com/office/drawing/2014/main" id="{623E1C0B-FC78-6B3D-CC9E-B0E5125E797D}"/>
              </a:ext>
            </a:extLst>
          </p:cNvPr>
          <p:cNvCxnSpPr>
            <a:cxnSpLocks/>
          </p:cNvCxnSpPr>
          <p:nvPr/>
        </p:nvCxnSpPr>
        <p:spPr>
          <a:xfrm>
            <a:off x="8093824" y="4601553"/>
            <a:ext cx="32592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15C79F5D-0A24-CC2A-A819-041E03B0C085}"/>
              </a:ext>
            </a:extLst>
          </p:cNvPr>
          <p:cNvCxnSpPr>
            <a:cxnSpLocks/>
          </p:cNvCxnSpPr>
          <p:nvPr/>
        </p:nvCxnSpPr>
        <p:spPr>
          <a:xfrm>
            <a:off x="8093824" y="4959366"/>
            <a:ext cx="329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2" name="图片 61">
            <a:extLst>
              <a:ext uri="{FF2B5EF4-FFF2-40B4-BE49-F238E27FC236}">
                <a16:creationId xmlns:a16="http://schemas.microsoft.com/office/drawing/2014/main" id="{E8A70019-515E-8CC5-125E-B69E32DDB6D8}"/>
              </a:ext>
            </a:extLst>
          </p:cNvPr>
          <p:cNvPicPr>
            <a:picLocks noChangeAspect="1"/>
          </p:cNvPicPr>
          <p:nvPr/>
        </p:nvPicPr>
        <p:blipFill>
          <a:blip r:embed="rId5"/>
          <a:stretch>
            <a:fillRect/>
          </a:stretch>
        </p:blipFill>
        <p:spPr>
          <a:xfrm>
            <a:off x="396345" y="2822498"/>
            <a:ext cx="3360511" cy="2150236"/>
          </a:xfrm>
          <a:prstGeom prst="rect">
            <a:avLst/>
          </a:prstGeom>
        </p:spPr>
      </p:pic>
      <p:sp>
        <p:nvSpPr>
          <p:cNvPr id="63" name="文本框 62">
            <a:extLst>
              <a:ext uri="{FF2B5EF4-FFF2-40B4-BE49-F238E27FC236}">
                <a16:creationId xmlns:a16="http://schemas.microsoft.com/office/drawing/2014/main" id="{36934993-F07A-C921-CEFA-BE488F3396F9}"/>
              </a:ext>
            </a:extLst>
          </p:cNvPr>
          <p:cNvSpPr txBox="1"/>
          <p:nvPr/>
        </p:nvSpPr>
        <p:spPr>
          <a:xfrm>
            <a:off x="646635" y="2755378"/>
            <a:ext cx="1575816"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Regimen-a</a:t>
            </a:r>
          </a:p>
        </p:txBody>
      </p:sp>
      <p:cxnSp>
        <p:nvCxnSpPr>
          <p:cNvPr id="64" name="直接连接符 63">
            <a:extLst>
              <a:ext uri="{FF2B5EF4-FFF2-40B4-BE49-F238E27FC236}">
                <a16:creationId xmlns:a16="http://schemas.microsoft.com/office/drawing/2014/main" id="{10F2067B-F22F-AF93-42CB-73A5F58916F2}"/>
              </a:ext>
            </a:extLst>
          </p:cNvPr>
          <p:cNvCxnSpPr>
            <a:cxnSpLocks/>
          </p:cNvCxnSpPr>
          <p:nvPr/>
        </p:nvCxnSpPr>
        <p:spPr>
          <a:xfrm>
            <a:off x="430481" y="4634554"/>
            <a:ext cx="325928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A4918549-C751-F3A0-A3EF-EAA04CD45CE2}"/>
              </a:ext>
            </a:extLst>
          </p:cNvPr>
          <p:cNvCxnSpPr>
            <a:cxnSpLocks/>
          </p:cNvCxnSpPr>
          <p:nvPr/>
        </p:nvCxnSpPr>
        <p:spPr>
          <a:xfrm>
            <a:off x="430481" y="4973315"/>
            <a:ext cx="329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文本框 4">
            <a:extLst>
              <a:ext uri="{FF2B5EF4-FFF2-40B4-BE49-F238E27FC236}">
                <a16:creationId xmlns:a16="http://schemas.microsoft.com/office/drawing/2014/main" id="{1D3707C2-91DB-2981-3E6F-A02492FEF58B}"/>
              </a:ext>
            </a:extLst>
          </p:cNvPr>
          <p:cNvSpPr txBox="1"/>
          <p:nvPr/>
        </p:nvSpPr>
        <p:spPr>
          <a:xfrm>
            <a:off x="1" y="5146828"/>
            <a:ext cx="12192000" cy="1384995"/>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6. Cumulative rates of HBsAg loss in the children with CHB under the different antiviral regimens during the study period. </a:t>
            </a:r>
          </a:p>
          <a:p>
            <a:r>
              <a:rPr lang="en-US" altLang="zh-CN" sz="1200" dirty="0">
                <a:latin typeface="Arial" panose="020B0604020202020204" pitchFamily="34" charset="0"/>
                <a:ea typeface="微软雅黑" panose="020B0503020204020204" pitchFamily="34" charset="-122"/>
                <a:cs typeface="Arial" panose="020B0604020202020204" pitchFamily="34" charset="0"/>
              </a:rPr>
              <a:t> (a) Cumulative rates of serum HBsAg loss in the children with CHB in the different regimen groups during the 36-month study period; (b–d) cumulative rates of serum HBsAg loss in the children with CHB in group-A (1–&lt;7-year-olds) and group-B (≥7–16-year-olds) under (b) Regimen-a, (c) Regimen-b, and (d) Regimen-c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Group-A (1–&lt;7-year-olds) in each antiviral regimen was observed to have a higher rate of cumulative HBsAg loss than group-B (≥7–16-year-olds) at the end of the 36-month follow-up visit; group-A under Regimen-c achieved HBsAg loss very rapidly in the first six months, while HBsAg loss occurred later and more slowly in the group-A under Regimen-a and Regimen-b. However, the cumulative HBsAg loss rates were high in all three regimen groups at 36 months.</a:t>
            </a: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HBsAg, hepatitis B surface antigen; CHB, chronic hepatitis B.</a:t>
            </a:r>
          </a:p>
        </p:txBody>
      </p:sp>
    </p:spTree>
    <p:extLst>
      <p:ext uri="{BB962C8B-B14F-4D97-AF65-F5344CB8AC3E}">
        <p14:creationId xmlns:p14="http://schemas.microsoft.com/office/powerpoint/2010/main" val="1851960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15CF5B1-8569-716D-5FCF-5904007F9CF3}"/>
              </a:ext>
            </a:extLst>
          </p:cNvPr>
          <p:cNvSpPr txBox="1"/>
          <p:nvPr/>
        </p:nvSpPr>
        <p:spPr>
          <a:xfrm>
            <a:off x="1629557" y="1965166"/>
            <a:ext cx="284052"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a</a:t>
            </a:r>
            <a:endParaRPr lang="zh-CN" altLang="en-US" sz="1400"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849F4317-E8AC-9F23-5AAB-4CC3E337350F}"/>
              </a:ext>
            </a:extLst>
          </p:cNvPr>
          <p:cNvSpPr txBox="1"/>
          <p:nvPr/>
        </p:nvSpPr>
        <p:spPr>
          <a:xfrm>
            <a:off x="6372067" y="1965166"/>
            <a:ext cx="284052"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b</a:t>
            </a:r>
            <a:endParaRPr lang="zh-CN" altLang="en-US" sz="1400" dirty="0">
              <a:latin typeface="Arial" panose="020B0604020202020204" pitchFamily="34" charset="0"/>
              <a:cs typeface="Arial" panose="020B0604020202020204" pitchFamily="34" charset="0"/>
            </a:endParaRPr>
          </a:p>
        </p:txBody>
      </p:sp>
      <p:sp>
        <p:nvSpPr>
          <p:cNvPr id="4" name="文本框 3">
            <a:extLst>
              <a:ext uri="{FF2B5EF4-FFF2-40B4-BE49-F238E27FC236}">
                <a16:creationId xmlns:a16="http://schemas.microsoft.com/office/drawing/2014/main" id="{1783DA0C-6047-881B-2280-C5E3ADAF649A}"/>
              </a:ext>
            </a:extLst>
          </p:cNvPr>
          <p:cNvSpPr txBox="1"/>
          <p:nvPr/>
        </p:nvSpPr>
        <p:spPr>
          <a:xfrm>
            <a:off x="2376292" y="1998676"/>
            <a:ext cx="1047881"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Total-cases</a:t>
            </a:r>
          </a:p>
        </p:txBody>
      </p:sp>
      <p:sp>
        <p:nvSpPr>
          <p:cNvPr id="5" name="文本框 4">
            <a:extLst>
              <a:ext uri="{FF2B5EF4-FFF2-40B4-BE49-F238E27FC236}">
                <a16:creationId xmlns:a16="http://schemas.microsoft.com/office/drawing/2014/main" id="{2CDAF45F-A35A-DD84-9BB6-645D49BA32C1}"/>
              </a:ext>
            </a:extLst>
          </p:cNvPr>
          <p:cNvSpPr txBox="1"/>
          <p:nvPr/>
        </p:nvSpPr>
        <p:spPr>
          <a:xfrm>
            <a:off x="7245166" y="1998675"/>
            <a:ext cx="1047880" cy="276999"/>
          </a:xfrm>
          <a:prstGeom prst="rect">
            <a:avLst/>
          </a:prstGeom>
          <a:noFill/>
        </p:spPr>
        <p:txBody>
          <a:bodyPr wrap="square">
            <a:spAutoFit/>
          </a:bodyPr>
          <a:lstStyle/>
          <a:p>
            <a:pPr algn="ctr"/>
            <a:r>
              <a:rPr lang="en-US" altLang="zh-CN" sz="1200" dirty="0">
                <a:solidFill>
                  <a:srgbClr val="FF0000"/>
                </a:solidFill>
                <a:latin typeface="Arial" panose="020B0604020202020204" pitchFamily="34" charset="0"/>
                <a:ea typeface="微软雅黑" panose="020B0503020204020204" pitchFamily="34" charset="-122"/>
                <a:cs typeface="Arial" panose="020B0604020202020204" pitchFamily="34" charset="0"/>
              </a:rPr>
              <a:t>PSM-cases</a:t>
            </a:r>
          </a:p>
        </p:txBody>
      </p:sp>
      <p:pic>
        <p:nvPicPr>
          <p:cNvPr id="6" name="图片 5">
            <a:extLst>
              <a:ext uri="{FF2B5EF4-FFF2-40B4-BE49-F238E27FC236}">
                <a16:creationId xmlns:a16="http://schemas.microsoft.com/office/drawing/2014/main" id="{7BEF7C58-901B-9D86-2DDB-3710F42F3D1C}"/>
              </a:ext>
            </a:extLst>
          </p:cNvPr>
          <p:cNvPicPr>
            <a:picLocks noChangeAspect="1"/>
          </p:cNvPicPr>
          <p:nvPr/>
        </p:nvPicPr>
        <p:blipFill>
          <a:blip r:embed="rId2"/>
          <a:stretch>
            <a:fillRect/>
          </a:stretch>
        </p:blipFill>
        <p:spPr>
          <a:xfrm>
            <a:off x="1770613" y="2305084"/>
            <a:ext cx="3580369" cy="2356570"/>
          </a:xfrm>
          <a:prstGeom prst="rect">
            <a:avLst/>
          </a:prstGeom>
        </p:spPr>
      </p:pic>
      <p:cxnSp>
        <p:nvCxnSpPr>
          <p:cNvPr id="7" name="直接连接符 6">
            <a:extLst>
              <a:ext uri="{FF2B5EF4-FFF2-40B4-BE49-F238E27FC236}">
                <a16:creationId xmlns:a16="http://schemas.microsoft.com/office/drawing/2014/main" id="{5527D013-389D-CB34-0DAD-21667EC381B4}"/>
              </a:ext>
            </a:extLst>
          </p:cNvPr>
          <p:cNvCxnSpPr>
            <a:cxnSpLocks/>
          </p:cNvCxnSpPr>
          <p:nvPr/>
        </p:nvCxnSpPr>
        <p:spPr>
          <a:xfrm>
            <a:off x="1849384" y="4210095"/>
            <a:ext cx="3419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D549C0F2-54CF-08B9-A56E-21F39B380BD0}"/>
              </a:ext>
            </a:extLst>
          </p:cNvPr>
          <p:cNvCxnSpPr>
            <a:cxnSpLocks/>
          </p:cNvCxnSpPr>
          <p:nvPr/>
        </p:nvCxnSpPr>
        <p:spPr>
          <a:xfrm>
            <a:off x="1849384" y="4666586"/>
            <a:ext cx="3419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6DF62795-989F-FE27-78B0-8E820BCC76BC}"/>
              </a:ext>
            </a:extLst>
          </p:cNvPr>
          <p:cNvPicPr>
            <a:picLocks noChangeAspect="1"/>
          </p:cNvPicPr>
          <p:nvPr/>
        </p:nvPicPr>
        <p:blipFill>
          <a:blip r:embed="rId3"/>
          <a:stretch>
            <a:fillRect/>
          </a:stretch>
        </p:blipFill>
        <p:spPr>
          <a:xfrm>
            <a:off x="6736347" y="2289380"/>
            <a:ext cx="3606269" cy="2358021"/>
          </a:xfrm>
          <a:prstGeom prst="rect">
            <a:avLst/>
          </a:prstGeom>
        </p:spPr>
      </p:pic>
      <p:cxnSp>
        <p:nvCxnSpPr>
          <p:cNvPr id="10" name="直接连接符 9">
            <a:extLst>
              <a:ext uri="{FF2B5EF4-FFF2-40B4-BE49-F238E27FC236}">
                <a16:creationId xmlns:a16="http://schemas.microsoft.com/office/drawing/2014/main" id="{FF6E6282-96E4-FB9B-3546-7884D689EF37}"/>
              </a:ext>
            </a:extLst>
          </p:cNvPr>
          <p:cNvCxnSpPr>
            <a:cxnSpLocks/>
          </p:cNvCxnSpPr>
          <p:nvPr/>
        </p:nvCxnSpPr>
        <p:spPr>
          <a:xfrm>
            <a:off x="6832039" y="4225421"/>
            <a:ext cx="3419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8C86125F-21FB-6421-83CE-8D3B02B8EB28}"/>
              </a:ext>
            </a:extLst>
          </p:cNvPr>
          <p:cNvCxnSpPr>
            <a:cxnSpLocks/>
          </p:cNvCxnSpPr>
          <p:nvPr/>
        </p:nvCxnSpPr>
        <p:spPr>
          <a:xfrm>
            <a:off x="6832039" y="4681912"/>
            <a:ext cx="34193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ED6446AD-8B20-89CF-EB4D-BF44315B27D1}"/>
              </a:ext>
            </a:extLst>
          </p:cNvPr>
          <p:cNvSpPr txBox="1"/>
          <p:nvPr/>
        </p:nvSpPr>
        <p:spPr>
          <a:xfrm>
            <a:off x="364967" y="5166095"/>
            <a:ext cx="11028680" cy="1200329"/>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7. Cumulative rate of HBsAg loss in children with IC-CHB in the four age groups during the 36-month study period.</a:t>
            </a:r>
          </a:p>
          <a:p>
            <a:r>
              <a:rPr lang="en-US" altLang="zh-CN" sz="1200" dirty="0">
                <a:latin typeface="Arial" panose="020B0604020202020204" pitchFamily="34" charset="0"/>
                <a:ea typeface="微软雅黑" panose="020B0503020204020204" pitchFamily="34" charset="-122"/>
                <a:cs typeface="Arial" panose="020B0604020202020204" pitchFamily="34" charset="0"/>
              </a:rPr>
              <a:t>The cumulative rates of serum </a:t>
            </a:r>
            <a:r>
              <a:rPr lang="en-US" altLang="zh-CN" sz="1200" dirty="0">
                <a:latin typeface="Arial" panose="020B0604020202020204" pitchFamily="34" charset="0"/>
                <a:cs typeface="Arial" panose="020B0604020202020204" pitchFamily="34" charset="0"/>
              </a:rPr>
              <a:t>HBsAg loss </a:t>
            </a:r>
            <a:r>
              <a:rPr lang="en-US" altLang="zh-CN" sz="1200" dirty="0">
                <a:latin typeface="Arial" panose="020B0604020202020204" pitchFamily="34" charset="0"/>
                <a:ea typeface="微软雅黑" panose="020B0503020204020204" pitchFamily="34" charset="-122"/>
                <a:cs typeface="Arial" panose="020B0604020202020204" pitchFamily="34" charset="0"/>
              </a:rPr>
              <a:t>in four age groups within the total number of cases (a) and PSM cases (b). </a:t>
            </a:r>
            <a:r>
              <a:rPr lang="en-US" altLang="zh-CN" sz="1200" dirty="0">
                <a:latin typeface="Arial" panose="020B0604020202020204" pitchFamily="34" charset="0"/>
                <a:cs typeface="Arial" panose="020B0604020202020204" pitchFamily="34" charset="0"/>
              </a:rPr>
              <a:t>The cumulative HBsAg loss rate, at any point in time, decreased as the baseline age increased in all four age groups. Such differences in the cumulative rates of HBsAg loss were also observed in the PSM analysis. </a:t>
            </a:r>
            <a:endParaRPr lang="en-US" altLang="zh-CN" sz="1200" dirty="0">
              <a:latin typeface="Arial" panose="020B0604020202020204" pitchFamily="34" charset="0"/>
              <a:ea typeface="微软雅黑" panose="020B0503020204020204" pitchFamily="34" charset="-122"/>
              <a:cs typeface="Arial" panose="020B0604020202020204" pitchFamily="34" charset="0"/>
            </a:endParaRP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HBsAg, hepatitis B surface antigen; IC-CHB: immune clearance chronic hepatitis B; PSM, propensity score matching.</a:t>
            </a:r>
          </a:p>
          <a:p>
            <a:endParaRPr lang="zh-CN" altLang="en-US" sz="1200" dirty="0"/>
          </a:p>
        </p:txBody>
      </p:sp>
    </p:spTree>
    <p:extLst>
      <p:ext uri="{BB962C8B-B14F-4D97-AF65-F5344CB8AC3E}">
        <p14:creationId xmlns:p14="http://schemas.microsoft.com/office/powerpoint/2010/main" val="220993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D6A25C7A-4B9E-9D77-640F-15577A9A55D1}"/>
              </a:ext>
            </a:extLst>
          </p:cNvPr>
          <p:cNvSpPr txBox="1"/>
          <p:nvPr/>
        </p:nvSpPr>
        <p:spPr>
          <a:xfrm>
            <a:off x="391332" y="197518"/>
            <a:ext cx="394498" cy="276999"/>
          </a:xfrm>
          <a:prstGeom prst="rect">
            <a:avLst/>
          </a:prstGeom>
          <a:noFill/>
        </p:spPr>
        <p:txBody>
          <a:bodyPr wrap="square" rtlCol="0">
            <a:spAutoFit/>
          </a:bodyPr>
          <a:lstStyle/>
          <a:p>
            <a:pPr>
              <a:defRPr/>
            </a:pPr>
            <a:r>
              <a:rPr lang="en-US" altLang="zh-CN" sz="1200" dirty="0">
                <a:solidFill>
                  <a:prstClr val="black"/>
                </a:solidFill>
                <a:latin typeface="Arial" panose="020B0604020202020204" pitchFamily="34" charset="0"/>
                <a:ea typeface="等线" panose="02010600030101010101" pitchFamily="2" charset="-122"/>
                <a:cs typeface="Arial" panose="020B0604020202020204" pitchFamily="34" charset="0"/>
              </a:rPr>
              <a:t>a</a:t>
            </a:r>
            <a:endParaRPr lang="zh-CN" altLang="en-US" sz="12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sp>
        <p:nvSpPr>
          <p:cNvPr id="9" name="文本框 8">
            <a:extLst>
              <a:ext uri="{FF2B5EF4-FFF2-40B4-BE49-F238E27FC236}">
                <a16:creationId xmlns:a16="http://schemas.microsoft.com/office/drawing/2014/main" id="{7B939D5A-0F5F-BB8F-678A-0DC7C23F4A2C}"/>
              </a:ext>
            </a:extLst>
          </p:cNvPr>
          <p:cNvSpPr txBox="1"/>
          <p:nvPr/>
        </p:nvSpPr>
        <p:spPr>
          <a:xfrm>
            <a:off x="6825640" y="197518"/>
            <a:ext cx="463785" cy="276999"/>
          </a:xfrm>
          <a:prstGeom prst="rect">
            <a:avLst/>
          </a:prstGeom>
          <a:noFill/>
        </p:spPr>
        <p:txBody>
          <a:bodyPr wrap="square" rtlCol="0">
            <a:spAutoFit/>
          </a:bodyPr>
          <a:lstStyle/>
          <a:p>
            <a:pPr>
              <a:defRPr/>
            </a:pPr>
            <a:r>
              <a:rPr lang="en-US" altLang="zh-CN" sz="1200" dirty="0">
                <a:solidFill>
                  <a:prstClr val="black"/>
                </a:solidFill>
                <a:latin typeface="Arial" panose="020B0604020202020204" pitchFamily="34" charset="0"/>
                <a:ea typeface="等线" panose="02010600030101010101" pitchFamily="2" charset="-122"/>
                <a:cs typeface="Arial" panose="020B0604020202020204" pitchFamily="34" charset="0"/>
              </a:rPr>
              <a:t>b</a:t>
            </a:r>
            <a:endParaRPr lang="zh-CN" altLang="en-US" sz="1200" dirty="0">
              <a:solidFill>
                <a:prstClr val="black"/>
              </a:solidFill>
              <a:latin typeface="Arial" panose="020B0604020202020204" pitchFamily="34" charset="0"/>
              <a:ea typeface="等线" panose="02010600030101010101" pitchFamily="2" charset="-122"/>
              <a:cs typeface="Arial" panose="020B0604020202020204" pitchFamily="34" charset="0"/>
            </a:endParaRPr>
          </a:p>
        </p:txBody>
      </p:sp>
      <p:pic>
        <p:nvPicPr>
          <p:cNvPr id="20" name="图片 19">
            <a:extLst>
              <a:ext uri="{FF2B5EF4-FFF2-40B4-BE49-F238E27FC236}">
                <a16:creationId xmlns:a16="http://schemas.microsoft.com/office/drawing/2014/main" id="{CFE949B3-3270-B9BF-67C6-515BEA0B56D6}"/>
              </a:ext>
            </a:extLst>
          </p:cNvPr>
          <p:cNvPicPr>
            <a:picLocks noChangeAspect="1"/>
          </p:cNvPicPr>
          <p:nvPr/>
        </p:nvPicPr>
        <p:blipFill>
          <a:blip r:embed="rId2"/>
          <a:stretch>
            <a:fillRect/>
          </a:stretch>
        </p:blipFill>
        <p:spPr>
          <a:xfrm>
            <a:off x="6735602" y="401932"/>
            <a:ext cx="4948539" cy="3247761"/>
          </a:xfrm>
          <a:prstGeom prst="rect">
            <a:avLst/>
          </a:prstGeom>
        </p:spPr>
      </p:pic>
      <p:cxnSp>
        <p:nvCxnSpPr>
          <p:cNvPr id="21" name="直接连接符 20">
            <a:extLst>
              <a:ext uri="{FF2B5EF4-FFF2-40B4-BE49-F238E27FC236}">
                <a16:creationId xmlns:a16="http://schemas.microsoft.com/office/drawing/2014/main" id="{E88F05D1-224B-66FF-AAD6-79244451D9C6}"/>
              </a:ext>
            </a:extLst>
          </p:cNvPr>
          <p:cNvCxnSpPr>
            <a:cxnSpLocks/>
          </p:cNvCxnSpPr>
          <p:nvPr/>
        </p:nvCxnSpPr>
        <p:spPr>
          <a:xfrm>
            <a:off x="6825640" y="3006829"/>
            <a:ext cx="48009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EE07AB86-D0A4-0E23-1DC1-F63F85765EAD}"/>
              </a:ext>
            </a:extLst>
          </p:cNvPr>
          <p:cNvCxnSpPr>
            <a:cxnSpLocks/>
          </p:cNvCxnSpPr>
          <p:nvPr/>
        </p:nvCxnSpPr>
        <p:spPr>
          <a:xfrm>
            <a:off x="6825640" y="3714474"/>
            <a:ext cx="48009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4" name="图片 33">
            <a:extLst>
              <a:ext uri="{FF2B5EF4-FFF2-40B4-BE49-F238E27FC236}">
                <a16:creationId xmlns:a16="http://schemas.microsoft.com/office/drawing/2014/main" id="{C4162C15-AFD8-0719-CB09-880C2478CF88}"/>
              </a:ext>
            </a:extLst>
          </p:cNvPr>
          <p:cNvPicPr>
            <a:picLocks noChangeAspect="1"/>
          </p:cNvPicPr>
          <p:nvPr/>
        </p:nvPicPr>
        <p:blipFill>
          <a:blip r:embed="rId3"/>
          <a:stretch>
            <a:fillRect/>
          </a:stretch>
        </p:blipFill>
        <p:spPr>
          <a:xfrm>
            <a:off x="448843" y="401932"/>
            <a:ext cx="5095186" cy="3247755"/>
          </a:xfrm>
          <a:prstGeom prst="rect">
            <a:avLst/>
          </a:prstGeom>
        </p:spPr>
      </p:pic>
      <p:cxnSp>
        <p:nvCxnSpPr>
          <p:cNvPr id="35" name="直接连接符 34">
            <a:extLst>
              <a:ext uri="{FF2B5EF4-FFF2-40B4-BE49-F238E27FC236}">
                <a16:creationId xmlns:a16="http://schemas.microsoft.com/office/drawing/2014/main" id="{EEBFE6B1-B09B-1395-E34D-0D57C49D85FF}"/>
              </a:ext>
            </a:extLst>
          </p:cNvPr>
          <p:cNvCxnSpPr>
            <a:cxnSpLocks/>
          </p:cNvCxnSpPr>
          <p:nvPr/>
        </p:nvCxnSpPr>
        <p:spPr>
          <a:xfrm flipV="1">
            <a:off x="588581" y="3181440"/>
            <a:ext cx="4827652" cy="104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B541161A-E8B1-2496-B6B0-44147CE53F55}"/>
              </a:ext>
            </a:extLst>
          </p:cNvPr>
          <p:cNvCxnSpPr>
            <a:cxnSpLocks/>
          </p:cNvCxnSpPr>
          <p:nvPr/>
        </p:nvCxnSpPr>
        <p:spPr>
          <a:xfrm>
            <a:off x="588581" y="3627663"/>
            <a:ext cx="484065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AAACCF3D-6593-0D35-AAB1-F32E1A9AB36D}"/>
              </a:ext>
            </a:extLst>
          </p:cNvPr>
          <p:cNvSpPr txBox="1"/>
          <p:nvPr/>
        </p:nvSpPr>
        <p:spPr>
          <a:xfrm>
            <a:off x="0" y="4535570"/>
            <a:ext cx="12192000" cy="1938992"/>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8. Cumulative rate of serum HBsAg loss among the children with CHB with different baseline HBsAg levels during the study period. </a:t>
            </a:r>
          </a:p>
          <a:p>
            <a:r>
              <a:rPr lang="en-US" altLang="zh-CN" sz="1200" dirty="0">
                <a:latin typeface="Arial" panose="020B0604020202020204" pitchFamily="34" charset="0"/>
                <a:ea typeface="微软雅黑" panose="020B0503020204020204" pitchFamily="34" charset="-122"/>
                <a:cs typeface="Arial" panose="020B0604020202020204" pitchFamily="34" charset="0"/>
              </a:rPr>
              <a:t>(a) The cumulative rate of serum HBsAg loss in the children with CHB with different HBsAg baseline levels during the study period. At the final follow-up, the HBsAg &lt;1,500 IU/mL group attained 58.3% (21/36) of the cumulative HBsAg loss rate compared with 38.1% (109/286) in the HBsAg ≥1,500 IU/mL group; (b) the cumulative rate of serum HBsAg loss in the children with CHB with different HBsAg baseline levels in different age groups during the 36-month study period. The younger children (1–&lt;7-year-olds) exhibited higher cumulative HBsAg loss rates (73.1% for the HBsAg &lt;1,500 IU/mL group and 49.5% for the HBsAg ≥1,500 IU/mL group), compared with the older children (≥7–16-year-olds). These were 20% for the HBsAg &lt;1,500 IU/mL group and 12.5% for the HBsAg ≥1,500 IU/mL group.</a:t>
            </a:r>
          </a:p>
          <a:p>
            <a:r>
              <a:rPr lang="en-US" altLang="zh-CN" sz="1200" dirty="0">
                <a:latin typeface="Arial" panose="020B0604020202020204" pitchFamily="34" charset="0"/>
                <a:ea typeface="微软雅黑" panose="020B0503020204020204" pitchFamily="34" charset="-122"/>
                <a:cs typeface="Arial" panose="020B0604020202020204" pitchFamily="34" charset="0"/>
              </a:rPr>
              <a:t>Since this was a retrospective study, quantitative HBsAg detection was not performed in some patients; thus, specific data relating to baseline HBsAg quantification was missing in 50 patients. After filtering out the relevant missing data for these cases, the remaining 322 cases were classified into higher and lower baseline HBsAg groups with a cutoff value of 1,500 IU/</a:t>
            </a:r>
            <a:r>
              <a:rPr lang="en-US" altLang="zh-CN" sz="1200" dirty="0" err="1">
                <a:latin typeface="Arial" panose="020B0604020202020204" pitchFamily="34" charset="0"/>
                <a:ea typeface="微软雅黑" panose="020B0503020204020204" pitchFamily="34" charset="-122"/>
                <a:cs typeface="Arial" panose="020B0604020202020204" pitchFamily="34" charset="0"/>
              </a:rPr>
              <a:t>mL.</a:t>
            </a:r>
            <a:endParaRPr lang="en-US" altLang="zh-CN" sz="1200" dirty="0">
              <a:latin typeface="Arial" panose="020B0604020202020204" pitchFamily="34" charset="0"/>
              <a:ea typeface="微软雅黑" panose="020B0503020204020204" pitchFamily="34" charset="-122"/>
              <a:cs typeface="Arial" panose="020B0604020202020204" pitchFamily="34" charset="0"/>
            </a:endParaRP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HBsAg, hepatitis B surface antigen; CHB, chronic hepatitis B.</a:t>
            </a:r>
          </a:p>
        </p:txBody>
      </p:sp>
    </p:spTree>
    <p:extLst>
      <p:ext uri="{BB962C8B-B14F-4D97-AF65-F5344CB8AC3E}">
        <p14:creationId xmlns:p14="http://schemas.microsoft.com/office/powerpoint/2010/main" val="2718552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F0B6CE6-9F80-D2C2-B7AF-6E635601F780}"/>
              </a:ext>
            </a:extLst>
          </p:cNvPr>
          <p:cNvSpPr txBox="1"/>
          <p:nvPr/>
        </p:nvSpPr>
        <p:spPr>
          <a:xfrm>
            <a:off x="924340" y="5832036"/>
            <a:ext cx="96012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Supplementary Figure 9. The blood counts of CD4+ T cells, CD8+ T cells, and B cells(cells/µL) in the four age groups of children with immune clearance chronic hepatitis B.</a:t>
            </a:r>
          </a:p>
        </p:txBody>
      </p:sp>
      <p:pic>
        <p:nvPicPr>
          <p:cNvPr id="4" name="图片 3">
            <a:extLst>
              <a:ext uri="{FF2B5EF4-FFF2-40B4-BE49-F238E27FC236}">
                <a16:creationId xmlns:a16="http://schemas.microsoft.com/office/drawing/2014/main" id="{8ACD46A0-D2E8-5B3E-838F-A93F72FA9841}"/>
              </a:ext>
            </a:extLst>
          </p:cNvPr>
          <p:cNvPicPr>
            <a:picLocks noChangeAspect="1"/>
          </p:cNvPicPr>
          <p:nvPr/>
        </p:nvPicPr>
        <p:blipFill>
          <a:blip r:embed="rId2"/>
          <a:stretch>
            <a:fillRect/>
          </a:stretch>
        </p:blipFill>
        <p:spPr>
          <a:xfrm>
            <a:off x="2307007" y="495616"/>
            <a:ext cx="7577985" cy="3401863"/>
          </a:xfrm>
          <a:prstGeom prst="rect">
            <a:avLst/>
          </a:prstGeom>
        </p:spPr>
      </p:pic>
      <p:graphicFrame>
        <p:nvGraphicFramePr>
          <p:cNvPr id="5" name="表格 4">
            <a:extLst>
              <a:ext uri="{FF2B5EF4-FFF2-40B4-BE49-F238E27FC236}">
                <a16:creationId xmlns:a16="http://schemas.microsoft.com/office/drawing/2014/main" id="{A3FAA9CE-85DF-5FDA-6E36-C76DA5D153FE}"/>
              </a:ext>
            </a:extLst>
          </p:cNvPr>
          <p:cNvGraphicFramePr>
            <a:graphicFrameLocks noGrp="1"/>
          </p:cNvGraphicFramePr>
          <p:nvPr>
            <p:extLst>
              <p:ext uri="{D42A27DB-BD31-4B8C-83A1-F6EECF244321}">
                <p14:modId xmlns:p14="http://schemas.microsoft.com/office/powerpoint/2010/main" val="3772103794"/>
              </p:ext>
            </p:extLst>
          </p:nvPr>
        </p:nvGraphicFramePr>
        <p:xfrm>
          <a:off x="1079559" y="4013438"/>
          <a:ext cx="6541851" cy="1231170"/>
        </p:xfrm>
        <a:graphic>
          <a:graphicData uri="http://schemas.openxmlformats.org/drawingml/2006/table">
            <a:tbl>
              <a:tblPr firstRow="1" bandRow="1">
                <a:tableStyleId>{5940675A-B579-460E-94D1-54222C63F5DA}</a:tableStyleId>
              </a:tblPr>
              <a:tblGrid>
                <a:gridCol w="2021421">
                  <a:extLst>
                    <a:ext uri="{9D8B030D-6E8A-4147-A177-3AD203B41FA5}">
                      <a16:colId xmlns:a16="http://schemas.microsoft.com/office/drawing/2014/main" val="3663427367"/>
                    </a:ext>
                  </a:extLst>
                </a:gridCol>
                <a:gridCol w="872558">
                  <a:extLst>
                    <a:ext uri="{9D8B030D-6E8A-4147-A177-3AD203B41FA5}">
                      <a16:colId xmlns:a16="http://schemas.microsoft.com/office/drawing/2014/main" val="3552170776"/>
                    </a:ext>
                  </a:extLst>
                </a:gridCol>
                <a:gridCol w="953310">
                  <a:extLst>
                    <a:ext uri="{9D8B030D-6E8A-4147-A177-3AD203B41FA5}">
                      <a16:colId xmlns:a16="http://schemas.microsoft.com/office/drawing/2014/main" val="2934204939"/>
                    </a:ext>
                  </a:extLst>
                </a:gridCol>
                <a:gridCol w="894945">
                  <a:extLst>
                    <a:ext uri="{9D8B030D-6E8A-4147-A177-3AD203B41FA5}">
                      <a16:colId xmlns:a16="http://schemas.microsoft.com/office/drawing/2014/main" val="3926153170"/>
                    </a:ext>
                  </a:extLst>
                </a:gridCol>
                <a:gridCol w="943583">
                  <a:extLst>
                    <a:ext uri="{9D8B030D-6E8A-4147-A177-3AD203B41FA5}">
                      <a16:colId xmlns:a16="http://schemas.microsoft.com/office/drawing/2014/main" val="645828554"/>
                    </a:ext>
                  </a:extLst>
                </a:gridCol>
                <a:gridCol w="856034">
                  <a:extLst>
                    <a:ext uri="{9D8B030D-6E8A-4147-A177-3AD203B41FA5}">
                      <a16:colId xmlns:a16="http://schemas.microsoft.com/office/drawing/2014/main" val="3826226787"/>
                    </a:ext>
                  </a:extLst>
                </a:gridCol>
              </a:tblGrid>
              <a:tr h="252000">
                <a:tc>
                  <a:txBody>
                    <a:bodyPr/>
                    <a:lstStyle/>
                    <a:p>
                      <a:pPr algn="ctr" fontAlgn="ctr"/>
                      <a:r>
                        <a:rPr lang="en-US" sz="1200" b="0" u="none" strike="noStrike" dirty="0">
                          <a:effectLst/>
                          <a:latin typeface="Arial" panose="020B0604020202020204" pitchFamily="34" charset="0"/>
                          <a:cs typeface="Arial" panose="020B0604020202020204" pitchFamily="34" charset="0"/>
                        </a:rPr>
                        <a:t>Blood cell counts, </a:t>
                      </a:r>
                      <a:r>
                        <a:rPr lang="en-US" altLang="zh-CN" sz="1200" b="0" u="none" strike="noStrike" dirty="0">
                          <a:effectLst/>
                          <a:latin typeface="Arial" panose="020B0604020202020204" pitchFamily="34" charset="0"/>
                          <a:cs typeface="Arial" panose="020B0604020202020204" pitchFamily="34" charset="0"/>
                        </a:rPr>
                        <a:t>Mean±SD</a:t>
                      </a:r>
                      <a:endParaRPr lang="en-US"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200" b="0" u="none" strike="noStrike" dirty="0">
                          <a:effectLst/>
                          <a:latin typeface="Arial" panose="020B0604020202020204" pitchFamily="34" charset="0"/>
                          <a:cs typeface="Arial" panose="020B0604020202020204" pitchFamily="34" charset="0"/>
                        </a:rPr>
                        <a:t>n=86</a:t>
                      </a:r>
                      <a:endParaRPr lang="en-US" altLang="zh-CN"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200" b="0" u="none" strike="noStrike" dirty="0">
                          <a:effectLst/>
                          <a:latin typeface="Arial" panose="020B0604020202020204" pitchFamily="34" charset="0"/>
                          <a:cs typeface="Arial" panose="020B0604020202020204" pitchFamily="34" charset="0"/>
                        </a:rPr>
                        <a:t>n=103</a:t>
                      </a:r>
                      <a:endParaRPr lang="en-US" altLang="zh-CN"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200" b="0" u="none" strike="noStrike" dirty="0">
                          <a:effectLst/>
                          <a:latin typeface="Arial" panose="020B0604020202020204" pitchFamily="34" charset="0"/>
                          <a:cs typeface="Arial" panose="020B0604020202020204" pitchFamily="34" charset="0"/>
                        </a:rPr>
                        <a:t>n=41</a:t>
                      </a:r>
                      <a:endParaRPr lang="en-US" altLang="zh-CN"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200" b="0" u="none" strike="noStrike" dirty="0">
                          <a:effectLst/>
                          <a:latin typeface="Arial" panose="020B0604020202020204" pitchFamily="34" charset="0"/>
                          <a:cs typeface="Arial" panose="020B0604020202020204" pitchFamily="34" charset="0"/>
                        </a:rPr>
                        <a:t>n=42</a:t>
                      </a:r>
                      <a:endParaRPr lang="en-US" altLang="zh-CN"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rPr>
                        <a:t>refs data</a:t>
                      </a:r>
                    </a:p>
                  </a:txBody>
                  <a:tcPr marL="6350" marR="6350" marT="6350" marB="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37743846"/>
                  </a:ext>
                </a:extLst>
              </a:tr>
              <a:tr h="264636">
                <a:tc>
                  <a:txBody>
                    <a:bodyPr/>
                    <a:lstStyle/>
                    <a:p>
                      <a:pPr algn="ctr" fontAlgn="ctr"/>
                      <a:r>
                        <a:rPr lang="en-US" sz="1200" b="0" u="none" strike="noStrike" dirty="0">
                          <a:effectLst/>
                          <a:latin typeface="Arial" panose="020B0604020202020204" pitchFamily="34" charset="0"/>
                          <a:cs typeface="Arial" panose="020B0604020202020204" pitchFamily="34" charset="0"/>
                        </a:rPr>
                        <a:t>CD4+ T </a:t>
                      </a:r>
                      <a:r>
                        <a:rPr lang="en-US" altLang="zh-CN" sz="1200" b="0" u="none" strike="noStrike" dirty="0">
                          <a:effectLst/>
                          <a:latin typeface="Arial" panose="020B0604020202020204" pitchFamily="34" charset="0"/>
                          <a:cs typeface="Arial" panose="020B0604020202020204" pitchFamily="34" charset="0"/>
                        </a:rPr>
                        <a:t>cell counts</a:t>
                      </a:r>
                      <a:endParaRPr lang="en-US"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2058.33 ± </a:t>
                      </a:r>
                    </a:p>
                    <a:p>
                      <a:pPr algn="ctr" fontAlgn="ctr"/>
                      <a:r>
                        <a:rPr lang="en-US" altLang="zh-CN" sz="1050" b="0" u="none" strike="noStrike" dirty="0">
                          <a:effectLst/>
                          <a:latin typeface="Arial" panose="020B0604020202020204" pitchFamily="34" charset="0"/>
                          <a:cs typeface="Arial" panose="020B0604020202020204" pitchFamily="34" charset="0"/>
                        </a:rPr>
                        <a:t>895.77</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1334.84 ± </a:t>
                      </a:r>
                    </a:p>
                    <a:p>
                      <a:pPr algn="ctr" fontAlgn="ctr"/>
                      <a:r>
                        <a:rPr lang="en-US" altLang="zh-CN" sz="1050" b="0" u="none" strike="noStrike" dirty="0">
                          <a:effectLst/>
                          <a:latin typeface="Arial" panose="020B0604020202020204" pitchFamily="34" charset="0"/>
                          <a:cs typeface="Arial" panose="020B0604020202020204" pitchFamily="34" charset="0"/>
                        </a:rPr>
                        <a:t>457.35</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1007.66 ± </a:t>
                      </a:r>
                    </a:p>
                    <a:p>
                      <a:pPr algn="ctr" fontAlgn="ctr"/>
                      <a:r>
                        <a:rPr lang="en-US" altLang="zh-CN" sz="1050" b="0" u="none" strike="noStrike" dirty="0">
                          <a:effectLst/>
                          <a:latin typeface="Arial" panose="020B0604020202020204" pitchFamily="34" charset="0"/>
                          <a:cs typeface="Arial" panose="020B0604020202020204" pitchFamily="34" charset="0"/>
                        </a:rPr>
                        <a:t>427.92</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876.74 ± </a:t>
                      </a:r>
                    </a:p>
                    <a:p>
                      <a:pPr algn="ctr" fontAlgn="ctr"/>
                      <a:r>
                        <a:rPr lang="en-US" altLang="zh-CN" sz="1050" b="0" u="none" strike="noStrike" dirty="0">
                          <a:effectLst/>
                          <a:latin typeface="Arial" panose="020B0604020202020204" pitchFamily="34" charset="0"/>
                          <a:cs typeface="Arial" panose="020B0604020202020204" pitchFamily="34" charset="0"/>
                        </a:rPr>
                        <a:t>231.66</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726.99 ±</a:t>
                      </a:r>
                    </a:p>
                    <a:p>
                      <a:pPr algn="ctr" fontAlgn="ctr"/>
                      <a:r>
                        <a:rPr lang="en-US" altLang="zh-CN" sz="1050" b="0" u="none" strike="noStrike" dirty="0">
                          <a:effectLst/>
                          <a:latin typeface="Arial" panose="020B0604020202020204" pitchFamily="34" charset="0"/>
                          <a:cs typeface="Arial" panose="020B0604020202020204" pitchFamily="34" charset="0"/>
                        </a:rPr>
                        <a:t> 255.21</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3184543586"/>
                  </a:ext>
                </a:extLst>
              </a:tr>
              <a:tr h="252000">
                <a:tc>
                  <a:txBody>
                    <a:bodyPr/>
                    <a:lstStyle/>
                    <a:p>
                      <a:pPr algn="ctr" fontAlgn="ctr"/>
                      <a:r>
                        <a:rPr lang="en-US" sz="1200" b="0" u="none" strike="noStrike" dirty="0">
                          <a:effectLst/>
                          <a:latin typeface="Arial" panose="020B0604020202020204" pitchFamily="34" charset="0"/>
                          <a:cs typeface="Arial" panose="020B0604020202020204" pitchFamily="34" charset="0"/>
                        </a:rPr>
                        <a:t>CD8+ T </a:t>
                      </a:r>
                      <a:r>
                        <a:rPr lang="en-US" altLang="zh-CN" sz="1200" b="0" u="none" strike="noStrike" dirty="0">
                          <a:effectLst/>
                          <a:latin typeface="Arial" panose="020B0604020202020204" pitchFamily="34" charset="0"/>
                          <a:cs typeface="Arial" panose="020B0604020202020204" pitchFamily="34" charset="0"/>
                        </a:rPr>
                        <a:t>cell counts</a:t>
                      </a:r>
                      <a:endParaRPr lang="en-US"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1265.16 ±</a:t>
                      </a:r>
                    </a:p>
                    <a:p>
                      <a:pPr algn="ctr" fontAlgn="ctr"/>
                      <a:r>
                        <a:rPr lang="en-US" altLang="zh-CN" sz="1050" b="0" u="none" strike="noStrike" dirty="0">
                          <a:effectLst/>
                          <a:latin typeface="Arial" panose="020B0604020202020204" pitchFamily="34" charset="0"/>
                          <a:cs typeface="Arial" panose="020B0604020202020204" pitchFamily="34" charset="0"/>
                        </a:rPr>
                        <a:t> 647.31</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1004.99 ±</a:t>
                      </a:r>
                    </a:p>
                    <a:p>
                      <a:pPr algn="ctr" fontAlgn="ctr"/>
                      <a:r>
                        <a:rPr lang="en-US" altLang="zh-CN" sz="1050" b="0" u="none" strike="noStrike" dirty="0">
                          <a:effectLst/>
                          <a:latin typeface="Arial" panose="020B0604020202020204" pitchFamily="34" charset="0"/>
                          <a:cs typeface="Arial" panose="020B0604020202020204" pitchFamily="34" charset="0"/>
                        </a:rPr>
                        <a:t> 402.43</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50" b="0" u="none" strike="noStrike" dirty="0">
                          <a:effectLst/>
                          <a:latin typeface="Arial" panose="020B0604020202020204" pitchFamily="34" charset="0"/>
                          <a:cs typeface="Arial" panose="020B0604020202020204" pitchFamily="34" charset="0"/>
                        </a:rPr>
                        <a:t> </a:t>
                      </a:r>
                      <a:r>
                        <a:rPr lang="en-US" altLang="zh-CN" sz="1050" b="0" u="none" strike="noStrike" dirty="0">
                          <a:effectLst/>
                          <a:latin typeface="Arial" panose="020B0604020202020204" pitchFamily="34" charset="0"/>
                          <a:cs typeface="Arial" panose="020B0604020202020204" pitchFamily="34" charset="0"/>
                        </a:rPr>
                        <a:t>808.56 ±</a:t>
                      </a:r>
                    </a:p>
                    <a:p>
                      <a:pPr algn="ctr" fontAlgn="ctr"/>
                      <a:r>
                        <a:rPr lang="en-US" altLang="zh-CN" sz="1050" b="0" u="none" strike="noStrike" dirty="0">
                          <a:effectLst/>
                          <a:latin typeface="Arial" panose="020B0604020202020204" pitchFamily="34" charset="0"/>
                          <a:cs typeface="Arial" panose="020B0604020202020204" pitchFamily="34" charset="0"/>
                        </a:rPr>
                        <a:t> 290.71</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zh-CN" altLang="en-US" sz="1050" b="0" u="none" strike="noStrike" dirty="0">
                          <a:effectLst/>
                          <a:latin typeface="Arial" panose="020B0604020202020204" pitchFamily="34" charset="0"/>
                          <a:cs typeface="Arial" panose="020B0604020202020204" pitchFamily="34" charset="0"/>
                        </a:rPr>
                        <a:t> </a:t>
                      </a:r>
                      <a:r>
                        <a:rPr lang="en-US" altLang="zh-CN" sz="1050" b="0" u="none" strike="noStrike" dirty="0">
                          <a:effectLst/>
                          <a:latin typeface="Arial" panose="020B0604020202020204" pitchFamily="34" charset="0"/>
                          <a:cs typeface="Arial" panose="020B0604020202020204" pitchFamily="34" charset="0"/>
                        </a:rPr>
                        <a:t>711.74 ±</a:t>
                      </a:r>
                    </a:p>
                    <a:p>
                      <a:pPr algn="ctr" fontAlgn="ctr"/>
                      <a:r>
                        <a:rPr lang="en-US" altLang="zh-CN" sz="1050" b="0" u="none" strike="noStrike" dirty="0">
                          <a:effectLst/>
                          <a:latin typeface="Arial" panose="020B0604020202020204" pitchFamily="34" charset="0"/>
                          <a:cs typeface="Arial" panose="020B0604020202020204" pitchFamily="34" charset="0"/>
                        </a:rPr>
                        <a:t> 255.23</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539.98 ±</a:t>
                      </a:r>
                    </a:p>
                    <a:p>
                      <a:pPr algn="ctr" fontAlgn="ctr"/>
                      <a:r>
                        <a:rPr lang="en-US" altLang="zh-CN" sz="1050" b="0" u="none" strike="noStrike" dirty="0">
                          <a:effectLst/>
                          <a:latin typeface="Arial" panose="020B0604020202020204" pitchFamily="34" charset="0"/>
                          <a:cs typeface="Arial" panose="020B0604020202020204" pitchFamily="34" charset="0"/>
                        </a:rPr>
                        <a:t> 134.07</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99424935"/>
                  </a:ext>
                </a:extLst>
              </a:tr>
              <a:tr h="252000">
                <a:tc>
                  <a:txBody>
                    <a:bodyPr/>
                    <a:lstStyle/>
                    <a:p>
                      <a:pPr algn="ctr" fontAlgn="ctr"/>
                      <a:r>
                        <a:rPr lang="en-US" sz="1200" b="0" u="none" strike="noStrike" dirty="0">
                          <a:effectLst/>
                          <a:latin typeface="Arial" panose="020B0604020202020204" pitchFamily="34" charset="0"/>
                          <a:cs typeface="Arial" panose="020B0604020202020204" pitchFamily="34" charset="0"/>
                        </a:rPr>
                        <a:t>B </a:t>
                      </a:r>
                      <a:r>
                        <a:rPr lang="en-US" altLang="zh-CN" sz="1200" b="0" u="none" strike="noStrike" dirty="0">
                          <a:effectLst/>
                          <a:latin typeface="Arial" panose="020B0604020202020204" pitchFamily="34" charset="0"/>
                          <a:cs typeface="Arial" panose="020B0604020202020204" pitchFamily="34" charset="0"/>
                        </a:rPr>
                        <a:t>cell counts</a:t>
                      </a:r>
                      <a:endParaRPr lang="en-US" sz="120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1378.73 ± </a:t>
                      </a:r>
                    </a:p>
                    <a:p>
                      <a:pPr algn="ctr" fontAlgn="ctr"/>
                      <a:r>
                        <a:rPr lang="en-US" altLang="zh-CN" sz="1050" b="0" u="none" strike="noStrike" dirty="0">
                          <a:effectLst/>
                          <a:latin typeface="Arial" panose="020B0604020202020204" pitchFamily="34" charset="0"/>
                          <a:cs typeface="Arial" panose="020B0604020202020204" pitchFamily="34" charset="0"/>
                        </a:rPr>
                        <a:t>689.86</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fontAlgn="ctr"/>
                      <a:r>
                        <a:rPr lang="zh-CN" altLang="en-US" sz="1050" b="0" u="none" strike="noStrike" dirty="0">
                          <a:effectLst/>
                          <a:latin typeface="Arial" panose="020B0604020202020204" pitchFamily="34" charset="0"/>
                          <a:cs typeface="Arial" panose="020B0604020202020204" pitchFamily="34" charset="0"/>
                        </a:rPr>
                        <a:t> </a:t>
                      </a:r>
                      <a:r>
                        <a:rPr lang="en-US" altLang="zh-CN" sz="1050" b="0" u="none" strike="noStrike" dirty="0">
                          <a:effectLst/>
                          <a:latin typeface="Arial" panose="020B0604020202020204" pitchFamily="34" charset="0"/>
                          <a:cs typeface="Arial" panose="020B0604020202020204" pitchFamily="34" charset="0"/>
                        </a:rPr>
                        <a:t>908.37 ±</a:t>
                      </a:r>
                    </a:p>
                    <a:p>
                      <a:pPr algn="ctr" fontAlgn="ctr"/>
                      <a:r>
                        <a:rPr lang="en-US" altLang="zh-CN" sz="1050" b="0" u="none" strike="noStrike" dirty="0">
                          <a:effectLst/>
                          <a:latin typeface="Arial" panose="020B0604020202020204" pitchFamily="34" charset="0"/>
                          <a:cs typeface="Arial" panose="020B0604020202020204" pitchFamily="34" charset="0"/>
                        </a:rPr>
                        <a:t> 408.99</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fontAlgn="ctr"/>
                      <a:r>
                        <a:rPr lang="zh-CN" altLang="en-US" sz="1050" b="0" u="none" strike="noStrike" dirty="0">
                          <a:effectLst/>
                          <a:latin typeface="Arial" panose="020B0604020202020204" pitchFamily="34" charset="0"/>
                          <a:cs typeface="Arial" panose="020B0604020202020204" pitchFamily="34" charset="0"/>
                        </a:rPr>
                        <a:t> </a:t>
                      </a:r>
                      <a:r>
                        <a:rPr lang="en-US" altLang="zh-CN" sz="1050" b="0" u="none" strike="noStrike" dirty="0">
                          <a:effectLst/>
                          <a:latin typeface="Arial" panose="020B0604020202020204" pitchFamily="34" charset="0"/>
                          <a:cs typeface="Arial" panose="020B0604020202020204" pitchFamily="34" charset="0"/>
                        </a:rPr>
                        <a:t>532.93 ±</a:t>
                      </a:r>
                    </a:p>
                    <a:p>
                      <a:pPr algn="ctr" fontAlgn="ctr"/>
                      <a:r>
                        <a:rPr lang="en-US" altLang="zh-CN" sz="1050" b="0" u="none" strike="noStrike" dirty="0">
                          <a:effectLst/>
                          <a:latin typeface="Arial" panose="020B0604020202020204" pitchFamily="34" charset="0"/>
                          <a:cs typeface="Arial" panose="020B0604020202020204" pitchFamily="34" charset="0"/>
                        </a:rPr>
                        <a:t> 261.37</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fontAlgn="ctr"/>
                      <a:r>
                        <a:rPr lang="en-US" altLang="zh-CN" sz="1050" b="0" u="none" strike="noStrike" dirty="0">
                          <a:effectLst/>
                          <a:latin typeface="Arial" panose="020B0604020202020204" pitchFamily="34" charset="0"/>
                          <a:cs typeface="Arial" panose="020B0604020202020204" pitchFamily="34" charset="0"/>
                        </a:rPr>
                        <a:t>473.07 ±</a:t>
                      </a:r>
                    </a:p>
                    <a:p>
                      <a:pPr algn="ctr" fontAlgn="ctr"/>
                      <a:r>
                        <a:rPr lang="en-US" altLang="zh-CN" sz="1050" b="0" u="none" strike="noStrike" dirty="0">
                          <a:effectLst/>
                          <a:latin typeface="Arial" panose="020B0604020202020204" pitchFamily="34" charset="0"/>
                          <a:cs typeface="Arial" panose="020B0604020202020204" pitchFamily="34" charset="0"/>
                        </a:rPr>
                        <a:t> 188.45</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ctr" fontAlgn="ctr"/>
                      <a:r>
                        <a:rPr lang="zh-CN" altLang="en-US" sz="1050" b="0" u="none" strike="noStrike" dirty="0">
                          <a:effectLst/>
                          <a:latin typeface="Arial" panose="020B0604020202020204" pitchFamily="34" charset="0"/>
                          <a:cs typeface="Arial" panose="020B0604020202020204" pitchFamily="34" charset="0"/>
                        </a:rPr>
                        <a:t> </a:t>
                      </a:r>
                      <a:r>
                        <a:rPr lang="en-US" altLang="zh-CN" sz="1050" b="0" u="none" strike="noStrike" dirty="0">
                          <a:effectLst/>
                          <a:latin typeface="Arial" panose="020B0604020202020204" pitchFamily="34" charset="0"/>
                          <a:cs typeface="Arial" panose="020B0604020202020204" pitchFamily="34" charset="0"/>
                        </a:rPr>
                        <a:t>350.00 ± </a:t>
                      </a:r>
                    </a:p>
                    <a:p>
                      <a:pPr algn="ctr" fontAlgn="ctr"/>
                      <a:r>
                        <a:rPr lang="en-US" altLang="zh-CN" sz="1050" b="0" u="none" strike="noStrike" dirty="0">
                          <a:effectLst/>
                          <a:latin typeface="Arial" panose="020B0604020202020204" pitchFamily="34" charset="0"/>
                          <a:cs typeface="Arial" panose="020B0604020202020204" pitchFamily="34" charset="0"/>
                        </a:rPr>
                        <a:t>250.00</a:t>
                      </a:r>
                      <a:endParaRPr lang="en-US" altLang="zh-CN" sz="1050" b="0" i="0" u="none" strike="noStrike" dirty="0">
                        <a:solidFill>
                          <a:srgbClr val="000000"/>
                        </a:solidFill>
                        <a:effectLst/>
                        <a:latin typeface="Arial" panose="020B0604020202020204" pitchFamily="34" charset="0"/>
                        <a:ea typeface="宋体" panose="02010600030101010101" pitchFamily="2" charset="-122"/>
                        <a:cs typeface="Arial" panose="020B0604020202020204" pitchFamily="34" charset="0"/>
                      </a:endParaRPr>
                    </a:p>
                  </a:txBody>
                  <a:tcPr marL="6350" marR="6350" marT="6350" marB="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3820798152"/>
                  </a:ext>
                </a:extLst>
              </a:tr>
            </a:tbl>
          </a:graphicData>
        </a:graphic>
      </p:graphicFrame>
    </p:spTree>
    <p:extLst>
      <p:ext uri="{BB962C8B-B14F-4D97-AF65-F5344CB8AC3E}">
        <p14:creationId xmlns:p14="http://schemas.microsoft.com/office/powerpoint/2010/main" val="425716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DA888313-DEB6-3E69-6066-867F1E1D86AD}"/>
              </a:ext>
            </a:extLst>
          </p:cNvPr>
          <p:cNvPicPr>
            <a:picLocks noChangeAspect="1"/>
          </p:cNvPicPr>
          <p:nvPr/>
        </p:nvPicPr>
        <p:blipFill>
          <a:blip r:embed="rId3"/>
          <a:stretch>
            <a:fillRect/>
          </a:stretch>
        </p:blipFill>
        <p:spPr>
          <a:xfrm>
            <a:off x="7288520" y="87397"/>
            <a:ext cx="3811871" cy="4279392"/>
          </a:xfrm>
          <a:prstGeom prst="rect">
            <a:avLst/>
          </a:prstGeom>
        </p:spPr>
      </p:pic>
      <p:sp>
        <p:nvSpPr>
          <p:cNvPr id="6" name="标题 1"/>
          <p:cNvSpPr>
            <a:spLocks noGrp="1" noChangeArrowheads="1"/>
          </p:cNvSpPr>
          <p:nvPr/>
        </p:nvSpPr>
        <p:spPr>
          <a:xfrm flipH="1">
            <a:off x="466154" y="377039"/>
            <a:ext cx="363618" cy="209758"/>
          </a:xfrm>
          <a:prstGeom prst="rect">
            <a:avLst/>
          </a:prstGeom>
        </p:spPr>
        <p:txBody>
          <a:bodyPr vert="horz" lIns="68585" tIns="34293" rIns="68585" bIns="34293" rtlCol="0" anchor="ctr">
            <a:noAutofit/>
          </a:bodyPr>
          <a:lst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a:lstStyle>
          <a:p>
            <a:pPr marL="0" marR="0" lvl="0" indent="0" algn="l" defTabSz="1219200" rtl="0" eaLnBrk="1" fontAlgn="auto" latinLnBrk="0" hangingPunct="1">
              <a:lnSpc>
                <a:spcPct val="90000"/>
              </a:lnSpc>
              <a:spcBef>
                <a:spcPct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a:t>
            </a:r>
            <a:endPar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6"/>
          <p:cNvSpPr txBox="1"/>
          <p:nvPr/>
        </p:nvSpPr>
        <p:spPr>
          <a:xfrm>
            <a:off x="2767956" y="335724"/>
            <a:ext cx="3207200" cy="27699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C-index</a:t>
            </a:r>
            <a:r>
              <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a:t>
            </a:r>
            <a:r>
              <a:rPr kumimoji="0" lang="en-US" altLang="zh-CN"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0.749,  95% CI  0.729-0.770</a:t>
            </a:r>
            <a:endPar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 name="标题 1"/>
          <p:cNvSpPr>
            <a:spLocks noGrp="1" noChangeArrowheads="1"/>
          </p:cNvSpPr>
          <p:nvPr/>
        </p:nvSpPr>
        <p:spPr>
          <a:xfrm flipH="1">
            <a:off x="7111962" y="377039"/>
            <a:ext cx="488395" cy="209760"/>
          </a:xfrm>
          <a:prstGeom prst="rect">
            <a:avLst/>
          </a:prstGeom>
        </p:spPr>
        <p:txBody>
          <a:bodyPr vert="horz" lIns="68585" tIns="34293" rIns="68585" bIns="34293" rtlCol="0" anchor="ctr">
            <a:normAutofit fontScale="45000" lnSpcReduction="20000"/>
          </a:bodyPr>
          <a:lstStyle>
            <a:lvl1pPr algn="l" defTabSz="1219200" rtl="0" eaLnBrk="1" latinLnBrk="0" hangingPunct="1">
              <a:lnSpc>
                <a:spcPct val="90000"/>
              </a:lnSpc>
              <a:spcBef>
                <a:spcPct val="0"/>
              </a:spcBef>
              <a:buNone/>
              <a:defRPr sz="5865" kern="1200">
                <a:solidFill>
                  <a:schemeClr val="tx1"/>
                </a:solidFill>
                <a:latin typeface="+mj-lt"/>
                <a:ea typeface="+mj-ea"/>
                <a:cs typeface="+mj-cs"/>
              </a:defRPr>
            </a:lvl1pPr>
          </a:lstStyle>
          <a:p>
            <a:pPr marL="0" marR="0" lvl="0" indent="0" algn="l" defTabSz="1219200" rtl="0" eaLnBrk="1" fontAlgn="auto" latinLnBrk="0" hangingPunct="1">
              <a:lnSpc>
                <a:spcPct val="90000"/>
              </a:lnSpc>
              <a:spcBef>
                <a:spcPct val="0"/>
              </a:spcBef>
              <a:spcAft>
                <a:spcPts val="0"/>
              </a:spcAft>
              <a:buClrTx/>
              <a:buSzTx/>
              <a:buFontTx/>
              <a:buNone/>
              <a:tabLst/>
              <a:defRPr/>
            </a:pPr>
            <a:r>
              <a:rPr kumimoji="0" lang="en-US" altLang="zh-CN" sz="27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b</a:t>
            </a: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 </a:t>
            </a: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pic>
        <p:nvPicPr>
          <p:cNvPr id="4" name="图片 3">
            <a:extLst>
              <a:ext uri="{FF2B5EF4-FFF2-40B4-BE49-F238E27FC236}">
                <a16:creationId xmlns:a16="http://schemas.microsoft.com/office/drawing/2014/main" id="{90458559-B232-65DE-6DF9-C44E6BFA3403}"/>
              </a:ext>
            </a:extLst>
          </p:cNvPr>
          <p:cNvPicPr>
            <a:picLocks noChangeAspect="1"/>
          </p:cNvPicPr>
          <p:nvPr/>
        </p:nvPicPr>
        <p:blipFill>
          <a:blip r:embed="rId4"/>
          <a:stretch>
            <a:fillRect/>
          </a:stretch>
        </p:blipFill>
        <p:spPr>
          <a:xfrm>
            <a:off x="466154" y="612723"/>
            <a:ext cx="6439586" cy="2953978"/>
          </a:xfrm>
          <a:prstGeom prst="rect">
            <a:avLst/>
          </a:prstGeom>
        </p:spPr>
      </p:pic>
      <p:sp>
        <p:nvSpPr>
          <p:cNvPr id="3" name="文本框 2">
            <a:extLst>
              <a:ext uri="{FF2B5EF4-FFF2-40B4-BE49-F238E27FC236}">
                <a16:creationId xmlns:a16="http://schemas.microsoft.com/office/drawing/2014/main" id="{BFB2AF12-C149-4757-E80B-4A75436770F2}"/>
              </a:ext>
            </a:extLst>
          </p:cNvPr>
          <p:cNvSpPr txBox="1"/>
          <p:nvPr/>
        </p:nvSpPr>
        <p:spPr>
          <a:xfrm>
            <a:off x="466154" y="4779081"/>
            <a:ext cx="11232203" cy="1569660"/>
          </a:xfrm>
          <a:prstGeom prst="rect">
            <a:avLst/>
          </a:prstGeom>
          <a:noFill/>
        </p:spPr>
        <p:txBody>
          <a:bodyPr wrap="square">
            <a:spAutoFit/>
          </a:bodyPr>
          <a:lstStyle/>
          <a:p>
            <a:r>
              <a:rPr lang="en-US" altLang="zh-CN" sz="1200" b="1" dirty="0">
                <a:latin typeface="Arial" panose="020B0604020202020204" pitchFamily="34" charset="0"/>
                <a:ea typeface="微软雅黑" panose="020B0503020204020204" pitchFamily="34" charset="-122"/>
                <a:cs typeface="Arial" panose="020B0604020202020204" pitchFamily="34" charset="0"/>
              </a:rPr>
              <a:t>Supplementary Figure 10. A nomogram prediction model of functional cure for the children with IC-CHB receiving antiviral treatment.</a:t>
            </a:r>
          </a:p>
          <a:p>
            <a:r>
              <a:rPr lang="en-US" altLang="zh-CN" sz="1200" dirty="0">
                <a:latin typeface="Arial" panose="020B0604020202020204" pitchFamily="34" charset="0"/>
                <a:ea typeface="微软雅黑" panose="020B0503020204020204" pitchFamily="34" charset="-122"/>
                <a:cs typeface="Arial" panose="020B0604020202020204" pitchFamily="34" charset="0"/>
              </a:rPr>
              <a:t> (a) Prognostic nomogram to predict the probability of HBsAg loss at 36 months after the commencement of antiviral treatment, based on the training cohort of 372 cases. This includes (1) a scoring ruler (0–100 points), (2) the baseline age (years), (3) the baseline serum HBsAg level (log10IU/mL), (4) the gender (boy, 0 points; girl, 10 points), (5) the total number of points, and (6) the probability of HBsAg loss (%). The total points are calculated by individually matching the sum of the points to the parameters, including the child's age, baseline HBsAg level, and gender; (b) nomogram calibration curve for predicting the probability of HBsAg loss at 36 months following the commencement of antiviral treatment, based on the training cohort of 372 cases. The X-axis indicates the predicted probability, and the Y-axis represents the actual probability.</a:t>
            </a:r>
          </a:p>
          <a:p>
            <a:r>
              <a:rPr lang="en-US" altLang="zh-CN" sz="1200" dirty="0">
                <a:latin typeface="Arial" panose="020B0604020202020204" pitchFamily="34" charset="0"/>
                <a:ea typeface="微软雅黑" panose="020B0503020204020204" pitchFamily="34" charset="-122"/>
                <a:cs typeface="Arial" panose="020B0604020202020204" pitchFamily="34" charset="0"/>
              </a:rPr>
              <a:t>Abbreviations: HBsAg, hepatitis B surface antigen; IC-CHB, immune clearance chronic hepatitis B.</a:t>
            </a:r>
          </a:p>
        </p:txBody>
      </p:sp>
    </p:spTree>
    <p:extLst>
      <p:ext uri="{BB962C8B-B14F-4D97-AF65-F5344CB8AC3E}">
        <p14:creationId xmlns:p14="http://schemas.microsoft.com/office/powerpoint/2010/main" val="3178709606"/>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194</TotalTime>
  <Words>1764</Words>
  <Application>Microsoft Office PowerPoint</Application>
  <PresentationFormat>宽屏</PresentationFormat>
  <Paragraphs>115</Paragraphs>
  <Slides>10</Slides>
  <Notes>1</Notes>
  <HiddenSlides>0</HiddenSlides>
  <MMClips>0</MMClips>
  <ScaleCrop>false</ScaleCrop>
  <HeadingPairs>
    <vt:vector size="8" baseType="variant">
      <vt:variant>
        <vt:lpstr>已用的字体</vt:lpstr>
      </vt:variant>
      <vt:variant>
        <vt:i4>3</vt:i4>
      </vt:variant>
      <vt:variant>
        <vt:lpstr>主题</vt:lpstr>
      </vt:variant>
      <vt:variant>
        <vt:i4>1</vt:i4>
      </vt:variant>
      <vt:variant>
        <vt:lpstr>嵌入 OLE 服务器</vt:lpstr>
      </vt:variant>
      <vt:variant>
        <vt:i4>1</vt:i4>
      </vt:variant>
      <vt:variant>
        <vt:lpstr>幻灯片标题</vt:lpstr>
      </vt:variant>
      <vt:variant>
        <vt:i4>10</vt:i4>
      </vt:variant>
    </vt:vector>
  </HeadingPairs>
  <TitlesOfParts>
    <vt:vector size="15" baseType="lpstr">
      <vt:lpstr>等线</vt:lpstr>
      <vt:lpstr>等线 Light</vt:lpstr>
      <vt:lpstr>Arial</vt:lpstr>
      <vt:lpstr>Office 主题​​</vt:lpstr>
      <vt:lpstr>Prism 9</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fan peiyao</dc:creator>
  <cp:lastModifiedBy>peiyao fan</cp:lastModifiedBy>
  <cp:revision>9</cp:revision>
  <dcterms:created xsi:type="dcterms:W3CDTF">2023-04-19T05:51:05Z</dcterms:created>
  <dcterms:modified xsi:type="dcterms:W3CDTF">2023-07-26T06:47:12Z</dcterms:modified>
</cp:coreProperties>
</file>