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44" autoAdjust="0"/>
    <p:restoredTop sz="94660"/>
  </p:normalViewPr>
  <p:slideViewPr>
    <p:cSldViewPr snapToGrid="0">
      <p:cViewPr>
        <p:scale>
          <a:sx n="200" d="100"/>
          <a:sy n="200" d="100"/>
        </p:scale>
        <p:origin x="-10248" y="-30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1268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241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970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0159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640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2551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571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68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663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7542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6083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FDBD6-59FD-415C-AB56-8279BCA79F15}" type="datetimeFigureOut">
              <a:rPr lang="nl-NL" smtClean="0"/>
              <a:t>21-6-2023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A1C0D-2ED6-4DF5-90D1-691763A8766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948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724896"/>
              </p:ext>
            </p:extLst>
          </p:nvPr>
        </p:nvGraphicFramePr>
        <p:xfrm>
          <a:off x="82167" y="446673"/>
          <a:ext cx="11232539" cy="58419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0341">
                  <a:extLst>
                    <a:ext uri="{9D8B030D-6E8A-4147-A177-3AD203B41FA5}">
                      <a16:colId xmlns:a16="http://schemas.microsoft.com/office/drawing/2014/main" val="325257671"/>
                    </a:ext>
                  </a:extLst>
                </a:gridCol>
                <a:gridCol w="274983">
                  <a:extLst>
                    <a:ext uri="{9D8B030D-6E8A-4147-A177-3AD203B41FA5}">
                      <a16:colId xmlns:a16="http://schemas.microsoft.com/office/drawing/2014/main" val="1591866825"/>
                    </a:ext>
                  </a:extLst>
                </a:gridCol>
                <a:gridCol w="557699">
                  <a:extLst>
                    <a:ext uri="{9D8B030D-6E8A-4147-A177-3AD203B41FA5}">
                      <a16:colId xmlns:a16="http://schemas.microsoft.com/office/drawing/2014/main" val="2541422795"/>
                    </a:ext>
                  </a:extLst>
                </a:gridCol>
                <a:gridCol w="453224">
                  <a:extLst>
                    <a:ext uri="{9D8B030D-6E8A-4147-A177-3AD203B41FA5}">
                      <a16:colId xmlns:a16="http://schemas.microsoft.com/office/drawing/2014/main" val="1243995154"/>
                    </a:ext>
                  </a:extLst>
                </a:gridCol>
                <a:gridCol w="580445">
                  <a:extLst>
                    <a:ext uri="{9D8B030D-6E8A-4147-A177-3AD203B41FA5}">
                      <a16:colId xmlns:a16="http://schemas.microsoft.com/office/drawing/2014/main" val="3367658844"/>
                    </a:ext>
                  </a:extLst>
                </a:gridCol>
                <a:gridCol w="437322">
                  <a:extLst>
                    <a:ext uri="{9D8B030D-6E8A-4147-A177-3AD203B41FA5}">
                      <a16:colId xmlns:a16="http://schemas.microsoft.com/office/drawing/2014/main" val="2532676784"/>
                    </a:ext>
                  </a:extLst>
                </a:gridCol>
                <a:gridCol w="524786">
                  <a:extLst>
                    <a:ext uri="{9D8B030D-6E8A-4147-A177-3AD203B41FA5}">
                      <a16:colId xmlns:a16="http://schemas.microsoft.com/office/drawing/2014/main" val="1364111138"/>
                    </a:ext>
                  </a:extLst>
                </a:gridCol>
                <a:gridCol w="540689">
                  <a:extLst>
                    <a:ext uri="{9D8B030D-6E8A-4147-A177-3AD203B41FA5}">
                      <a16:colId xmlns:a16="http://schemas.microsoft.com/office/drawing/2014/main" val="3481465601"/>
                    </a:ext>
                  </a:extLst>
                </a:gridCol>
                <a:gridCol w="723568">
                  <a:extLst>
                    <a:ext uri="{9D8B030D-6E8A-4147-A177-3AD203B41FA5}">
                      <a16:colId xmlns:a16="http://schemas.microsoft.com/office/drawing/2014/main" val="1046768778"/>
                    </a:ext>
                  </a:extLst>
                </a:gridCol>
                <a:gridCol w="500933">
                  <a:extLst>
                    <a:ext uri="{9D8B030D-6E8A-4147-A177-3AD203B41FA5}">
                      <a16:colId xmlns:a16="http://schemas.microsoft.com/office/drawing/2014/main" val="3086313598"/>
                    </a:ext>
                  </a:extLst>
                </a:gridCol>
                <a:gridCol w="477078">
                  <a:extLst>
                    <a:ext uri="{9D8B030D-6E8A-4147-A177-3AD203B41FA5}">
                      <a16:colId xmlns:a16="http://schemas.microsoft.com/office/drawing/2014/main" val="1737301086"/>
                    </a:ext>
                  </a:extLst>
                </a:gridCol>
                <a:gridCol w="596348">
                  <a:extLst>
                    <a:ext uri="{9D8B030D-6E8A-4147-A177-3AD203B41FA5}">
                      <a16:colId xmlns:a16="http://schemas.microsoft.com/office/drawing/2014/main" val="18466511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602416594"/>
                    </a:ext>
                  </a:extLst>
                </a:gridCol>
                <a:gridCol w="598347">
                  <a:extLst>
                    <a:ext uri="{9D8B030D-6E8A-4147-A177-3AD203B41FA5}">
                      <a16:colId xmlns:a16="http://schemas.microsoft.com/office/drawing/2014/main" val="4004958244"/>
                    </a:ext>
                  </a:extLst>
                </a:gridCol>
                <a:gridCol w="467050">
                  <a:extLst>
                    <a:ext uri="{9D8B030D-6E8A-4147-A177-3AD203B41FA5}">
                      <a16:colId xmlns:a16="http://schemas.microsoft.com/office/drawing/2014/main" val="692811580"/>
                    </a:ext>
                  </a:extLst>
                </a:gridCol>
                <a:gridCol w="330527">
                  <a:extLst>
                    <a:ext uri="{9D8B030D-6E8A-4147-A177-3AD203B41FA5}">
                      <a16:colId xmlns:a16="http://schemas.microsoft.com/office/drawing/2014/main" val="1479464120"/>
                    </a:ext>
                  </a:extLst>
                </a:gridCol>
                <a:gridCol w="456730">
                  <a:extLst>
                    <a:ext uri="{9D8B030D-6E8A-4147-A177-3AD203B41FA5}">
                      <a16:colId xmlns:a16="http://schemas.microsoft.com/office/drawing/2014/main" val="386665811"/>
                    </a:ext>
                  </a:extLst>
                </a:gridCol>
                <a:gridCol w="508883">
                  <a:extLst>
                    <a:ext uri="{9D8B030D-6E8A-4147-A177-3AD203B41FA5}">
                      <a16:colId xmlns:a16="http://schemas.microsoft.com/office/drawing/2014/main" val="2921128422"/>
                    </a:ext>
                  </a:extLst>
                </a:gridCol>
                <a:gridCol w="596348">
                  <a:extLst>
                    <a:ext uri="{9D8B030D-6E8A-4147-A177-3AD203B41FA5}">
                      <a16:colId xmlns:a16="http://schemas.microsoft.com/office/drawing/2014/main" val="3393374505"/>
                    </a:ext>
                  </a:extLst>
                </a:gridCol>
                <a:gridCol w="580445">
                  <a:extLst>
                    <a:ext uri="{9D8B030D-6E8A-4147-A177-3AD203B41FA5}">
                      <a16:colId xmlns:a16="http://schemas.microsoft.com/office/drawing/2014/main" val="3986208013"/>
                    </a:ext>
                  </a:extLst>
                </a:gridCol>
                <a:gridCol w="628153">
                  <a:extLst>
                    <a:ext uri="{9D8B030D-6E8A-4147-A177-3AD203B41FA5}">
                      <a16:colId xmlns:a16="http://schemas.microsoft.com/office/drawing/2014/main" val="4093317925"/>
                    </a:ext>
                  </a:extLst>
                </a:gridCol>
              </a:tblGrid>
              <a:tr h="689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Age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Education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Anxiety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Depression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Extra-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 smtClean="0">
                          <a:effectLst/>
                        </a:rPr>
                        <a:t>version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 smtClean="0">
                          <a:effectLst/>
                        </a:rPr>
                        <a:t>Agree</a:t>
                      </a:r>
                      <a:r>
                        <a:rPr lang="nl-NL" sz="800" dirty="0" smtClean="0"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 smtClean="0">
                          <a:effectLst/>
                        </a:rPr>
                        <a:t>ableness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Emotional stability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 smtClean="0">
                          <a:effectLst/>
                        </a:rPr>
                        <a:t>Conscientous-ness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Intellect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err="1" smtClean="0">
                          <a:effectLst/>
                        </a:rPr>
                        <a:t>Self-efficacy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err="1" smtClean="0">
                          <a:effectLst/>
                        </a:rPr>
                        <a:t>Avoidant</a:t>
                      </a:r>
                      <a:r>
                        <a:rPr lang="nl-NL" sz="800" dirty="0" smtClean="0">
                          <a:effectLst/>
                        </a:rPr>
                        <a:t> coping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smtClean="0">
                          <a:effectLst/>
                        </a:rPr>
                        <a:t>Approach coping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ADHD </a:t>
                      </a:r>
                      <a:r>
                        <a:rPr lang="nl-NL" sz="800" dirty="0" err="1" smtClean="0">
                          <a:effectLst/>
                        </a:rPr>
                        <a:t>symptoms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err="1" smtClean="0">
                          <a:effectLst/>
                        </a:rPr>
                        <a:t>Mean</a:t>
                      </a:r>
                      <a:r>
                        <a:rPr lang="nl-NL" sz="800" dirty="0" smtClean="0">
                          <a:effectLst/>
                        </a:rPr>
                        <a:t> RT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smtClean="0">
                          <a:effectLst/>
                        </a:rPr>
                        <a:t>Error </a:t>
                      </a:r>
                      <a:r>
                        <a:rPr lang="nl-NL" sz="800" dirty="0" err="1" smtClean="0">
                          <a:effectLst/>
                        </a:rPr>
                        <a:t>rate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err="1" smtClean="0">
                          <a:effectLst/>
                        </a:rPr>
                        <a:t>Alerting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err="1" smtClean="0">
                          <a:effectLst/>
                        </a:rPr>
                        <a:t>Orienting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err="1" smtClean="0">
                          <a:effectLst/>
                        </a:rPr>
                        <a:t>Conflicting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Noise sensitivity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Light sensitivity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extLst>
                  <a:ext uri="{0D108BD9-81ED-4DB2-BD59-A6C34878D82A}">
                    <a16:rowId xmlns:a16="http://schemas.microsoft.com/office/drawing/2014/main" val="3159495159"/>
                  </a:ext>
                </a:extLst>
              </a:tr>
              <a:tr h="231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Age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.454**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-.100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.027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.006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.051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.043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.053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-.056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-.018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-.053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.140*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.166*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.404**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.060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-.146*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-.036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.254**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.429**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.269**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014949532"/>
                  </a:ext>
                </a:extLst>
              </a:tr>
              <a:tr h="172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Education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-.106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-.128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.033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.059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.056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.086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.078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.082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-.096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.163*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-.058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.049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.011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-.084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.036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.074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.169*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.002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352433620"/>
                  </a:ext>
                </a:extLst>
              </a:tr>
              <a:tr h="172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Anxiety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.513**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-.187**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solidFill>
                            <a:schemeClr val="tx1"/>
                          </a:solidFill>
                          <a:effectLst/>
                        </a:rPr>
                        <a:t>-.009</a:t>
                      </a:r>
                      <a:endParaRPr lang="nl-NL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b="0" dirty="0" smtClean="0">
                          <a:solidFill>
                            <a:schemeClr val="tx1"/>
                          </a:solidFill>
                          <a:effectLst/>
                        </a:rPr>
                        <a:t>-.694**</a:t>
                      </a:r>
                      <a:endParaRPr lang="nl-NL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-.163*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.075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-.363**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.459**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-.080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.313**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.047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.060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.039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-.033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-.106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.324**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.355**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2233787214"/>
                  </a:ext>
                </a:extLst>
              </a:tr>
              <a:tr h="172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Depression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-.369**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-.315**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-.394**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-.303**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-.130*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-.433**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.389**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-.287**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.306**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.138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.052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.020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-.093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-.055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.288**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.280**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994567147"/>
                  </a:ext>
                </a:extLst>
              </a:tr>
              <a:tr h="344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Extraversion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.278**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.237**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.096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.342**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.338**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-.076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.274**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.039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-.021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.085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.040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.016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.044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-.225**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-.081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269051798"/>
                  </a:ext>
                </a:extLst>
              </a:tr>
              <a:tr h="344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Agreeableness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-.006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.113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.215**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.044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-.118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.229**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-.162*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-.094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.019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-.050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-.110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.026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-.013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-.041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2990385173"/>
                  </a:ext>
                </a:extLst>
              </a:tr>
              <a:tr h="344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Emotional stability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.146*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.003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.393**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-.482**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.027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-.380**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-.119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-.018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.023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.022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.190**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-.412**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-.247**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519669189"/>
                  </a:ext>
                </a:extLst>
              </a:tr>
              <a:tr h="3982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Conscientousness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.078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.305**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-.216**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.208**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-.492**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-.020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-.134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-.125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-.015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.032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-.065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-.035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877693864"/>
                  </a:ext>
                </a:extLst>
              </a:tr>
              <a:tr h="172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Intellect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.331**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.045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.233**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.031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-.097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.054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-.065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.108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-.038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.099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667459387"/>
                  </a:ext>
                </a:extLst>
              </a:tr>
              <a:tr h="35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Self-efficacy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-.228**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.237*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-.277**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-.196**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.037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-.140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-.035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.063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-.284**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-.205**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603808146"/>
                  </a:ext>
                </a:extLst>
              </a:tr>
              <a:tr h="344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Avoidant</a:t>
                      </a:r>
                      <a:r>
                        <a:rPr lang="nl-NL" sz="800" dirty="0">
                          <a:effectLst/>
                        </a:rPr>
                        <a:t> coping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.114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.275**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.155*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.087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-.007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.025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-.043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.266**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.226**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3504423723"/>
                  </a:ext>
                </a:extLst>
              </a:tr>
              <a:tr h="344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Approach coping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-.085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-.021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-.077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-.035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.051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.109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.055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2280460386"/>
                  </a:ext>
                </a:extLst>
              </a:tr>
              <a:tr h="344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ADHD </a:t>
                      </a:r>
                      <a:r>
                        <a:rPr lang="nl-NL" sz="800" dirty="0" err="1">
                          <a:effectLst/>
                        </a:rPr>
                        <a:t>symptoms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.207**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.150*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.139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.073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-.092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.481**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.419**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593811125"/>
                  </a:ext>
                </a:extLst>
              </a:tr>
              <a:tr h="231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Mean</a:t>
                      </a:r>
                      <a:r>
                        <a:rPr lang="nl-NL" sz="800" dirty="0">
                          <a:effectLst/>
                        </a:rPr>
                        <a:t> RT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.333**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.012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.117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.251**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.306**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.330**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724659112"/>
                  </a:ext>
                </a:extLst>
              </a:tr>
              <a:tr h="231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Error </a:t>
                      </a:r>
                      <a:r>
                        <a:rPr lang="nl-NL" sz="800" dirty="0" err="1">
                          <a:effectLst/>
                        </a:rPr>
                        <a:t>rate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.088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-.038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.255**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.044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.108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3339440917"/>
                  </a:ext>
                </a:extLst>
              </a:tr>
              <a:tr h="231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Alerting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 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.214**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-.143*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.051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.091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902577579"/>
                  </a:ext>
                </a:extLst>
              </a:tr>
              <a:tr h="231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Orienting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-.216*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.019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.006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2211511705"/>
                  </a:ext>
                </a:extLst>
              </a:tr>
              <a:tr h="231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Conflicting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-.076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.026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3060169271"/>
                  </a:ext>
                </a:extLst>
              </a:tr>
              <a:tr h="231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Noise</a:t>
                      </a:r>
                      <a:r>
                        <a:rPr lang="en-US" sz="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sensitivity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.639**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extLst>
                  <a:ext uri="{0D108BD9-81ED-4DB2-BD59-A6C34878D82A}">
                    <a16:rowId xmlns:a16="http://schemas.microsoft.com/office/drawing/2014/main" val="103951605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0" y="6446101"/>
            <a:ext cx="8643068" cy="265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1050" i="1" dirty="0" err="1" smtClean="0"/>
              <a:t>Note</a:t>
            </a:r>
            <a:r>
              <a:rPr lang="nl-NL" sz="1050" i="1" dirty="0" smtClean="0"/>
              <a:t>. </a:t>
            </a:r>
            <a:r>
              <a:rPr lang="nl-NL" sz="1050" dirty="0" smtClean="0"/>
              <a:t>ADHD-diagnosis and gender </a:t>
            </a:r>
            <a:r>
              <a:rPr lang="nl-NL" sz="1050" dirty="0" err="1" smtClean="0"/>
              <a:t>were</a:t>
            </a:r>
            <a:r>
              <a:rPr lang="nl-NL" sz="1050" dirty="0" smtClean="0"/>
              <a:t> </a:t>
            </a:r>
            <a:r>
              <a:rPr lang="nl-NL" sz="1050" dirty="0" err="1" smtClean="0"/>
              <a:t>left</a:t>
            </a:r>
            <a:r>
              <a:rPr lang="nl-NL" sz="1050" dirty="0" smtClean="0"/>
              <a:t> out of </a:t>
            </a:r>
            <a:r>
              <a:rPr lang="nl-NL" sz="1050" dirty="0" err="1" smtClean="0"/>
              <a:t>this</a:t>
            </a:r>
            <a:r>
              <a:rPr lang="nl-NL" sz="1050" dirty="0" smtClean="0"/>
              <a:t> matrix, as </a:t>
            </a:r>
            <a:r>
              <a:rPr lang="nl-NL" sz="1050" dirty="0" err="1" smtClean="0"/>
              <a:t>they</a:t>
            </a:r>
            <a:r>
              <a:rPr lang="nl-NL" sz="1050" dirty="0" smtClean="0"/>
              <a:t> are </a:t>
            </a:r>
            <a:r>
              <a:rPr lang="nl-NL" sz="1050" dirty="0" err="1" smtClean="0"/>
              <a:t>categorical</a:t>
            </a:r>
            <a:r>
              <a:rPr lang="nl-NL" sz="1050" dirty="0" smtClean="0"/>
              <a:t> variables. *</a:t>
            </a:r>
            <a:r>
              <a:rPr lang="nl-NL" sz="1050" i="1" dirty="0" smtClean="0"/>
              <a:t>p</a:t>
            </a:r>
            <a:r>
              <a:rPr lang="nl-NL" sz="1050" dirty="0" smtClean="0"/>
              <a:t> &lt; .05, **</a:t>
            </a:r>
            <a:r>
              <a:rPr lang="nl-NL" sz="1050" i="1" dirty="0" smtClean="0"/>
              <a:t>p</a:t>
            </a:r>
            <a:r>
              <a:rPr lang="nl-NL" sz="1050" dirty="0" smtClean="0"/>
              <a:t> &lt;.01</a:t>
            </a:r>
            <a:endParaRPr lang="nl-NL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167" y="126052"/>
            <a:ext cx="9387840" cy="27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This </a:t>
            </a:r>
            <a:r>
              <a:rPr lang="en-GB" sz="1100" dirty="0">
                <a:ea typeface="Calibri" panose="020F0502020204030204" pitchFamily="34" charset="0"/>
                <a:cs typeface="Times New Roman" panose="02020603050405020304" pitchFamily="18" charset="0"/>
              </a:rPr>
              <a:t>supplementary data file (.</a:t>
            </a:r>
            <a:r>
              <a:rPr lang="en-GB" sz="1100" dirty="0" err="1">
                <a:ea typeface="Calibri" panose="020F0502020204030204" pitchFamily="34" charset="0"/>
                <a:cs typeface="Times New Roman" panose="02020603050405020304" pitchFamily="18" charset="0"/>
              </a:rPr>
              <a:t>ppt</a:t>
            </a:r>
            <a:r>
              <a:rPr lang="en-GB" sz="1100" dirty="0">
                <a:ea typeface="Calibri" panose="020F0502020204030204" pitchFamily="34" charset="0"/>
                <a:cs typeface="Times New Roman" panose="02020603050405020304" pitchFamily="18" charset="0"/>
              </a:rPr>
              <a:t>) includes a correlation matrix of all </a:t>
            </a:r>
            <a:r>
              <a:rPr lang="en-GB" sz="1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variables </a:t>
            </a:r>
            <a:r>
              <a:rPr lang="en-GB" sz="1100" dirty="0">
                <a:ea typeface="Calibri" panose="020F0502020204030204" pitchFamily="34" charset="0"/>
                <a:cs typeface="Times New Roman" panose="02020603050405020304" pitchFamily="18" charset="0"/>
              </a:rPr>
              <a:t>included in the current study. </a:t>
            </a:r>
            <a:endParaRPr lang="nl-NL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00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509738"/>
              </p:ext>
            </p:extLst>
          </p:nvPr>
        </p:nvGraphicFramePr>
        <p:xfrm>
          <a:off x="860732" y="2093916"/>
          <a:ext cx="9396450" cy="11515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8629">
                  <a:extLst>
                    <a:ext uri="{9D8B030D-6E8A-4147-A177-3AD203B41FA5}">
                      <a16:colId xmlns:a16="http://schemas.microsoft.com/office/drawing/2014/main" val="325257671"/>
                    </a:ext>
                  </a:extLst>
                </a:gridCol>
                <a:gridCol w="697793">
                  <a:extLst>
                    <a:ext uri="{9D8B030D-6E8A-4147-A177-3AD203B41FA5}">
                      <a16:colId xmlns:a16="http://schemas.microsoft.com/office/drawing/2014/main" val="1591866825"/>
                    </a:ext>
                  </a:extLst>
                </a:gridCol>
                <a:gridCol w="789299">
                  <a:extLst>
                    <a:ext uri="{9D8B030D-6E8A-4147-A177-3AD203B41FA5}">
                      <a16:colId xmlns:a16="http://schemas.microsoft.com/office/drawing/2014/main" val="2541422795"/>
                    </a:ext>
                  </a:extLst>
                </a:gridCol>
                <a:gridCol w="809415">
                  <a:extLst>
                    <a:ext uri="{9D8B030D-6E8A-4147-A177-3AD203B41FA5}">
                      <a16:colId xmlns:a16="http://schemas.microsoft.com/office/drawing/2014/main" val="1243995154"/>
                    </a:ext>
                  </a:extLst>
                </a:gridCol>
                <a:gridCol w="1036620">
                  <a:extLst>
                    <a:ext uri="{9D8B030D-6E8A-4147-A177-3AD203B41FA5}">
                      <a16:colId xmlns:a16="http://schemas.microsoft.com/office/drawing/2014/main" val="3367658844"/>
                    </a:ext>
                  </a:extLst>
                </a:gridCol>
                <a:gridCol w="781016">
                  <a:extLst>
                    <a:ext uri="{9D8B030D-6E8A-4147-A177-3AD203B41FA5}">
                      <a16:colId xmlns:a16="http://schemas.microsoft.com/office/drawing/2014/main" val="2532676784"/>
                    </a:ext>
                  </a:extLst>
                </a:gridCol>
                <a:gridCol w="937218">
                  <a:extLst>
                    <a:ext uri="{9D8B030D-6E8A-4147-A177-3AD203B41FA5}">
                      <a16:colId xmlns:a16="http://schemas.microsoft.com/office/drawing/2014/main" val="1364111138"/>
                    </a:ext>
                  </a:extLst>
                </a:gridCol>
                <a:gridCol w="965620">
                  <a:extLst>
                    <a:ext uri="{9D8B030D-6E8A-4147-A177-3AD203B41FA5}">
                      <a16:colId xmlns:a16="http://schemas.microsoft.com/office/drawing/2014/main" val="3481465601"/>
                    </a:ext>
                  </a:extLst>
                </a:gridCol>
                <a:gridCol w="1089564">
                  <a:extLst>
                    <a:ext uri="{9D8B030D-6E8A-4147-A177-3AD203B41FA5}">
                      <a16:colId xmlns:a16="http://schemas.microsoft.com/office/drawing/2014/main" val="1046768778"/>
                    </a:ext>
                  </a:extLst>
                </a:gridCol>
                <a:gridCol w="771276">
                  <a:extLst>
                    <a:ext uri="{9D8B030D-6E8A-4147-A177-3AD203B41FA5}">
                      <a16:colId xmlns:a16="http://schemas.microsoft.com/office/drawing/2014/main" val="3086313598"/>
                    </a:ext>
                  </a:extLst>
                </a:gridCol>
              </a:tblGrid>
              <a:tr h="4756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Age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Education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Anxiety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>
                          <a:effectLst/>
                        </a:rPr>
                        <a:t>Depression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 smtClean="0">
                          <a:effectLst/>
                        </a:rPr>
                        <a:t>Extraversion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 smtClean="0">
                          <a:effectLst/>
                        </a:rPr>
                        <a:t>Agreeableness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>
                          <a:effectLst/>
                        </a:rPr>
                        <a:t>Emotional stability</a:t>
                      </a:r>
                      <a:endParaRPr lang="nl-NL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 smtClean="0">
                          <a:effectLst/>
                        </a:rPr>
                        <a:t>Conscientousness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800" dirty="0" smtClean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Intellect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extLst>
                  <a:ext uri="{0D108BD9-81ED-4DB2-BD59-A6C34878D82A}">
                    <a16:rowId xmlns:a16="http://schemas.microsoft.com/office/drawing/2014/main" val="3159495159"/>
                  </a:ext>
                </a:extLst>
              </a:tr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 smtClean="0">
                          <a:effectLst/>
                        </a:rPr>
                        <a:t>Mean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26.87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15.49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7.57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4.69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22.18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32.37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19.86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25.33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28.07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extLst>
                  <a:ext uri="{0D108BD9-81ED-4DB2-BD59-A6C34878D82A}">
                    <a16:rowId xmlns:a16="http://schemas.microsoft.com/office/drawing/2014/main" val="1014949532"/>
                  </a:ext>
                </a:extLst>
              </a:tr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SD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11.76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3.17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4.12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3.51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8.57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5.28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8.18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6.90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5.52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extLst>
                  <a:ext uri="{0D108BD9-81ED-4DB2-BD59-A6C34878D82A}">
                    <a16:rowId xmlns:a16="http://schemas.microsoft.com/office/drawing/2014/main" val="135243362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726919"/>
              </p:ext>
            </p:extLst>
          </p:nvPr>
        </p:nvGraphicFramePr>
        <p:xfrm>
          <a:off x="860732" y="3741160"/>
          <a:ext cx="7808784" cy="12217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9771">
                  <a:extLst>
                    <a:ext uri="{9D8B030D-6E8A-4147-A177-3AD203B41FA5}">
                      <a16:colId xmlns:a16="http://schemas.microsoft.com/office/drawing/2014/main" val="325257671"/>
                    </a:ext>
                  </a:extLst>
                </a:gridCol>
                <a:gridCol w="701175">
                  <a:extLst>
                    <a:ext uri="{9D8B030D-6E8A-4147-A177-3AD203B41FA5}">
                      <a16:colId xmlns:a16="http://schemas.microsoft.com/office/drawing/2014/main" val="1737301086"/>
                    </a:ext>
                  </a:extLst>
                </a:gridCol>
                <a:gridCol w="876470">
                  <a:extLst>
                    <a:ext uri="{9D8B030D-6E8A-4147-A177-3AD203B41FA5}">
                      <a16:colId xmlns:a16="http://schemas.microsoft.com/office/drawing/2014/main" val="1846651105"/>
                    </a:ext>
                  </a:extLst>
                </a:gridCol>
                <a:gridCol w="919065">
                  <a:extLst>
                    <a:ext uri="{9D8B030D-6E8A-4147-A177-3AD203B41FA5}">
                      <a16:colId xmlns:a16="http://schemas.microsoft.com/office/drawing/2014/main" val="1602416594"/>
                    </a:ext>
                  </a:extLst>
                </a:gridCol>
                <a:gridCol w="899982">
                  <a:extLst>
                    <a:ext uri="{9D8B030D-6E8A-4147-A177-3AD203B41FA5}">
                      <a16:colId xmlns:a16="http://schemas.microsoft.com/office/drawing/2014/main" val="4004958244"/>
                    </a:ext>
                  </a:extLst>
                </a:gridCol>
                <a:gridCol w="553151">
                  <a:extLst>
                    <a:ext uri="{9D8B030D-6E8A-4147-A177-3AD203B41FA5}">
                      <a16:colId xmlns:a16="http://schemas.microsoft.com/office/drawing/2014/main" val="692811580"/>
                    </a:ext>
                  </a:extLst>
                </a:gridCol>
                <a:gridCol w="677099">
                  <a:extLst>
                    <a:ext uri="{9D8B030D-6E8A-4147-A177-3AD203B41FA5}">
                      <a16:colId xmlns:a16="http://schemas.microsoft.com/office/drawing/2014/main" val="1479464120"/>
                    </a:ext>
                  </a:extLst>
                </a:gridCol>
                <a:gridCol w="619254">
                  <a:extLst>
                    <a:ext uri="{9D8B030D-6E8A-4147-A177-3AD203B41FA5}">
                      <a16:colId xmlns:a16="http://schemas.microsoft.com/office/drawing/2014/main" val="386665811"/>
                    </a:ext>
                  </a:extLst>
                </a:gridCol>
                <a:gridCol w="608620">
                  <a:extLst>
                    <a:ext uri="{9D8B030D-6E8A-4147-A177-3AD203B41FA5}">
                      <a16:colId xmlns:a16="http://schemas.microsoft.com/office/drawing/2014/main" val="2921128422"/>
                    </a:ext>
                  </a:extLst>
                </a:gridCol>
                <a:gridCol w="704197">
                  <a:extLst>
                    <a:ext uri="{9D8B030D-6E8A-4147-A177-3AD203B41FA5}">
                      <a16:colId xmlns:a16="http://schemas.microsoft.com/office/drawing/2014/main" val="3393374505"/>
                    </a:ext>
                  </a:extLst>
                </a:gridCol>
              </a:tblGrid>
              <a:tr h="622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err="1" smtClean="0">
                          <a:effectLst/>
                        </a:rPr>
                        <a:t>Self-efficacy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err="1" smtClean="0">
                          <a:effectLst/>
                        </a:rPr>
                        <a:t>Avoidant</a:t>
                      </a:r>
                      <a:r>
                        <a:rPr lang="nl-NL" sz="800" dirty="0" smtClean="0">
                          <a:effectLst/>
                        </a:rPr>
                        <a:t> coping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smtClean="0">
                          <a:effectLst/>
                        </a:rPr>
                        <a:t>Approach coping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smtClean="0">
                          <a:effectLst/>
                        </a:rPr>
                        <a:t>ADHD </a:t>
                      </a:r>
                      <a:r>
                        <a:rPr lang="nl-NL" sz="800" dirty="0" err="1" smtClean="0">
                          <a:effectLst/>
                        </a:rPr>
                        <a:t>symptoms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>
                          <a:effectLst/>
                        </a:rPr>
                        <a:t> </a:t>
                      </a:r>
                      <a:r>
                        <a:rPr lang="nl-NL" sz="800" dirty="0" err="1" smtClean="0">
                          <a:effectLst/>
                        </a:rPr>
                        <a:t>Mean</a:t>
                      </a:r>
                      <a:r>
                        <a:rPr lang="nl-NL" sz="800" dirty="0" smtClean="0">
                          <a:effectLst/>
                        </a:rPr>
                        <a:t> RT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smtClean="0">
                          <a:effectLst/>
                        </a:rPr>
                        <a:t>Error </a:t>
                      </a:r>
                      <a:r>
                        <a:rPr lang="nl-NL" sz="800" dirty="0" err="1" smtClean="0">
                          <a:effectLst/>
                        </a:rPr>
                        <a:t>rate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err="1" smtClean="0">
                          <a:effectLst/>
                        </a:rPr>
                        <a:t>Alerting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err="1" smtClean="0">
                          <a:effectLst/>
                        </a:rPr>
                        <a:t>Orienting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800" dirty="0" err="1" smtClean="0">
                          <a:effectLst/>
                        </a:rPr>
                        <a:t>Conflicting</a:t>
                      </a:r>
                      <a:endParaRPr lang="nl-NL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extLst>
                  <a:ext uri="{0D108BD9-81ED-4DB2-BD59-A6C34878D82A}">
                    <a16:rowId xmlns:a16="http://schemas.microsoft.com/office/drawing/2014/main" val="3159495159"/>
                  </a:ext>
                </a:extLst>
              </a:tr>
              <a:tr h="299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err="1" smtClean="0">
                          <a:effectLst/>
                        </a:rPr>
                        <a:t>Mean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29.62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23.46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33.75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28.93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471.23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4.75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51.55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22.69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78.26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extLst>
                  <a:ext uri="{0D108BD9-81ED-4DB2-BD59-A6C34878D82A}">
                    <a16:rowId xmlns:a16="http://schemas.microsoft.com/office/drawing/2014/main" val="1014949532"/>
                  </a:ext>
                </a:extLst>
              </a:tr>
              <a:tr h="299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800" dirty="0" smtClean="0">
                          <a:effectLst/>
                        </a:rPr>
                        <a:t>SD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5.54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4.81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6.71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10.39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88.51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7.03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27.43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22.81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55.34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extLst>
                  <a:ext uri="{0D108BD9-81ED-4DB2-BD59-A6C34878D82A}">
                    <a16:rowId xmlns:a16="http://schemas.microsoft.com/office/drawing/2014/main" val="135243362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874466"/>
              </p:ext>
            </p:extLst>
          </p:nvPr>
        </p:nvGraphicFramePr>
        <p:xfrm>
          <a:off x="860732" y="440008"/>
          <a:ext cx="2168716" cy="12217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6359">
                  <a:extLst>
                    <a:ext uri="{9D8B030D-6E8A-4147-A177-3AD203B41FA5}">
                      <a16:colId xmlns:a16="http://schemas.microsoft.com/office/drawing/2014/main" val="2926330764"/>
                    </a:ext>
                  </a:extLst>
                </a:gridCol>
                <a:gridCol w="666359">
                  <a:extLst>
                    <a:ext uri="{9D8B030D-6E8A-4147-A177-3AD203B41FA5}">
                      <a16:colId xmlns:a16="http://schemas.microsoft.com/office/drawing/2014/main" val="1729915581"/>
                    </a:ext>
                  </a:extLst>
                </a:gridCol>
                <a:gridCol w="835998">
                  <a:extLst>
                    <a:ext uri="{9D8B030D-6E8A-4147-A177-3AD203B41FA5}">
                      <a16:colId xmlns:a16="http://schemas.microsoft.com/office/drawing/2014/main" val="344079278"/>
                    </a:ext>
                  </a:extLst>
                </a:gridCol>
              </a:tblGrid>
              <a:tr h="6224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Noise</a:t>
                      </a:r>
                      <a:r>
                        <a:rPr lang="en-US" sz="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sensitivity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Light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sensitivity</a:t>
                      </a:r>
                      <a:endParaRPr lang="nl-NL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10" marR="50410" marT="0" marB="0" anchor="ctr"/>
                </a:tc>
                <a:extLst>
                  <a:ext uri="{0D108BD9-81ED-4DB2-BD59-A6C34878D82A}">
                    <a16:rowId xmlns:a16="http://schemas.microsoft.com/office/drawing/2014/main" val="261221073"/>
                  </a:ext>
                </a:extLst>
              </a:tr>
              <a:tr h="299674"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/>
                        <a:t>Mean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14.79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10.70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extLst>
                  <a:ext uri="{0D108BD9-81ED-4DB2-BD59-A6C34878D82A}">
                    <a16:rowId xmlns:a16="http://schemas.microsoft.com/office/drawing/2014/main" val="2463126867"/>
                  </a:ext>
                </a:extLst>
              </a:tr>
              <a:tr h="299674"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/>
                        <a:t>SD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9.18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 smtClean="0"/>
                        <a:t>6.51</a:t>
                      </a:r>
                      <a:endParaRPr lang="nl-NL" sz="800" dirty="0"/>
                    </a:p>
                  </a:txBody>
                  <a:tcPr marL="50410" marR="50410" marT="0" marB="0" anchor="ctr"/>
                </a:tc>
                <a:extLst>
                  <a:ext uri="{0D108BD9-81ED-4DB2-BD59-A6C34878D82A}">
                    <a16:rowId xmlns:a16="http://schemas.microsoft.com/office/drawing/2014/main" val="3358334331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82167" y="126052"/>
            <a:ext cx="9387840" cy="27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This </a:t>
            </a:r>
            <a:r>
              <a:rPr lang="en-GB" sz="1100" dirty="0">
                <a:ea typeface="Calibri" panose="020F0502020204030204" pitchFamily="34" charset="0"/>
                <a:cs typeface="Times New Roman" panose="02020603050405020304" pitchFamily="18" charset="0"/>
              </a:rPr>
              <a:t>supplementary data file (.</a:t>
            </a:r>
            <a:r>
              <a:rPr lang="en-GB" sz="1100" dirty="0" err="1">
                <a:ea typeface="Calibri" panose="020F0502020204030204" pitchFamily="34" charset="0"/>
                <a:cs typeface="Times New Roman" panose="02020603050405020304" pitchFamily="18" charset="0"/>
              </a:rPr>
              <a:t>ppt</a:t>
            </a:r>
            <a:r>
              <a:rPr lang="en-GB" sz="1100" dirty="0">
                <a:ea typeface="Calibri" panose="020F0502020204030204" pitchFamily="34" charset="0"/>
                <a:cs typeface="Times New Roman" panose="02020603050405020304" pitchFamily="18" charset="0"/>
              </a:rPr>
              <a:t>) includes </a:t>
            </a:r>
            <a:r>
              <a:rPr lang="en-GB" sz="1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the means and SDs of all variables </a:t>
            </a:r>
            <a:r>
              <a:rPr lang="en-GB" sz="1100" dirty="0">
                <a:ea typeface="Calibri" panose="020F0502020204030204" pitchFamily="34" charset="0"/>
                <a:cs typeface="Times New Roman" panose="02020603050405020304" pitchFamily="18" charset="0"/>
              </a:rPr>
              <a:t>included in the current study. </a:t>
            </a:r>
            <a:endParaRPr lang="nl-NL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326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838</Words>
  <Application>Microsoft Office PowerPoint</Application>
  <PresentationFormat>Widescreen</PresentationFormat>
  <Paragraphs>452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Marzolla, Marilien (PSYCHOLOGY)</dc:creator>
  <cp:lastModifiedBy>Marzolla, Marilien (PSYCHOLOGY)</cp:lastModifiedBy>
  <cp:revision>17</cp:revision>
  <dcterms:created xsi:type="dcterms:W3CDTF">2022-10-18T12:43:06Z</dcterms:created>
  <dcterms:modified xsi:type="dcterms:W3CDTF">2023-06-21T15:01:08Z</dcterms:modified>
</cp:coreProperties>
</file>