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1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גיליון2!$D$54</c:f>
              <c:strCache>
                <c:ptCount val="1"/>
                <c:pt idx="0">
                  <c:v>WSF</c:v>
                </c:pt>
              </c:strCache>
            </c:strRef>
          </c:tx>
          <c:invertIfNegative val="0"/>
          <c:errBars>
            <c:errBarType val="both"/>
            <c:errValType val="cust"/>
            <c:noEndCap val="0"/>
            <c:plus>
              <c:numRef>
                <c:f>גיליון2!$E$55:$E$60</c:f>
                <c:numCache>
                  <c:formatCode>General</c:formatCode>
                  <c:ptCount val="6"/>
                  <c:pt idx="0">
                    <c:v>4.9838278026818577</c:v>
                  </c:pt>
                  <c:pt idx="1">
                    <c:v>4.0514568097321311</c:v>
                  </c:pt>
                  <c:pt idx="2">
                    <c:v>3.0133620627595428</c:v>
                  </c:pt>
                  <c:pt idx="3">
                    <c:v>1.9776906911695007</c:v>
                  </c:pt>
                  <c:pt idx="4">
                    <c:v>3.8243234245501201</c:v>
                  </c:pt>
                  <c:pt idx="5">
                    <c:v>1.5592270772930432</c:v>
                  </c:pt>
                </c:numCache>
              </c:numRef>
            </c:plus>
            <c:minus>
              <c:numRef>
                <c:f>גיליון2!$E$55:$E$60</c:f>
                <c:numCache>
                  <c:formatCode>General</c:formatCode>
                  <c:ptCount val="6"/>
                  <c:pt idx="0">
                    <c:v>4.9838278026818577</c:v>
                  </c:pt>
                  <c:pt idx="1">
                    <c:v>4.0514568097321311</c:v>
                  </c:pt>
                  <c:pt idx="2">
                    <c:v>3.0133620627595428</c:v>
                  </c:pt>
                  <c:pt idx="3">
                    <c:v>1.9776906911695007</c:v>
                  </c:pt>
                  <c:pt idx="4">
                    <c:v>3.8243234245501201</c:v>
                  </c:pt>
                  <c:pt idx="5">
                    <c:v>1.5592270772930432</c:v>
                  </c:pt>
                </c:numCache>
              </c:numRef>
            </c:minus>
          </c:errBars>
          <c:cat>
            <c:strRef>
              <c:f>גיליון2!$C$55:$C$60</c:f>
              <c:strCache>
                <c:ptCount val="6"/>
                <c:pt idx="0">
                  <c:v>TAA Landrace</c:v>
                </c:pt>
                <c:pt idx="1">
                  <c:v>TAA Modern</c:v>
                </c:pt>
                <c:pt idx="2">
                  <c:v>TTR Landrace</c:v>
                </c:pt>
                <c:pt idx="3">
                  <c:v>TTR Modern</c:v>
                </c:pt>
                <c:pt idx="4">
                  <c:v>TTC</c:v>
                </c:pt>
                <c:pt idx="5">
                  <c:v>TTD</c:v>
                </c:pt>
              </c:strCache>
            </c:strRef>
          </c:cat>
          <c:val>
            <c:numRef>
              <c:f>גיליון2!$D$55:$D$60</c:f>
              <c:numCache>
                <c:formatCode>General</c:formatCode>
                <c:ptCount val="6"/>
                <c:pt idx="0">
                  <c:v>23.953932914865955</c:v>
                </c:pt>
                <c:pt idx="1">
                  <c:v>21.397387996963154</c:v>
                </c:pt>
                <c:pt idx="2">
                  <c:v>33.937186074588197</c:v>
                </c:pt>
                <c:pt idx="3">
                  <c:v>28.425022734583322</c:v>
                </c:pt>
                <c:pt idx="4">
                  <c:v>16.193871885380634</c:v>
                </c:pt>
                <c:pt idx="5">
                  <c:v>11.99051822052698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785984"/>
        <c:axId val="123787904"/>
      </c:barChart>
      <c:catAx>
        <c:axId val="1237859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23787904"/>
        <c:crosses val="autoZero"/>
        <c:auto val="1"/>
        <c:lblAlgn val="ctr"/>
        <c:lblOffset val="100"/>
        <c:noMultiLvlLbl val="0"/>
      </c:catAx>
      <c:valAx>
        <c:axId val="123787904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 rtl="0">
                  <a:defRPr sz="1400"/>
                </a:pPr>
                <a:r>
                  <a:rPr lang="en-US" sz="1400" dirty="0"/>
                  <a:t>Reducing</a:t>
                </a:r>
                <a:r>
                  <a:rPr lang="en-US" sz="1400" baseline="0" dirty="0"/>
                  <a:t> </a:t>
                </a:r>
                <a:r>
                  <a:rPr lang="en-US" sz="1400" baseline="0" dirty="0" smtClean="0"/>
                  <a:t>Sugars in WSF </a:t>
                </a:r>
                <a:r>
                  <a:rPr lang="en-US" sz="1400" baseline="0" dirty="0"/>
                  <a:t>[</a:t>
                </a:r>
                <a:r>
                  <a:rPr lang="en-US" sz="1400" baseline="0" dirty="0" err="1"/>
                  <a:t>mM</a:t>
                </a:r>
                <a:r>
                  <a:rPr lang="en-US" sz="1400" baseline="0" dirty="0"/>
                  <a:t>]</a:t>
                </a:r>
                <a:endParaRPr lang="he-IL" sz="14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3785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39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13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89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89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23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756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08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37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2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1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175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834C-70B4-4FA5-A880-3A164E35C3A3}" type="datetimeFigureOut">
              <a:rPr lang="en-US" smtClean="0"/>
              <a:t>5/21/2015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74644-122B-4B1A-8DE0-2A9EB712A1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4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9575" y="1772816"/>
            <a:ext cx="29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278914" y="183553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</a:t>
            </a:r>
          </a:p>
        </p:txBody>
      </p:sp>
      <p:graphicFrame>
        <p:nvGraphicFramePr>
          <p:cNvPr id="2" name="טבלה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3522731"/>
              </p:ext>
            </p:extLst>
          </p:nvPr>
        </p:nvGraphicFramePr>
        <p:xfrm>
          <a:off x="5796136" y="2174076"/>
          <a:ext cx="2808311" cy="17589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13426"/>
                <a:gridCol w="210314"/>
                <a:gridCol w="197943"/>
                <a:gridCol w="197943"/>
                <a:gridCol w="197943"/>
                <a:gridCol w="890742"/>
              </a:tblGrid>
              <a:tr h="2512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Level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>
                          <a:effectLst/>
                        </a:rPr>
                        <a:t> </a:t>
                      </a:r>
                      <a:endParaRPr lang="en-US" sz="24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Mean</a:t>
                      </a:r>
                      <a:endParaRPr lang="en-US" sz="24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251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TTR LANDRACE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33.93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251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TTR MODERN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28.42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251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TAA LANDRACE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23.95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251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TAA MODERN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21.39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251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TTC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16.19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  <a:tr h="25128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TTD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 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D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11.99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25400" marR="25400" marT="0" marB="0"/>
                </a:tc>
              </a:tr>
            </a:tbl>
          </a:graphicData>
        </a:graphic>
      </p:graphicFrame>
      <p:graphicFrame>
        <p:nvGraphicFramePr>
          <p:cNvPr id="9" name="תרשים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4493543"/>
              </p:ext>
            </p:extLst>
          </p:nvPr>
        </p:nvGraphicFramePr>
        <p:xfrm>
          <a:off x="448192" y="1957482"/>
          <a:ext cx="4572000" cy="3055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9133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51</Words>
  <Application>Microsoft Office PowerPoint</Application>
  <PresentationFormat>‫הצגה על המסך (4:3)</PresentationFormat>
  <Paragraphs>45</Paragraphs>
  <Slides>1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2" baseType="lpstr">
      <vt:lpstr>ערכת נושא Office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yifat tishler</dc:creator>
  <cp:lastModifiedBy>yifat tishler</cp:lastModifiedBy>
  <cp:revision>16</cp:revision>
  <dcterms:created xsi:type="dcterms:W3CDTF">2014-06-19T12:12:55Z</dcterms:created>
  <dcterms:modified xsi:type="dcterms:W3CDTF">2015-05-21T10:28:51Z</dcterms:modified>
</cp:coreProperties>
</file>