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296" y="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77187226596676"/>
          <c:y val="0.12565691383100314"/>
          <c:w val="0.83367235345581792"/>
          <c:h val="0.5187410642317292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errBars>
            <c:errBarType val="both"/>
            <c:errValType val="cust"/>
            <c:noEndCap val="0"/>
            <c:plus>
              <c:numRef>
                <c:f>Analyzed!$F$6:$F$21</c:f>
                <c:numCache>
                  <c:formatCode>General</c:formatCode>
                  <c:ptCount val="16"/>
                  <c:pt idx="0">
                    <c:v>6.6181989166629061</c:v>
                  </c:pt>
                  <c:pt idx="1">
                    <c:v>5.302913240078948</c:v>
                  </c:pt>
                  <c:pt idx="2">
                    <c:v>1.4943541220182586</c:v>
                  </c:pt>
                  <c:pt idx="3">
                    <c:v>8.7748931818614881</c:v>
                  </c:pt>
                  <c:pt idx="4">
                    <c:v>9.5652222853559815E-2</c:v>
                  </c:pt>
                  <c:pt idx="5">
                    <c:v>0.74425062754064453</c:v>
                  </c:pt>
                  <c:pt idx="6">
                    <c:v>0.22139040295253784</c:v>
                  </c:pt>
                  <c:pt idx="7">
                    <c:v>8.8005612860081184E-2</c:v>
                  </c:pt>
                  <c:pt idx="8">
                    <c:v>6.9907200631945727</c:v>
                  </c:pt>
                  <c:pt idx="9">
                    <c:v>6.3116750028971254</c:v>
                  </c:pt>
                  <c:pt idx="10">
                    <c:v>1.5061158223042039</c:v>
                  </c:pt>
                  <c:pt idx="11">
                    <c:v>9.9304626866357939</c:v>
                  </c:pt>
                  <c:pt idx="12">
                    <c:v>2.0873101086517749E-2</c:v>
                  </c:pt>
                  <c:pt idx="13">
                    <c:v>0.82358087173657235</c:v>
                  </c:pt>
                  <c:pt idx="14">
                    <c:v>0.19240894280566906</c:v>
                  </c:pt>
                  <c:pt idx="15">
                    <c:v>3.4974353033152807E-2</c:v>
                  </c:pt>
                </c:numCache>
              </c:numRef>
            </c:plus>
            <c:minus>
              <c:numRef>
                <c:f>Analyzed!$F$6:$F$21</c:f>
                <c:numCache>
                  <c:formatCode>General</c:formatCode>
                  <c:ptCount val="16"/>
                  <c:pt idx="0">
                    <c:v>6.6181989166629061</c:v>
                  </c:pt>
                  <c:pt idx="1">
                    <c:v>5.302913240078948</c:v>
                  </c:pt>
                  <c:pt idx="2">
                    <c:v>1.4943541220182586</c:v>
                  </c:pt>
                  <c:pt idx="3">
                    <c:v>8.7748931818614881</c:v>
                  </c:pt>
                  <c:pt idx="4">
                    <c:v>9.5652222853559815E-2</c:v>
                  </c:pt>
                  <c:pt idx="5">
                    <c:v>0.74425062754064453</c:v>
                  </c:pt>
                  <c:pt idx="6">
                    <c:v>0.22139040295253784</c:v>
                  </c:pt>
                  <c:pt idx="7">
                    <c:v>8.8005612860081184E-2</c:v>
                  </c:pt>
                  <c:pt idx="8">
                    <c:v>6.9907200631945727</c:v>
                  </c:pt>
                  <c:pt idx="9">
                    <c:v>6.3116750028971254</c:v>
                  </c:pt>
                  <c:pt idx="10">
                    <c:v>1.5061158223042039</c:v>
                  </c:pt>
                  <c:pt idx="11">
                    <c:v>9.9304626866357939</c:v>
                  </c:pt>
                  <c:pt idx="12">
                    <c:v>2.0873101086517749E-2</c:v>
                  </c:pt>
                  <c:pt idx="13">
                    <c:v>0.82358087173657235</c:v>
                  </c:pt>
                  <c:pt idx="14">
                    <c:v>0.19240894280566906</c:v>
                  </c:pt>
                  <c:pt idx="15">
                    <c:v>3.4974353033152807E-2</c:v>
                  </c:pt>
                </c:numCache>
              </c:numRef>
            </c:minus>
          </c:errBars>
          <c:cat>
            <c:multiLvlStrRef>
              <c:f>Analyzed!$B$6:$D$21</c:f>
              <c:multiLvlStrCache>
                <c:ptCount val="16"/>
                <c:lvl>
                  <c:pt idx="0">
                    <c:v>TAA1</c:v>
                  </c:pt>
                  <c:pt idx="1">
                    <c:v>TTR6</c:v>
                  </c:pt>
                  <c:pt idx="2">
                    <c:v>TTR52</c:v>
                  </c:pt>
                  <c:pt idx="3">
                    <c:v>TTR42</c:v>
                  </c:pt>
                  <c:pt idx="4">
                    <c:v>TAA55</c:v>
                  </c:pt>
                  <c:pt idx="5">
                    <c:v>TAA48</c:v>
                  </c:pt>
                  <c:pt idx="6">
                    <c:v>TTC8</c:v>
                  </c:pt>
                  <c:pt idx="7">
                    <c:v>TTD168</c:v>
                  </c:pt>
                  <c:pt idx="8">
                    <c:v>TAA1</c:v>
                  </c:pt>
                  <c:pt idx="9">
                    <c:v>TTR6</c:v>
                  </c:pt>
                  <c:pt idx="10">
                    <c:v>TTR52</c:v>
                  </c:pt>
                  <c:pt idx="11">
                    <c:v>TTR42</c:v>
                  </c:pt>
                  <c:pt idx="12">
                    <c:v>TAA55</c:v>
                  </c:pt>
                  <c:pt idx="13">
                    <c:v>TAA48</c:v>
                  </c:pt>
                  <c:pt idx="14">
                    <c:v>TTC8</c:v>
                  </c:pt>
                  <c:pt idx="15">
                    <c:v>TTD168</c:v>
                  </c:pt>
                </c:lvl>
                <c:lvl>
                  <c:pt idx="0">
                    <c:v>High Soluble Sugar</c:v>
                  </c:pt>
                  <c:pt idx="4">
                    <c:v>Low soluble Sugar</c:v>
                  </c:pt>
                  <c:pt idx="8">
                    <c:v>High Soluble Sugar</c:v>
                  </c:pt>
                  <c:pt idx="12">
                    <c:v>Low soluble Sugar</c:v>
                  </c:pt>
                </c:lvl>
                <c:lvl>
                  <c:pt idx="0">
                    <c:v> WSF</c:v>
                  </c:pt>
                  <c:pt idx="8">
                    <c:v> WSF 1% H2SO4 Hydrolysis</c:v>
                  </c:pt>
                </c:lvl>
              </c:multiLvlStrCache>
            </c:multiLvlStrRef>
          </c:cat>
          <c:val>
            <c:numRef>
              <c:f>Analyzed!$E$6:$E$21</c:f>
              <c:numCache>
                <c:formatCode>0.0000</c:formatCode>
                <c:ptCount val="16"/>
                <c:pt idx="0">
                  <c:v>35.063756243885422</c:v>
                </c:pt>
                <c:pt idx="1">
                  <c:v>28.627619963825605</c:v>
                </c:pt>
                <c:pt idx="2">
                  <c:v>24.085616456926726</c:v>
                </c:pt>
                <c:pt idx="3">
                  <c:v>26.895001842797665</c:v>
                </c:pt>
                <c:pt idx="4">
                  <c:v>7.0971543810376163</c:v>
                </c:pt>
                <c:pt idx="5">
                  <c:v>7.7676874094614021</c:v>
                </c:pt>
                <c:pt idx="6">
                  <c:v>7.3235203839549063</c:v>
                </c:pt>
                <c:pt idx="7">
                  <c:v>6.9515458865174296</c:v>
                </c:pt>
                <c:pt idx="8">
                  <c:v>35.753866656721499</c:v>
                </c:pt>
                <c:pt idx="9">
                  <c:v>29.651772814334297</c:v>
                </c:pt>
                <c:pt idx="10">
                  <c:v>23.640226540029911</c:v>
                </c:pt>
                <c:pt idx="11">
                  <c:v>27.746628001750377</c:v>
                </c:pt>
                <c:pt idx="12">
                  <c:v>6.8548816735157017</c:v>
                </c:pt>
                <c:pt idx="13">
                  <c:v>7.7738051483639703</c:v>
                </c:pt>
                <c:pt idx="14">
                  <c:v>7.1130610856422409</c:v>
                </c:pt>
                <c:pt idx="15">
                  <c:v>6.8230678996452321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76512"/>
        <c:axId val="130178048"/>
      </c:barChart>
      <c:catAx>
        <c:axId val="13017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0178048"/>
        <c:crosses val="autoZero"/>
        <c:auto val="1"/>
        <c:lblAlgn val="ctr"/>
        <c:lblOffset val="100"/>
        <c:noMultiLvlLbl val="0"/>
      </c:catAx>
      <c:valAx>
        <c:axId val="130178048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/>
                  <a:t>Reducing Sugars </a:t>
                </a:r>
                <a:r>
                  <a:rPr lang="en-US" sz="1200" dirty="0" smtClean="0"/>
                  <a:t>[</a:t>
                </a:r>
                <a:r>
                  <a:rPr lang="en-US" sz="1200" dirty="0" err="1" smtClean="0"/>
                  <a:t>mM</a:t>
                </a:r>
                <a:r>
                  <a:rPr lang="en-US" sz="1200" dirty="0" smtClean="0"/>
                  <a:t>]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2.3088934485501481E-2"/>
              <c:y val="0.2362752141613407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30176512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3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9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5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7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5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1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9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8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7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1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6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9709F-4E6C-4E8E-8E89-5EB4FD74B5A6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717CC-0EB5-4BDF-AE58-C184BCDC7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4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843183"/>
              </p:ext>
            </p:extLst>
          </p:nvPr>
        </p:nvGraphicFramePr>
        <p:xfrm>
          <a:off x="1549268" y="1124744"/>
          <a:ext cx="5310336" cy="400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מלבן 1"/>
          <p:cNvSpPr/>
          <p:nvPr/>
        </p:nvSpPr>
        <p:spPr>
          <a:xfrm>
            <a:off x="4836334" y="4472120"/>
            <a:ext cx="1503938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dirty="0"/>
              <a:t>WSF 1% H</a:t>
            </a:r>
            <a:r>
              <a:rPr lang="en-US" sz="1000" baseline="-25000" dirty="0"/>
              <a:t>2</a:t>
            </a:r>
            <a:r>
              <a:rPr lang="en-US" sz="1000" dirty="0"/>
              <a:t>SO</a:t>
            </a:r>
            <a:r>
              <a:rPr lang="en-US" sz="1000" baseline="-25000" dirty="0"/>
              <a:t>4</a:t>
            </a:r>
            <a:r>
              <a:rPr lang="en-US" sz="1000" dirty="0"/>
              <a:t> Hydrolysis</a:t>
            </a:r>
          </a:p>
        </p:txBody>
      </p:sp>
    </p:spTree>
    <p:extLst>
      <p:ext uri="{BB962C8B-B14F-4D97-AF65-F5344CB8AC3E}">
        <p14:creationId xmlns:p14="http://schemas.microsoft.com/office/powerpoint/2010/main" val="84433991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</Words>
  <Application>Microsoft Office PowerPoint</Application>
  <PresentationFormat>‫הצגה על המסך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yifat tishler</dc:creator>
  <cp:lastModifiedBy>yifat tishler</cp:lastModifiedBy>
  <cp:revision>8</cp:revision>
  <dcterms:created xsi:type="dcterms:W3CDTF">2014-06-19T12:14:12Z</dcterms:created>
  <dcterms:modified xsi:type="dcterms:W3CDTF">2015-05-21T10:23:18Z</dcterms:modified>
</cp:coreProperties>
</file>