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7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2349" autoAdjust="0"/>
  </p:normalViewPr>
  <p:slideViewPr>
    <p:cSldViewPr>
      <p:cViewPr>
        <p:scale>
          <a:sx n="100" d="100"/>
          <a:sy n="100" d="100"/>
        </p:scale>
        <p:origin x="1212" y="66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9.7870400441189984E-2"/>
          <c:y val="9.5461174507947083E-2"/>
          <c:w val="0.80922773369282142"/>
          <c:h val="0.7132677497914693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Summar!$F$26</c:f>
              <c:strCache>
                <c:ptCount val="1"/>
                <c:pt idx="0">
                  <c:v>Fructose_12.70</c:v>
                </c:pt>
              </c:strCache>
            </c:strRef>
          </c:tx>
          <c:invertIfNegative val="0"/>
          <c:cat>
            <c:multiLvlStrRef>
              <c:f>Summar!$D$27:$E$34</c:f>
              <c:multiLvlStrCache>
                <c:ptCount val="8"/>
                <c:lvl>
                  <c:pt idx="0">
                    <c:v>TTA1</c:v>
                  </c:pt>
                  <c:pt idx="1">
                    <c:v>TTR6</c:v>
                  </c:pt>
                  <c:pt idx="2">
                    <c:v>TTR52</c:v>
                  </c:pt>
                  <c:pt idx="3">
                    <c:v>TTR42</c:v>
                  </c:pt>
                  <c:pt idx="4">
                    <c:v>TAA55</c:v>
                  </c:pt>
                  <c:pt idx="5">
                    <c:v>TTA48</c:v>
                  </c:pt>
                  <c:pt idx="6">
                    <c:v>TTC8</c:v>
                  </c:pt>
                  <c:pt idx="7">
                    <c:v>TTD168</c:v>
                  </c:pt>
                </c:lvl>
                <c:lvl>
                  <c:pt idx="0">
                    <c:v>High Soluble Sugar</c:v>
                  </c:pt>
                  <c:pt idx="4">
                    <c:v>Low Soluble Sugar</c:v>
                  </c:pt>
                </c:lvl>
              </c:multiLvlStrCache>
            </c:multiLvlStrRef>
          </c:cat>
          <c:val>
            <c:numRef>
              <c:f>Summar!$F$27:$F$34</c:f>
              <c:numCache>
                <c:formatCode>General</c:formatCode>
                <c:ptCount val="8"/>
                <c:pt idx="0">
                  <c:v>2.6441914666469102</c:v>
                </c:pt>
                <c:pt idx="1">
                  <c:v>3.9380718938627699</c:v>
                </c:pt>
                <c:pt idx="2">
                  <c:v>1.26603421696705</c:v>
                </c:pt>
                <c:pt idx="3">
                  <c:v>2.87370499669181</c:v>
                </c:pt>
                <c:pt idx="4">
                  <c:v>0.34020231831331299</c:v>
                </c:pt>
                <c:pt idx="5">
                  <c:v>0.50248348872298798</c:v>
                </c:pt>
                <c:pt idx="6">
                  <c:v>3.6874338621419998E-2</c:v>
                </c:pt>
                <c:pt idx="7">
                  <c:v>2.8472580095634002E-2</c:v>
                </c:pt>
              </c:numCache>
            </c:numRef>
          </c:val>
        </c:ser>
        <c:ser>
          <c:idx val="1"/>
          <c:order val="1"/>
          <c:tx>
            <c:strRef>
              <c:f>Summar!$G$26</c:f>
              <c:strCache>
                <c:ptCount val="1"/>
                <c:pt idx="0">
                  <c:v>Fructose_12.76</c:v>
                </c:pt>
              </c:strCache>
            </c:strRef>
          </c:tx>
          <c:invertIfNegative val="0"/>
          <c:cat>
            <c:multiLvlStrRef>
              <c:f>Summar!$D$27:$E$34</c:f>
              <c:multiLvlStrCache>
                <c:ptCount val="8"/>
                <c:lvl>
                  <c:pt idx="0">
                    <c:v>TTA1</c:v>
                  </c:pt>
                  <c:pt idx="1">
                    <c:v>TTR6</c:v>
                  </c:pt>
                  <c:pt idx="2">
                    <c:v>TTR52</c:v>
                  </c:pt>
                  <c:pt idx="3">
                    <c:v>TTR42</c:v>
                  </c:pt>
                  <c:pt idx="4">
                    <c:v>TAA55</c:v>
                  </c:pt>
                  <c:pt idx="5">
                    <c:v>TTA48</c:v>
                  </c:pt>
                  <c:pt idx="6">
                    <c:v>TTC8</c:v>
                  </c:pt>
                  <c:pt idx="7">
                    <c:v>TTD168</c:v>
                  </c:pt>
                </c:lvl>
                <c:lvl>
                  <c:pt idx="0">
                    <c:v>High Soluble Sugar</c:v>
                  </c:pt>
                  <c:pt idx="4">
                    <c:v>Low Soluble Sugar</c:v>
                  </c:pt>
                </c:lvl>
              </c:multiLvlStrCache>
            </c:multiLvlStrRef>
          </c:cat>
          <c:val>
            <c:numRef>
              <c:f>Summar!$G$27:$G$34</c:f>
              <c:numCache>
                <c:formatCode>General</c:formatCode>
                <c:ptCount val="8"/>
                <c:pt idx="0">
                  <c:v>1.78311740450443</c:v>
                </c:pt>
                <c:pt idx="1">
                  <c:v>2.8714803463408498</c:v>
                </c:pt>
                <c:pt idx="2">
                  <c:v>0.93703873428772799</c:v>
                </c:pt>
                <c:pt idx="3">
                  <c:v>1.95390282929283</c:v>
                </c:pt>
                <c:pt idx="4">
                  <c:v>0.25467206053629898</c:v>
                </c:pt>
                <c:pt idx="5">
                  <c:v>0.39708865482071298</c:v>
                </c:pt>
                <c:pt idx="6">
                  <c:v>2.3119108136844001E-2</c:v>
                </c:pt>
                <c:pt idx="7">
                  <c:v>1.8243459108440999E-2</c:v>
                </c:pt>
              </c:numCache>
            </c:numRef>
          </c:val>
        </c:ser>
        <c:ser>
          <c:idx val="2"/>
          <c:order val="2"/>
          <c:tx>
            <c:strRef>
              <c:f>Summar!$H$26</c:f>
              <c:strCache>
                <c:ptCount val="1"/>
                <c:pt idx="0">
                  <c:v>Glucose_12.87</c:v>
                </c:pt>
              </c:strCache>
            </c:strRef>
          </c:tx>
          <c:invertIfNegative val="0"/>
          <c:cat>
            <c:multiLvlStrRef>
              <c:f>Summar!$D$27:$E$34</c:f>
              <c:multiLvlStrCache>
                <c:ptCount val="8"/>
                <c:lvl>
                  <c:pt idx="0">
                    <c:v>TTA1</c:v>
                  </c:pt>
                  <c:pt idx="1">
                    <c:v>TTR6</c:v>
                  </c:pt>
                  <c:pt idx="2">
                    <c:v>TTR52</c:v>
                  </c:pt>
                  <c:pt idx="3">
                    <c:v>TTR42</c:v>
                  </c:pt>
                  <c:pt idx="4">
                    <c:v>TAA55</c:v>
                  </c:pt>
                  <c:pt idx="5">
                    <c:v>TTA48</c:v>
                  </c:pt>
                  <c:pt idx="6">
                    <c:v>TTC8</c:v>
                  </c:pt>
                  <c:pt idx="7">
                    <c:v>TTD168</c:v>
                  </c:pt>
                </c:lvl>
                <c:lvl>
                  <c:pt idx="0">
                    <c:v>High Soluble Sugar</c:v>
                  </c:pt>
                  <c:pt idx="4">
                    <c:v>Low Soluble Sugar</c:v>
                  </c:pt>
                </c:lvl>
              </c:multiLvlStrCache>
            </c:multiLvlStrRef>
          </c:cat>
          <c:val>
            <c:numRef>
              <c:f>Summar!$H$27:$H$34</c:f>
              <c:numCache>
                <c:formatCode>General</c:formatCode>
                <c:ptCount val="8"/>
                <c:pt idx="0">
                  <c:v>0.86198792756489895</c:v>
                </c:pt>
                <c:pt idx="1">
                  <c:v>1.24732532402442</c:v>
                </c:pt>
                <c:pt idx="2">
                  <c:v>0.25261862770770599</c:v>
                </c:pt>
                <c:pt idx="3">
                  <c:v>0.41641563851489</c:v>
                </c:pt>
                <c:pt idx="4">
                  <c:v>0.20458603273561701</c:v>
                </c:pt>
                <c:pt idx="5">
                  <c:v>0.34721811986871298</c:v>
                </c:pt>
                <c:pt idx="6">
                  <c:v>3.1256632614548002E-2</c:v>
                </c:pt>
                <c:pt idx="7">
                  <c:v>3.9901484255061001E-2</c:v>
                </c:pt>
              </c:numCache>
            </c:numRef>
          </c:val>
        </c:ser>
        <c:ser>
          <c:idx val="3"/>
          <c:order val="3"/>
          <c:tx>
            <c:strRef>
              <c:f>Summar!$I$26</c:f>
              <c:strCache>
                <c:ptCount val="1"/>
                <c:pt idx="0">
                  <c:v>Glucose_13.00</c:v>
                </c:pt>
              </c:strCache>
            </c:strRef>
          </c:tx>
          <c:invertIfNegative val="0"/>
          <c:cat>
            <c:multiLvlStrRef>
              <c:f>Summar!$D$27:$E$34</c:f>
              <c:multiLvlStrCache>
                <c:ptCount val="8"/>
                <c:lvl>
                  <c:pt idx="0">
                    <c:v>TTA1</c:v>
                  </c:pt>
                  <c:pt idx="1">
                    <c:v>TTR6</c:v>
                  </c:pt>
                  <c:pt idx="2">
                    <c:v>TTR52</c:v>
                  </c:pt>
                  <c:pt idx="3">
                    <c:v>TTR42</c:v>
                  </c:pt>
                  <c:pt idx="4">
                    <c:v>TAA55</c:v>
                  </c:pt>
                  <c:pt idx="5">
                    <c:v>TTA48</c:v>
                  </c:pt>
                  <c:pt idx="6">
                    <c:v>TTC8</c:v>
                  </c:pt>
                  <c:pt idx="7">
                    <c:v>TTD168</c:v>
                  </c:pt>
                </c:lvl>
                <c:lvl>
                  <c:pt idx="0">
                    <c:v>High Soluble Sugar</c:v>
                  </c:pt>
                  <c:pt idx="4">
                    <c:v>Low Soluble Sugar</c:v>
                  </c:pt>
                </c:lvl>
              </c:multiLvlStrCache>
            </c:multiLvlStrRef>
          </c:cat>
          <c:val>
            <c:numRef>
              <c:f>Summar!$I$27:$I$34</c:f>
              <c:numCache>
                <c:formatCode>General</c:formatCode>
                <c:ptCount val="8"/>
                <c:pt idx="0">
                  <c:v>0.115084127678373</c:v>
                </c:pt>
                <c:pt idx="1">
                  <c:v>0.15701352780556599</c:v>
                </c:pt>
                <c:pt idx="2">
                  <c:v>2.7611519250522999E-2</c:v>
                </c:pt>
                <c:pt idx="3">
                  <c:v>5.5724599649163001E-2</c:v>
                </c:pt>
                <c:pt idx="4">
                  <c:v>2.7340031150416999E-2</c:v>
                </c:pt>
                <c:pt idx="5">
                  <c:v>3.6374816926149002E-2</c:v>
                </c:pt>
                <c:pt idx="6">
                  <c:v>3.6478305128940002E-3</c:v>
                </c:pt>
                <c:pt idx="7">
                  <c:v>5.6184371828059999E-3</c:v>
                </c:pt>
              </c:numCache>
            </c:numRef>
          </c:val>
        </c:ser>
        <c:ser>
          <c:idx val="5"/>
          <c:order val="4"/>
          <c:tx>
            <c:strRef>
              <c:f>Summar!$K$26</c:f>
              <c:strCache>
                <c:ptCount val="1"/>
                <c:pt idx="0">
                  <c:v>Sorbitol_13.13</c:v>
                </c:pt>
              </c:strCache>
            </c:strRef>
          </c:tx>
          <c:invertIfNegative val="0"/>
          <c:cat>
            <c:multiLvlStrRef>
              <c:f>Summar!$D$27:$E$34</c:f>
              <c:multiLvlStrCache>
                <c:ptCount val="8"/>
                <c:lvl>
                  <c:pt idx="0">
                    <c:v>TTA1</c:v>
                  </c:pt>
                  <c:pt idx="1">
                    <c:v>TTR6</c:v>
                  </c:pt>
                  <c:pt idx="2">
                    <c:v>TTR52</c:v>
                  </c:pt>
                  <c:pt idx="3">
                    <c:v>TTR42</c:v>
                  </c:pt>
                  <c:pt idx="4">
                    <c:v>TAA55</c:v>
                  </c:pt>
                  <c:pt idx="5">
                    <c:v>TTA48</c:v>
                  </c:pt>
                  <c:pt idx="6">
                    <c:v>TTC8</c:v>
                  </c:pt>
                  <c:pt idx="7">
                    <c:v>TTD168</c:v>
                  </c:pt>
                </c:lvl>
                <c:lvl>
                  <c:pt idx="0">
                    <c:v>High Soluble Sugar</c:v>
                  </c:pt>
                  <c:pt idx="4">
                    <c:v>Low Soluble Sugar</c:v>
                  </c:pt>
                </c:lvl>
              </c:multiLvlStrCache>
            </c:multiLvlStrRef>
          </c:cat>
          <c:val>
            <c:numRef>
              <c:f>Summar!$K$27:$K$34</c:f>
              <c:numCache>
                <c:formatCode>General</c:formatCode>
                <c:ptCount val="8"/>
                <c:pt idx="0">
                  <c:v>0.61855453718296105</c:v>
                </c:pt>
                <c:pt idx="1">
                  <c:v>0.170830937436417</c:v>
                </c:pt>
                <c:pt idx="2">
                  <c:v>0.20027982976390599</c:v>
                </c:pt>
                <c:pt idx="3">
                  <c:v>0.46284955611101403</c:v>
                </c:pt>
                <c:pt idx="4">
                  <c:v>7.1651309925356996E-2</c:v>
                </c:pt>
                <c:pt idx="5">
                  <c:v>1.0544301442064001E-2</c:v>
                </c:pt>
                <c:pt idx="6">
                  <c:v>3.8674580106319999E-3</c:v>
                </c:pt>
                <c:pt idx="7">
                  <c:v>8.1706527036069995E-3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31244032"/>
        <c:axId val="131245568"/>
      </c:barChart>
      <c:catAx>
        <c:axId val="13124403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131245568"/>
        <c:crosses val="autoZero"/>
        <c:auto val="1"/>
        <c:lblAlgn val="ctr"/>
        <c:lblOffset val="100"/>
        <c:noMultiLvlLbl val="0"/>
      </c:catAx>
      <c:valAx>
        <c:axId val="131245568"/>
        <c:scaling>
          <c:orientation val="minMax"/>
        </c:scaling>
        <c:delete val="0"/>
        <c:axPos val="l"/>
        <c:majorGridlines/>
        <c:title>
          <c:tx>
            <c:rich>
              <a:bodyPr rot="-5400000" vert="horz"/>
              <a:lstStyle/>
              <a:p>
                <a:pPr>
                  <a:defRPr sz="1400"/>
                </a:pPr>
                <a:r>
                  <a:rPr lang="en-US" sz="1400" dirty="0" smtClean="0"/>
                  <a:t>Amount</a:t>
                </a:r>
                <a:r>
                  <a:rPr lang="en-US" sz="1400" baseline="0" dirty="0" smtClean="0"/>
                  <a:t> Relative to </a:t>
                </a:r>
                <a:r>
                  <a:rPr lang="en-US" sz="1400" baseline="0" dirty="0" err="1" smtClean="0"/>
                  <a:t>Ribitol</a:t>
                </a:r>
                <a:endParaRPr lang="he-IL" sz="1400" dirty="0"/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crossAx val="131244032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61760397070988693"/>
          <c:y val="0.19782226120143795"/>
          <c:w val="0.26099525107999633"/>
          <c:h val="0.37412272670322577"/>
        </c:manualLayout>
      </c:layout>
      <c:overlay val="0"/>
      <c:spPr>
        <a:solidFill>
          <a:schemeClr val="bg1"/>
        </a:solidFill>
      </c:spPr>
      <c:txPr>
        <a:bodyPr/>
        <a:lstStyle/>
        <a:p>
          <a:pPr>
            <a:defRPr sz="1000"/>
          </a:pPr>
          <a:endParaRPr lang="en-US"/>
        </a:p>
      </c:txPr>
    </c:legend>
    <c:plotVisOnly val="1"/>
    <c:dispBlanksAs val="gap"/>
    <c:showDLblsOverMax val="0"/>
  </c:chart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כותרת עליונה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מציין מיקום של תאריך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8DB05E0-0388-4695-9D6A-A741D553889A}" type="datetimeFigureOut">
              <a:rPr lang="en-US" smtClean="0"/>
              <a:t>5/21/2015</a:t>
            </a:fld>
            <a:endParaRPr lang="en-US"/>
          </a:p>
        </p:txBody>
      </p:sp>
      <p:sp>
        <p:nvSpPr>
          <p:cNvPr id="4" name="מציין מיקום של תמונת שקופית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מציין מיקום של הערות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en-US"/>
          </a:p>
        </p:txBody>
      </p:sp>
      <p:sp>
        <p:nvSpPr>
          <p:cNvPr id="6" name="מציין מיקום של כותרת תחתונה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מציין מיקום של מספר שקופית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5D33F80-FBDE-408D-A1FF-D73A54C0C6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79582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מונת שקופית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מציין מיקום של הערו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מציין מיקום של מספר שקופית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B49F3BD-7E3E-4363-BA0D-30284523F515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06956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שקופית כותרת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en-US"/>
          </a:p>
        </p:txBody>
      </p:sp>
      <p:sp>
        <p:nvSpPr>
          <p:cNvPr id="3" name="כותרת משנה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he-IL" smtClean="0"/>
              <a:t>לחץ כדי לערוך סגנון כותרת משנה של תבנית בסיס</a:t>
            </a:r>
            <a:endParaRPr lang="en-US"/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8473BA-942B-4582-A892-3ADA66FE34B6}" type="datetimeFigureOut">
              <a:rPr lang="en-US" smtClean="0"/>
              <a:t>5/21/2015</a:t>
            </a:fld>
            <a:endParaRPr lang="en-US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26BA40-9EE5-4C57-B3AC-1621DE6007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58013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כותרת וטקסט אנכ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en-US"/>
          </a:p>
        </p:txBody>
      </p:sp>
      <p:sp>
        <p:nvSpPr>
          <p:cNvPr id="3" name="מציין מיקום של טקסט אנכי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en-US"/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8473BA-942B-4582-A892-3ADA66FE34B6}" type="datetimeFigureOut">
              <a:rPr lang="en-US" smtClean="0"/>
              <a:t>5/21/2015</a:t>
            </a:fld>
            <a:endParaRPr lang="en-US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26BA40-9EE5-4C57-B3AC-1621DE6007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85701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כותרת אנכית וטקס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אנכית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he-IL" smtClean="0"/>
              <a:t>לחץ כדי לערוך סגנון כותרת של תבנית בסיס</a:t>
            </a:r>
            <a:endParaRPr lang="en-US"/>
          </a:p>
        </p:txBody>
      </p:sp>
      <p:sp>
        <p:nvSpPr>
          <p:cNvPr id="3" name="מציין מיקום של טקסט אנכי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en-US"/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8473BA-942B-4582-A892-3ADA66FE34B6}" type="datetimeFigureOut">
              <a:rPr lang="en-US" smtClean="0"/>
              <a:t>5/21/2015</a:t>
            </a:fld>
            <a:endParaRPr lang="en-US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26BA40-9EE5-4C57-B3AC-1621DE6007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75675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כותרת ותוכ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en-US"/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en-US"/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8473BA-942B-4582-A892-3ADA66FE34B6}" type="datetimeFigureOut">
              <a:rPr lang="en-US" smtClean="0"/>
              <a:t>5/21/2015</a:t>
            </a:fld>
            <a:endParaRPr lang="en-US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26BA40-9EE5-4C57-B3AC-1621DE6007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14609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כותרת מקטע עליונ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he-IL" smtClean="0"/>
              <a:t>לחץ כדי לערוך סגנון כותרת של תבנית בסיס</a:t>
            </a:r>
            <a:endParaRPr lang="en-US"/>
          </a:p>
        </p:txBody>
      </p:sp>
      <p:sp>
        <p:nvSpPr>
          <p:cNvPr id="3" name="מציין מיקום טקסט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8473BA-942B-4582-A892-3ADA66FE34B6}" type="datetimeFigureOut">
              <a:rPr lang="en-US" smtClean="0"/>
              <a:t>5/21/2015</a:t>
            </a:fld>
            <a:endParaRPr lang="en-US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26BA40-9EE5-4C57-B3AC-1621DE6007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01835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שני תכנים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en-US"/>
          </a:p>
        </p:txBody>
      </p:sp>
      <p:sp>
        <p:nvSpPr>
          <p:cNvPr id="3" name="מציין מיקום תוכן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en-US"/>
          </a:p>
        </p:txBody>
      </p:sp>
      <p:sp>
        <p:nvSpPr>
          <p:cNvPr id="4" name="מציין מיקום תוכן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en-US"/>
          </a:p>
        </p:txBody>
      </p:sp>
      <p:sp>
        <p:nvSpPr>
          <p:cNvPr id="5" name="מציין מיקום של תאריך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8473BA-942B-4582-A892-3ADA66FE34B6}" type="datetimeFigureOut">
              <a:rPr lang="en-US" smtClean="0"/>
              <a:t>5/21/2015</a:t>
            </a:fld>
            <a:endParaRPr lang="en-US"/>
          </a:p>
        </p:txBody>
      </p:sp>
      <p:sp>
        <p:nvSpPr>
          <p:cNvPr id="6" name="מציין מיקום של כותרת תחתונה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מציין מיקום של מספר שקופית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26BA40-9EE5-4C57-B3AC-1621DE6007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7338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השווא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he-IL" smtClean="0"/>
              <a:t>לחץ כדי לערוך סגנון כותרת של תבנית בסיס</a:t>
            </a:r>
            <a:endParaRPr lang="en-US"/>
          </a:p>
        </p:txBody>
      </p:sp>
      <p:sp>
        <p:nvSpPr>
          <p:cNvPr id="3" name="מציין מיקום טקסט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</p:txBody>
      </p:sp>
      <p:sp>
        <p:nvSpPr>
          <p:cNvPr id="4" name="מציין מיקום תוכן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en-US"/>
          </a:p>
        </p:txBody>
      </p:sp>
      <p:sp>
        <p:nvSpPr>
          <p:cNvPr id="5" name="מציין מיקום טקסט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</p:txBody>
      </p:sp>
      <p:sp>
        <p:nvSpPr>
          <p:cNvPr id="6" name="מציין מיקום תוכן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en-US"/>
          </a:p>
        </p:txBody>
      </p:sp>
      <p:sp>
        <p:nvSpPr>
          <p:cNvPr id="7" name="מציין מיקום של תאריך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8473BA-942B-4582-A892-3ADA66FE34B6}" type="datetimeFigureOut">
              <a:rPr lang="en-US" smtClean="0"/>
              <a:t>5/21/2015</a:t>
            </a:fld>
            <a:endParaRPr lang="en-US"/>
          </a:p>
        </p:txBody>
      </p:sp>
      <p:sp>
        <p:nvSpPr>
          <p:cNvPr id="8" name="מציין מיקום של כותרת תחתונה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מציין מיקום של מספר שקופית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26BA40-9EE5-4C57-B3AC-1621DE6007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34398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כותרת בלבד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en-US"/>
          </a:p>
        </p:txBody>
      </p:sp>
      <p:sp>
        <p:nvSpPr>
          <p:cNvPr id="3" name="מציין מיקום של תאריך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8473BA-942B-4582-A892-3ADA66FE34B6}" type="datetimeFigureOut">
              <a:rPr lang="en-US" smtClean="0"/>
              <a:t>5/21/2015</a:t>
            </a:fld>
            <a:endParaRPr lang="en-US"/>
          </a:p>
        </p:txBody>
      </p:sp>
      <p:sp>
        <p:nvSpPr>
          <p:cNvPr id="4" name="מציין מיקום של כותרת תחתונה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מציין מיקום של מספר שקופית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26BA40-9EE5-4C57-B3AC-1621DE6007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48027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ריק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אריך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8473BA-942B-4582-A892-3ADA66FE34B6}" type="datetimeFigureOut">
              <a:rPr lang="en-US" smtClean="0"/>
              <a:t>5/21/2015</a:t>
            </a:fld>
            <a:endParaRPr lang="en-US"/>
          </a:p>
        </p:txBody>
      </p:sp>
      <p:sp>
        <p:nvSpPr>
          <p:cNvPr id="3" name="מציין מיקום של כותרת תחתונה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מציין מיקום של מספר שקופית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26BA40-9EE5-4C57-B3AC-1621DE6007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94342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תוכן עם כיתו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e-IL" smtClean="0"/>
              <a:t>לחץ כדי לערוך סגנון כותרת של תבנית בסיס</a:t>
            </a:r>
            <a:endParaRPr lang="en-US"/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en-US"/>
          </a:p>
        </p:txBody>
      </p:sp>
      <p:sp>
        <p:nvSpPr>
          <p:cNvPr id="4" name="מציין מיקום טקסט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</p:txBody>
      </p:sp>
      <p:sp>
        <p:nvSpPr>
          <p:cNvPr id="5" name="מציין מיקום של תאריך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8473BA-942B-4582-A892-3ADA66FE34B6}" type="datetimeFigureOut">
              <a:rPr lang="en-US" smtClean="0"/>
              <a:t>5/21/2015</a:t>
            </a:fld>
            <a:endParaRPr lang="en-US"/>
          </a:p>
        </p:txBody>
      </p:sp>
      <p:sp>
        <p:nvSpPr>
          <p:cNvPr id="6" name="מציין מיקום של כותרת תחתונה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מציין מיקום של מספר שקופית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26BA40-9EE5-4C57-B3AC-1621DE6007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10735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תמונה עם כיתו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e-IL" smtClean="0"/>
              <a:t>לחץ כדי לערוך סגנון כותרת של תבנית בסיס</a:t>
            </a:r>
            <a:endParaRPr lang="en-US"/>
          </a:p>
        </p:txBody>
      </p:sp>
      <p:sp>
        <p:nvSpPr>
          <p:cNvPr id="3" name="מציין מיקום של תמונה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מציין מיקום טקסט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</p:txBody>
      </p:sp>
      <p:sp>
        <p:nvSpPr>
          <p:cNvPr id="5" name="מציין מיקום של תאריך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8473BA-942B-4582-A892-3ADA66FE34B6}" type="datetimeFigureOut">
              <a:rPr lang="en-US" smtClean="0"/>
              <a:t>5/21/2015</a:t>
            </a:fld>
            <a:endParaRPr lang="en-US"/>
          </a:p>
        </p:txBody>
      </p:sp>
      <p:sp>
        <p:nvSpPr>
          <p:cNvPr id="6" name="מציין מיקום של כותרת תחתונה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מציין מיקום של מספר שקופית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26BA40-9EE5-4C57-B3AC-1621DE6007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02948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כותרת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e-IL" smtClean="0"/>
              <a:t>לחץ כדי לערוך סגנון כותרת של תבנית בסיס</a:t>
            </a:r>
            <a:endParaRPr lang="en-US"/>
          </a:p>
        </p:txBody>
      </p:sp>
      <p:sp>
        <p:nvSpPr>
          <p:cNvPr id="3" name="מציין מיקום טקסט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en-US"/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8473BA-942B-4582-A892-3ADA66FE34B6}" type="datetimeFigureOut">
              <a:rPr lang="en-US" smtClean="0"/>
              <a:t>5/21/2015</a:t>
            </a:fld>
            <a:endParaRPr lang="en-US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26BA40-9EE5-4C57-B3AC-1621DE6007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04754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Chart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83151471"/>
              </p:ext>
            </p:extLst>
          </p:nvPr>
        </p:nvGraphicFramePr>
        <p:xfrm>
          <a:off x="1619672" y="1124744"/>
          <a:ext cx="5784353" cy="45365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2012107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ערכת נושא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ערכת נושא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</TotalTime>
  <Words>5</Words>
  <Application>Microsoft Office PowerPoint</Application>
  <PresentationFormat>‫הצגה על המסך (4:3)</PresentationFormat>
  <Paragraphs>2</Paragraphs>
  <Slides>1</Slides>
  <Notes>1</Notes>
  <HiddenSlides>0</HiddenSlides>
  <MMClips>0</MMClips>
  <ScaleCrop>false</ScaleCrop>
  <HeadingPairs>
    <vt:vector size="4" baseType="variant">
      <vt:variant>
        <vt:lpstr>ערכת נושא</vt:lpstr>
      </vt:variant>
      <vt:variant>
        <vt:i4>1</vt:i4>
      </vt:variant>
      <vt:variant>
        <vt:lpstr>כותרות שקופיות</vt:lpstr>
      </vt:variant>
      <vt:variant>
        <vt:i4>1</vt:i4>
      </vt:variant>
    </vt:vector>
  </HeadingPairs>
  <TitlesOfParts>
    <vt:vector size="2" baseType="lpstr">
      <vt:lpstr>ערכת נושא Office</vt:lpstr>
      <vt:lpstr>מצגת של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מצגת של PowerPoint</dc:title>
  <dc:creator>yifat tishler</dc:creator>
  <cp:lastModifiedBy>yifat tishler</cp:lastModifiedBy>
  <cp:revision>7</cp:revision>
  <dcterms:created xsi:type="dcterms:W3CDTF">2014-06-19T12:15:53Z</dcterms:created>
  <dcterms:modified xsi:type="dcterms:W3CDTF">2015-05-21T10:24:45Z</dcterms:modified>
</cp:coreProperties>
</file>