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7"/>
            <c:spPr>
              <a:ln>
                <a:noFill/>
              </a:ln>
            </c:spPr>
          </c:marker>
          <c:dPt>
            <c:idx val="0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2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3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4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5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6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7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8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9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0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1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xVal>
            <c:numRef>
              <c:f>correlation!$D$4:$D$15</c:f>
              <c:numCache>
                <c:formatCode>General</c:formatCode>
                <c:ptCount val="12"/>
                <c:pt idx="0">
                  <c:v>73.948715778461349</c:v>
                </c:pt>
                <c:pt idx="1">
                  <c:v>67.596061678201323</c:v>
                </c:pt>
                <c:pt idx="2">
                  <c:v>72.807515732813329</c:v>
                </c:pt>
                <c:pt idx="3">
                  <c:v>78.648354427985325</c:v>
                </c:pt>
                <c:pt idx="4">
                  <c:v>77.224908217201346</c:v>
                </c:pt>
                <c:pt idx="5">
                  <c:v>69.26135277045401</c:v>
                </c:pt>
                <c:pt idx="6">
                  <c:v>103.96044133790465</c:v>
                </c:pt>
                <c:pt idx="7">
                  <c:v>110.97208392606265</c:v>
                </c:pt>
                <c:pt idx="8">
                  <c:v>106.82164273440402</c:v>
                </c:pt>
                <c:pt idx="9">
                  <c:v>106.13470937359331</c:v>
                </c:pt>
                <c:pt idx="10">
                  <c:v>106.09393629503933</c:v>
                </c:pt>
                <c:pt idx="11">
                  <c:v>107.84327867270534</c:v>
                </c:pt>
              </c:numCache>
            </c:numRef>
          </c:xVal>
          <c:yVal>
            <c:numRef>
              <c:f>correlation!$F$4:$F$15</c:f>
              <c:numCache>
                <c:formatCode>General</c:formatCode>
                <c:ptCount val="12"/>
                <c:pt idx="0">
                  <c:v>31.952408241093625</c:v>
                </c:pt>
                <c:pt idx="1">
                  <c:v>34.871898567736615</c:v>
                </c:pt>
                <c:pt idx="2">
                  <c:v>28.589285209835044</c:v>
                </c:pt>
                <c:pt idx="3">
                  <c:v>33.143039438784591</c:v>
                </c:pt>
                <c:pt idx="4">
                  <c:v>27.493254099548334</c:v>
                </c:pt>
                <c:pt idx="5">
                  <c:v>29.551576430857654</c:v>
                </c:pt>
                <c:pt idx="6">
                  <c:v>30.340981155693999</c:v>
                </c:pt>
                <c:pt idx="7">
                  <c:v>32.242725808680525</c:v>
                </c:pt>
                <c:pt idx="8">
                  <c:v>33.805223524034496</c:v>
                </c:pt>
                <c:pt idx="9">
                  <c:v>29.558099569142339</c:v>
                </c:pt>
                <c:pt idx="10">
                  <c:v>37.324922289312354</c:v>
                </c:pt>
                <c:pt idx="11">
                  <c:v>32.790741363823884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048128"/>
        <c:axId val="130364544"/>
      </c:scatterChart>
      <c:valAx>
        <c:axId val="1280481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rtl="0">
                  <a:defRPr sz="1200"/>
                </a:pPr>
                <a:r>
                  <a:rPr lang="en-US" sz="1200" dirty="0"/>
                  <a:t>Reducing </a:t>
                </a:r>
                <a:r>
                  <a:rPr lang="en-US" sz="1200" dirty="0" smtClean="0"/>
                  <a:t>Sugars in Cell Wall </a:t>
                </a:r>
                <a:r>
                  <a:rPr lang="en-US" sz="1200" dirty="0"/>
                  <a:t>[</a:t>
                </a:r>
                <a:r>
                  <a:rPr lang="en-US" sz="1200" dirty="0" err="1"/>
                  <a:t>mM</a:t>
                </a:r>
                <a:r>
                  <a:rPr lang="en-US" sz="1200" dirty="0"/>
                  <a:t>]</a:t>
                </a:r>
                <a:endParaRPr lang="he-IL" sz="12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364544"/>
        <c:crosses val="autoZero"/>
        <c:crossBetween val="midCat"/>
      </c:valAx>
      <c:valAx>
        <c:axId val="1303645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rtl="0">
                  <a:defRPr sz="1200"/>
                </a:pPr>
                <a:r>
                  <a:rPr lang="en-US" sz="1200"/>
                  <a:t>Crystalline</a:t>
                </a:r>
                <a:r>
                  <a:rPr lang="en-US" sz="1200" baseline="0"/>
                  <a:t> Cellulose in Cell Wall [%]</a:t>
                </a:r>
                <a:endParaRPr lang="he-IL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0481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correlation!$H$2</c:f>
              <c:strCache>
                <c:ptCount val="1"/>
                <c:pt idx="0">
                  <c:v>Lignin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ln>
                <a:noFill/>
              </a:ln>
            </c:spPr>
          </c:marker>
          <c:dPt>
            <c:idx val="0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2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3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4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5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6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7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8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9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0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1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xVal>
            <c:numRef>
              <c:f>correlation!$D$4:$D$15</c:f>
              <c:numCache>
                <c:formatCode>General</c:formatCode>
                <c:ptCount val="12"/>
                <c:pt idx="0">
                  <c:v>73.948715778461349</c:v>
                </c:pt>
                <c:pt idx="1">
                  <c:v>67.596061678201323</c:v>
                </c:pt>
                <c:pt idx="2">
                  <c:v>72.807515732813329</c:v>
                </c:pt>
                <c:pt idx="3">
                  <c:v>78.648354427985325</c:v>
                </c:pt>
                <c:pt idx="4">
                  <c:v>77.224908217201346</c:v>
                </c:pt>
                <c:pt idx="5">
                  <c:v>69.26135277045401</c:v>
                </c:pt>
                <c:pt idx="6">
                  <c:v>103.96044133790465</c:v>
                </c:pt>
                <c:pt idx="7">
                  <c:v>110.97208392606265</c:v>
                </c:pt>
                <c:pt idx="8">
                  <c:v>106.82164273440402</c:v>
                </c:pt>
                <c:pt idx="9">
                  <c:v>106.13470937359331</c:v>
                </c:pt>
                <c:pt idx="10">
                  <c:v>106.09393629503933</c:v>
                </c:pt>
                <c:pt idx="11">
                  <c:v>107.84327867270534</c:v>
                </c:pt>
              </c:numCache>
            </c:numRef>
          </c:xVal>
          <c:yVal>
            <c:numRef>
              <c:f>correlation!$H$4:$H$15</c:f>
              <c:numCache>
                <c:formatCode>General</c:formatCode>
                <c:ptCount val="12"/>
                <c:pt idx="0">
                  <c:v>21.480687879078218</c:v>
                </c:pt>
                <c:pt idx="1">
                  <c:v>22.103181861733166</c:v>
                </c:pt>
                <c:pt idx="2">
                  <c:v>23.459661286623049</c:v>
                </c:pt>
                <c:pt idx="3">
                  <c:v>22.212350582571904</c:v>
                </c:pt>
                <c:pt idx="4">
                  <c:v>20.660761103417038</c:v>
                </c:pt>
                <c:pt idx="5">
                  <c:v>21.845357861454435</c:v>
                </c:pt>
                <c:pt idx="6">
                  <c:v>21.610761248588208</c:v>
                </c:pt>
                <c:pt idx="7">
                  <c:v>22.667607375856871</c:v>
                </c:pt>
                <c:pt idx="8">
                  <c:v>18.403058462985708</c:v>
                </c:pt>
                <c:pt idx="9">
                  <c:v>18.974452121908939</c:v>
                </c:pt>
                <c:pt idx="10">
                  <c:v>19.817606940343357</c:v>
                </c:pt>
                <c:pt idx="11">
                  <c:v>20.797802689150775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409984"/>
        <c:axId val="130411904"/>
      </c:scatterChart>
      <c:valAx>
        <c:axId val="130409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rtl="0">
                  <a:defRPr sz="1200"/>
                </a:pPr>
                <a:r>
                  <a:rPr lang="en-US" sz="1200" dirty="0"/>
                  <a:t>Reducing </a:t>
                </a:r>
                <a:r>
                  <a:rPr lang="en-US" sz="1200" dirty="0" smtClean="0"/>
                  <a:t>Sugars in Cell Wall </a:t>
                </a:r>
                <a:r>
                  <a:rPr lang="en-US" sz="1200" dirty="0"/>
                  <a:t>[</a:t>
                </a:r>
                <a:r>
                  <a:rPr lang="en-US" sz="1200" dirty="0" err="1"/>
                  <a:t>mM</a:t>
                </a:r>
                <a:r>
                  <a:rPr lang="en-US" sz="1200" dirty="0"/>
                  <a:t>]</a:t>
                </a:r>
                <a:endParaRPr lang="he-IL" sz="12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411904"/>
        <c:crosses val="autoZero"/>
        <c:crossBetween val="midCat"/>
      </c:valAx>
      <c:valAx>
        <c:axId val="1304119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rtl="0">
                  <a:defRPr sz="1200"/>
                </a:pPr>
                <a:r>
                  <a:rPr lang="en-US" sz="1200" baseline="0"/>
                  <a:t>Lignin in Cell Wall [%]</a:t>
                </a:r>
                <a:endParaRPr lang="he-IL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4099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correlation!$K$3</c:f>
              <c:strCache>
                <c:ptCount val="1"/>
                <c:pt idx="0">
                  <c:v>FSS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ln>
                <a:noFill/>
              </a:ln>
            </c:spPr>
          </c:marker>
          <c:dPt>
            <c:idx val="0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1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2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3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4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5"/>
            <c:marker>
              <c:spPr>
                <a:solidFill>
                  <a:schemeClr val="accent2"/>
                </a:solidFill>
                <a:ln>
                  <a:noFill/>
                </a:ln>
              </c:spPr>
            </c:marker>
            <c:bubble3D val="0"/>
          </c:dPt>
          <c:dPt>
            <c:idx val="6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7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8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9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0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dPt>
            <c:idx val="11"/>
            <c:marker>
              <c:spPr>
                <a:solidFill>
                  <a:srgbClr val="00B050"/>
                </a:solidFill>
                <a:ln>
                  <a:noFill/>
                </a:ln>
              </c:spPr>
            </c:marker>
            <c:bubble3D val="0"/>
          </c:dPt>
          <c:xVal>
            <c:numRef>
              <c:f>correlation!$D$4:$D$15</c:f>
              <c:numCache>
                <c:formatCode>General</c:formatCode>
                <c:ptCount val="12"/>
                <c:pt idx="0">
                  <c:v>73.948715778461349</c:v>
                </c:pt>
                <c:pt idx="1">
                  <c:v>67.596061678201323</c:v>
                </c:pt>
                <c:pt idx="2">
                  <c:v>72.807515732813329</c:v>
                </c:pt>
                <c:pt idx="3">
                  <c:v>78.648354427985325</c:v>
                </c:pt>
                <c:pt idx="4">
                  <c:v>77.224908217201346</c:v>
                </c:pt>
                <c:pt idx="5">
                  <c:v>69.26135277045401</c:v>
                </c:pt>
                <c:pt idx="6">
                  <c:v>103.96044133790465</c:v>
                </c:pt>
                <c:pt idx="7">
                  <c:v>110.97208392606265</c:v>
                </c:pt>
                <c:pt idx="8">
                  <c:v>106.82164273440402</c:v>
                </c:pt>
                <c:pt idx="9">
                  <c:v>106.13470937359331</c:v>
                </c:pt>
                <c:pt idx="10">
                  <c:v>106.09393629503933</c:v>
                </c:pt>
                <c:pt idx="11">
                  <c:v>107.84327867270534</c:v>
                </c:pt>
              </c:numCache>
            </c:numRef>
          </c:xVal>
          <c:yVal>
            <c:numRef>
              <c:f>correlation!$K$4:$K$15</c:f>
              <c:numCache>
                <c:formatCode>General</c:formatCode>
                <c:ptCount val="12"/>
                <c:pt idx="0">
                  <c:v>3.26283317603143</c:v>
                </c:pt>
                <c:pt idx="1">
                  <c:v>36.713143709478054</c:v>
                </c:pt>
                <c:pt idx="2">
                  <c:v>6.7699104654277162</c:v>
                </c:pt>
                <c:pt idx="3">
                  <c:v>4.395476921138445</c:v>
                </c:pt>
                <c:pt idx="4">
                  <c:v>16.71150458062267</c:v>
                </c:pt>
                <c:pt idx="5">
                  <c:v>5.36964921489938</c:v>
                </c:pt>
                <c:pt idx="6">
                  <c:v>3.7648233185472484</c:v>
                </c:pt>
                <c:pt idx="7">
                  <c:v>3.3413779999999997</c:v>
                </c:pt>
                <c:pt idx="8">
                  <c:v>3.1819931482893615</c:v>
                </c:pt>
                <c:pt idx="9">
                  <c:v>4.9998926520911846</c:v>
                </c:pt>
                <c:pt idx="10">
                  <c:v>2.7522419673994372</c:v>
                </c:pt>
                <c:pt idx="11">
                  <c:v>2.7246717094780593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691072"/>
        <c:axId val="130692992"/>
      </c:scatterChart>
      <c:valAx>
        <c:axId val="130691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rtl="0">
                  <a:defRPr sz="1200"/>
                </a:pPr>
                <a:r>
                  <a:rPr lang="en-US" sz="1200"/>
                  <a:t>Reducing Sugars in Cell Wall  [mM]</a:t>
                </a:r>
                <a:endParaRPr lang="he-IL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692992"/>
        <c:crosses val="autoZero"/>
        <c:crossBetween val="midCat"/>
      </c:valAx>
      <c:valAx>
        <c:axId val="1306929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rtl="0">
                  <a:defRPr sz="1200"/>
                </a:pPr>
                <a:r>
                  <a:rPr lang="en-US" sz="1200" baseline="0" dirty="0"/>
                  <a:t>Reducing Sugars </a:t>
                </a:r>
                <a:r>
                  <a:rPr lang="en-US" sz="1200" baseline="0"/>
                  <a:t>in </a:t>
                </a:r>
                <a:r>
                  <a:rPr lang="en-US" sz="1200" baseline="0" smtClean="0"/>
                  <a:t>FSS [</a:t>
                </a:r>
                <a:r>
                  <a:rPr lang="en-US" sz="1200" baseline="0" dirty="0" err="1" smtClean="0"/>
                  <a:t>mM</a:t>
                </a:r>
                <a:r>
                  <a:rPr lang="en-US" sz="1200" baseline="0" dirty="0" smtClean="0"/>
                  <a:t>]</a:t>
                </a:r>
                <a:endParaRPr lang="he-IL" sz="12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6910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22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1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3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66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5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66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4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8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942A-08A8-473C-BE28-B072DCB46A7B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922D7-86CA-4D5E-B016-68BEBFE68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63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תרשים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494309"/>
              </p:ext>
            </p:extLst>
          </p:nvPr>
        </p:nvGraphicFramePr>
        <p:xfrm>
          <a:off x="4777991" y="2342493"/>
          <a:ext cx="4366009" cy="3055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תרשים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6951286"/>
              </p:ext>
            </p:extLst>
          </p:nvPr>
        </p:nvGraphicFramePr>
        <p:xfrm>
          <a:off x="0" y="36933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0616" y="0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66542" y="201990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graphicFrame>
        <p:nvGraphicFramePr>
          <p:cNvPr id="8" name="תרשים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7419861"/>
              </p:ext>
            </p:extLst>
          </p:nvPr>
        </p:nvGraphicFramePr>
        <p:xfrm>
          <a:off x="58658" y="40050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44343" y="358289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179981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45</Words>
  <Application>Microsoft Office PowerPoint</Application>
  <PresentationFormat>‫הצגה על המסך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yifat tishler</dc:creator>
  <cp:lastModifiedBy>yifat tishler</cp:lastModifiedBy>
  <cp:revision>12</cp:revision>
  <dcterms:created xsi:type="dcterms:W3CDTF">2014-12-24T15:38:52Z</dcterms:created>
  <dcterms:modified xsi:type="dcterms:W3CDTF">2015-05-21T10:31:36Z</dcterms:modified>
</cp:coreProperties>
</file>