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577" r:id="rId2"/>
    <p:sldId id="576" r:id="rId3"/>
    <p:sldId id="565" r:id="rId4"/>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1DC729-3B06-5B13-2D89-6A9635B85A48}" name="Bartley, Laura" initials="BL" userId="S::laura.bartley@wsu.edu::e8c11f20-4ee6-4cae-b556-98a17105006b" providerId="AD"/>
  <p188:author id="{7A5CC632-7025-0635-2C02-22E001B9CB05}" name="Laura Bartley" initials="LB" userId="S::lbartley@ou.edu::f1313a01-6f3b-4788-b586-5bf5e7b6fb6d" providerId="AD"/>
  <p188:author id="{D70E8D39-B785-680B-79DD-53078C64B3AF}" name="Thomas, David James" initials="TDJ" userId="S::david.j.thomas@wsu.edu::c1fb3442-a165-4099-b231-8b437f19223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A03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31"/>
    <p:restoredTop sz="93648"/>
  </p:normalViewPr>
  <p:slideViewPr>
    <p:cSldViewPr snapToGrid="0" snapToObjects="1">
      <p:cViewPr>
        <p:scale>
          <a:sx n="127" d="100"/>
          <a:sy n="127" d="100"/>
        </p:scale>
        <p:origin x="2912" y="144"/>
      </p:cViewPr>
      <p:guideLst/>
    </p:cSldViewPr>
  </p:slideViewPr>
  <p:notesTextViewPr>
    <p:cViewPr>
      <p:scale>
        <a:sx n="90" d="100"/>
        <a:sy n="9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8/10/relationships/authors" Target="authors.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527197-AD7F-1B4D-BE83-77B570E346D7}" type="datetimeFigureOut">
              <a:rPr lang="en-US" smtClean="0"/>
              <a:t>5/23/25</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C9265B-CDF4-C140-8B8D-31503C2E16DD}" type="slidenum">
              <a:rPr lang="en-US" smtClean="0"/>
              <a:t>‹#›</a:t>
            </a:fld>
            <a:endParaRPr lang="en-US"/>
          </a:p>
        </p:txBody>
      </p:sp>
    </p:spTree>
    <p:extLst>
      <p:ext uri="{BB962C8B-B14F-4D97-AF65-F5344CB8AC3E}">
        <p14:creationId xmlns:p14="http://schemas.microsoft.com/office/powerpoint/2010/main" val="52407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0C9265B-CDF4-C140-8B8D-31503C2E16DD}" type="slidenum">
              <a:rPr lang="en-US" smtClean="0"/>
              <a:t>3</a:t>
            </a:fld>
            <a:endParaRPr lang="en-US"/>
          </a:p>
        </p:txBody>
      </p:sp>
    </p:spTree>
    <p:extLst>
      <p:ext uri="{BB962C8B-B14F-4D97-AF65-F5344CB8AC3E}">
        <p14:creationId xmlns:p14="http://schemas.microsoft.com/office/powerpoint/2010/main" val="3297941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D894BE-00AB-CC46-9D4C-DB65242FD14A}" type="datetimeFigureOut">
              <a:rPr lang="en-US" smtClean="0"/>
              <a:t>5/23/25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1811514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894BE-00AB-CC46-9D4C-DB65242FD14A}" type="datetimeFigureOut">
              <a:rPr lang="en-US" smtClean="0"/>
              <a:t>5/23/25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2428690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894BE-00AB-CC46-9D4C-DB65242FD14A}" type="datetimeFigureOut">
              <a:rPr lang="en-US" smtClean="0"/>
              <a:t>5/23/25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2936001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D894BE-00AB-CC46-9D4C-DB65242FD14A}" type="datetimeFigureOut">
              <a:rPr lang="en-US" smtClean="0"/>
              <a:t>5/23/25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2857659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D894BE-00AB-CC46-9D4C-DB65242FD14A}" type="datetimeFigureOut">
              <a:rPr lang="en-US" smtClean="0"/>
              <a:t>5/23/25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3189184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D894BE-00AB-CC46-9D4C-DB65242FD14A}" type="datetimeFigureOut">
              <a:rPr lang="en-US" smtClean="0"/>
              <a:t>5/23/25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2051556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D894BE-00AB-CC46-9D4C-DB65242FD14A}" type="datetimeFigureOut">
              <a:rPr lang="en-US" smtClean="0"/>
              <a:t>5/23/25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1324350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D894BE-00AB-CC46-9D4C-DB65242FD14A}" type="datetimeFigureOut">
              <a:rPr lang="en-US" smtClean="0"/>
              <a:t>5/23/25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3855250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D894BE-00AB-CC46-9D4C-DB65242FD14A}" type="datetimeFigureOut">
              <a:rPr lang="en-US" smtClean="0"/>
              <a:t>5/23/25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126596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0D894BE-00AB-CC46-9D4C-DB65242FD14A}" type="datetimeFigureOut">
              <a:rPr lang="en-US" smtClean="0"/>
              <a:t>5/23/25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335552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0D894BE-00AB-CC46-9D4C-DB65242FD14A}" type="datetimeFigureOut">
              <a:rPr lang="en-US" smtClean="0"/>
              <a:t>5/23/25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A667B-9EC3-894A-8EA2-20628A0C0DBB}" type="slidenum">
              <a:rPr lang="en-US" smtClean="0"/>
              <a:t>‹#›</a:t>
            </a:fld>
            <a:endParaRPr lang="en-US"/>
          </a:p>
        </p:txBody>
      </p:sp>
    </p:spTree>
    <p:extLst>
      <p:ext uri="{BB962C8B-B14F-4D97-AF65-F5344CB8AC3E}">
        <p14:creationId xmlns:p14="http://schemas.microsoft.com/office/powerpoint/2010/main" val="410028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20D894BE-00AB-CC46-9D4C-DB65242FD14A}" type="datetimeFigureOut">
              <a:rPr lang="en-US" smtClean="0"/>
              <a:t>5/23/25</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569A667B-9EC3-894A-8EA2-20628A0C0DBB}" type="slidenum">
              <a:rPr lang="en-US" smtClean="0"/>
              <a:t>‹#›</a:t>
            </a:fld>
            <a:endParaRPr lang="en-US"/>
          </a:p>
        </p:txBody>
      </p:sp>
    </p:spTree>
    <p:extLst>
      <p:ext uri="{BB962C8B-B14F-4D97-AF65-F5344CB8AC3E}">
        <p14:creationId xmlns:p14="http://schemas.microsoft.com/office/powerpoint/2010/main" val="40435039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aura.bartley@wsu.ed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F356C5-6EC8-0529-9E2C-5A28F50FC6BF}"/>
              </a:ext>
            </a:extLst>
          </p:cNvPr>
          <p:cNvSpPr txBox="1"/>
          <p:nvPr/>
        </p:nvSpPr>
        <p:spPr>
          <a:xfrm>
            <a:off x="645459" y="645458"/>
            <a:ext cx="6382870" cy="3323987"/>
          </a:xfrm>
          <a:prstGeom prst="rect">
            <a:avLst/>
          </a:prstGeom>
          <a:noFill/>
        </p:spPr>
        <p:txBody>
          <a:bodyPr wrap="square" rtlCol="0">
            <a:spAutoFit/>
          </a:bodyPr>
          <a:lstStyle/>
          <a:p>
            <a:pPr algn="ctr">
              <a:lnSpc>
                <a:spcPct val="150000"/>
              </a:lnSpc>
            </a:pPr>
            <a:r>
              <a:rPr lang="en-US" sz="1200" b="1" dirty="0">
                <a:solidFill>
                  <a:srgbClr val="000000"/>
                </a:solidFill>
                <a:effectLst/>
                <a:latin typeface="Times New Roman" panose="02020603050405020304" pitchFamily="18" charset="0"/>
                <a:ea typeface="Yu Mincho" panose="02020400000000000000" pitchFamily="18" charset="-128"/>
                <a:cs typeface="Times New Roman" panose="02020603050405020304" pitchFamily="18" charset="0"/>
              </a:rPr>
              <a:t>Supplemental Figures</a:t>
            </a:r>
            <a:endPar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pPr>
            <a:endParaRPr lang="en-US"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50000"/>
              </a:lnSpc>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Multi-site Milling Strategy Reveals Significant Variation in Biomass Composition of Switchgrass </a:t>
            </a:r>
            <a:r>
              <a:rPr lang="en-US" sz="1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(Panicum virgatum) </a:t>
            </a: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Grown at Ten Locations</a:t>
            </a:r>
          </a:p>
          <a:p>
            <a:pPr marL="0" marR="0" algn="ctr">
              <a:lnSpc>
                <a:spcPct val="150000"/>
              </a:lnSpc>
            </a:pPr>
            <a:endParaRPr lang="en-US" sz="1200" b="1" dirty="0">
              <a:solidFill>
                <a:srgbClr val="000000"/>
              </a:solidFill>
              <a:latin typeface="Times New Roman" panose="02020603050405020304" pitchFamily="18" charset="0"/>
              <a:ea typeface="Yu Mincho" panose="02020400000000000000" pitchFamily="18" charset="-128"/>
              <a:cs typeface="Times New Roman" panose="02020603050405020304" pitchFamily="18" charset="0"/>
            </a:endParaRPr>
          </a:p>
          <a:p>
            <a:pPr marL="0" marR="0" algn="ctr">
              <a:lnSpc>
                <a:spcPct val="150000"/>
              </a:lnSpc>
            </a:pPr>
            <a:r>
              <a:rPr lang="en-US" sz="1200" b="1" dirty="0">
                <a:solidFill>
                  <a:srgbClr val="000000"/>
                </a:solidFill>
                <a:effectLst/>
                <a:latin typeface="Times New Roman" panose="02020603050405020304" pitchFamily="18" charset="0"/>
                <a:ea typeface="Yu Mincho" panose="02020400000000000000" pitchFamily="18" charset="-128"/>
                <a:cs typeface="Times New Roman" panose="02020603050405020304" pitchFamily="18" charset="0"/>
              </a:rPr>
              <a:t>Journal: </a:t>
            </a:r>
            <a:r>
              <a:rPr lang="en-US" sz="1200" b="1" dirty="0" err="1">
                <a:solidFill>
                  <a:srgbClr val="000000"/>
                </a:solidFill>
                <a:effectLst/>
                <a:latin typeface="Times New Roman" panose="02020603050405020304" pitchFamily="18" charset="0"/>
                <a:ea typeface="Yu Mincho" panose="02020400000000000000" pitchFamily="18" charset="-128"/>
                <a:cs typeface="Times New Roman" panose="02020603050405020304" pitchFamily="18" charset="0"/>
              </a:rPr>
              <a:t>BioEnergy</a:t>
            </a:r>
            <a:r>
              <a:rPr lang="en-US" sz="1200" b="1" dirty="0">
                <a:solidFill>
                  <a:srgbClr val="000000"/>
                </a:solidFill>
                <a:effectLst/>
                <a:latin typeface="Times New Roman" panose="02020603050405020304" pitchFamily="18" charset="0"/>
                <a:ea typeface="Yu Mincho" panose="02020400000000000000" pitchFamily="18" charset="-128"/>
                <a:cs typeface="Times New Roman" panose="02020603050405020304" pitchFamily="18" charset="0"/>
              </a:rPr>
              <a:t> Research</a:t>
            </a:r>
          </a:p>
          <a:p>
            <a:pPr marL="0" marR="0" algn="ctr">
              <a:lnSpc>
                <a:spcPct val="150000"/>
              </a:lnSpc>
            </a:pPr>
            <a:endParaRPr lang="en-US" sz="1200" dirty="0">
              <a:effectLst/>
              <a:latin typeface="Calibri" panose="020F0502020204030204" pitchFamily="34" charset="0"/>
              <a:ea typeface="Yu Mincho" panose="02020400000000000000" pitchFamily="18" charset="-128"/>
              <a:cs typeface="Times New Roman" panose="02020603050405020304" pitchFamily="18" charset="0"/>
            </a:endParaRPr>
          </a:p>
          <a:p>
            <a:pPr marL="0" marR="0" algn="ctr">
              <a:lnSpc>
                <a:spcPct val="150000"/>
              </a:lnSpc>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David J. Thomas, Jason Bonnette, Steven D. Masterson, Robert B. Mitchell, Thomas </a:t>
            </a:r>
            <a:r>
              <a:rPr lang="en-US"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Juenger</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Laura E. Bartley</a:t>
            </a:r>
            <a:endParaRPr lang="en-US" sz="1200" dirty="0">
              <a:effectLst/>
              <a:latin typeface="Calibri" panose="020F0502020204030204" pitchFamily="34" charset="0"/>
              <a:ea typeface="Yu Mincho" panose="02020400000000000000" pitchFamily="18" charset="-128"/>
              <a:cs typeface="Times New Roman" panose="02020603050405020304" pitchFamily="18" charset="0"/>
            </a:endParaRPr>
          </a:p>
          <a:p>
            <a:pPr marL="0" marR="0" algn="ct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Yu Mincho" panose="02020400000000000000" pitchFamily="18" charset="-128"/>
              <a:cs typeface="Times New Roman" panose="02020603050405020304" pitchFamily="18" charset="0"/>
            </a:endParaRPr>
          </a:p>
          <a:p>
            <a:pPr marL="0" marR="0" algn="ct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Yu Mincho" panose="02020400000000000000" pitchFamily="18" charset="-128"/>
              <a:cs typeface="Times New Roman" panose="02020603050405020304" pitchFamily="18" charset="0"/>
            </a:endParaRPr>
          </a:p>
          <a:p>
            <a:pPr marL="0" marR="0" algn="ct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Corresponding Author: Laura E. Bartley (</a:t>
            </a:r>
            <a:r>
              <a:rPr lang="en-US"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laura.bartley@wsu.edu</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Yu Mincho" panose="02020400000000000000" pitchFamily="18" charset="-128"/>
              <a:cs typeface="Times New Roman" panose="02020603050405020304" pitchFamily="18" charset="0"/>
            </a:endParaRPr>
          </a:p>
          <a:p>
            <a:pPr algn="ctr"/>
            <a:endParaRPr lang="en-US" sz="1200" dirty="0"/>
          </a:p>
        </p:txBody>
      </p:sp>
    </p:spTree>
    <p:extLst>
      <p:ext uri="{BB962C8B-B14F-4D97-AF65-F5344CB8AC3E}">
        <p14:creationId xmlns:p14="http://schemas.microsoft.com/office/powerpoint/2010/main" val="4255166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A75E89-98E9-3B4B-B2BF-7AF55C98315F}"/>
              </a:ext>
            </a:extLst>
          </p:cNvPr>
          <p:cNvSpPr txBox="1"/>
          <p:nvPr/>
        </p:nvSpPr>
        <p:spPr>
          <a:xfrm>
            <a:off x="105941" y="5029200"/>
            <a:ext cx="756051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Figure S1. Near-infrared reflectance spectroscopy (NIRS) compositional trait predictions of same biomass are overall highly correlated between milling treatments.  </a:t>
            </a:r>
            <a:r>
              <a:rPr lang="en-US" sz="1200" dirty="0"/>
              <a:t>Biomass (stripped culms) of WBC clones milled with a knife mill at three sites in Texas (TX1, TX2, and TX3) and then again with a single cyclone mill are highly correlated (Spearman r = 0.992), although 18/45 (40%) of traits have an r below 0.70 and above 0.40. N = 6 per site for each milling treatment. See Supplemental Table S2 for Spearman Rho values for each trait.</a:t>
            </a:r>
          </a:p>
        </p:txBody>
      </p:sp>
      <p:pic>
        <p:nvPicPr>
          <p:cNvPr id="9" name="Picture 8" descr="A graph of a graph showing a number of black dots&#10;&#10;Description automatically generated">
            <a:extLst>
              <a:ext uri="{FF2B5EF4-FFF2-40B4-BE49-F238E27FC236}">
                <a16:creationId xmlns:a16="http://schemas.microsoft.com/office/drawing/2014/main" id="{3863F19C-392D-6CAE-0E15-28A4ED0D10BA}"/>
              </a:ext>
            </a:extLst>
          </p:cNvPr>
          <p:cNvPicPr>
            <a:picLocks noChangeAspect="1"/>
          </p:cNvPicPr>
          <p:nvPr/>
        </p:nvPicPr>
        <p:blipFill>
          <a:blip r:embed="rId2"/>
          <a:stretch>
            <a:fillRect/>
          </a:stretch>
        </p:blipFill>
        <p:spPr>
          <a:xfrm>
            <a:off x="765310" y="265540"/>
            <a:ext cx="6241774" cy="4763660"/>
          </a:xfrm>
          <a:prstGeom prst="rect">
            <a:avLst/>
          </a:prstGeom>
        </p:spPr>
      </p:pic>
    </p:spTree>
    <p:extLst>
      <p:ext uri="{BB962C8B-B14F-4D97-AF65-F5344CB8AC3E}">
        <p14:creationId xmlns:p14="http://schemas.microsoft.com/office/powerpoint/2010/main" val="559716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36ACF-54B3-CE40-B026-22B0C70BCEED}"/>
              </a:ext>
            </a:extLst>
          </p:cNvPr>
          <p:cNvSpPr/>
          <p:nvPr/>
        </p:nvSpPr>
        <p:spPr>
          <a:xfrm>
            <a:off x="215101" y="259151"/>
            <a:ext cx="7583603" cy="8629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hart, box and whisker chart&#10;&#10;Description automatically generated">
            <a:extLst>
              <a:ext uri="{FF2B5EF4-FFF2-40B4-BE49-F238E27FC236}">
                <a16:creationId xmlns:a16="http://schemas.microsoft.com/office/drawing/2014/main" id="{F5D3066B-F20A-0C47-ACB2-6B7E453207FC}"/>
              </a:ext>
            </a:extLst>
          </p:cNvPr>
          <p:cNvPicPr>
            <a:picLocks noChangeAspect="1"/>
          </p:cNvPicPr>
          <p:nvPr/>
        </p:nvPicPr>
        <p:blipFill rotWithShape="1">
          <a:blip r:embed="rId3"/>
          <a:srcRect t="4127" r="11274" b="3467"/>
          <a:stretch/>
        </p:blipFill>
        <p:spPr>
          <a:xfrm>
            <a:off x="28404" y="428624"/>
            <a:ext cx="2610053" cy="4013589"/>
          </a:xfrm>
          <a:prstGeom prst="rect">
            <a:avLst/>
          </a:prstGeom>
        </p:spPr>
      </p:pic>
      <p:pic>
        <p:nvPicPr>
          <p:cNvPr id="7" name="Picture 6" descr="Chart, box and whisker chart&#10;&#10;Description automatically generated">
            <a:extLst>
              <a:ext uri="{FF2B5EF4-FFF2-40B4-BE49-F238E27FC236}">
                <a16:creationId xmlns:a16="http://schemas.microsoft.com/office/drawing/2014/main" id="{E8EBB340-48C2-DB42-817E-AD5958834074}"/>
              </a:ext>
            </a:extLst>
          </p:cNvPr>
          <p:cNvPicPr>
            <a:picLocks noChangeAspect="1"/>
          </p:cNvPicPr>
          <p:nvPr/>
        </p:nvPicPr>
        <p:blipFill rotWithShape="1">
          <a:blip r:embed="rId4"/>
          <a:srcRect l="937" t="4127" r="11273" b="79"/>
          <a:stretch/>
        </p:blipFill>
        <p:spPr>
          <a:xfrm>
            <a:off x="25705" y="4483371"/>
            <a:ext cx="2614711" cy="4212651"/>
          </a:xfrm>
          <a:prstGeom prst="rect">
            <a:avLst/>
          </a:prstGeom>
        </p:spPr>
      </p:pic>
      <p:pic>
        <p:nvPicPr>
          <p:cNvPr id="9" name="Picture 8" descr="Chart, box and whisker chart&#10;&#10;Description automatically generated with medium confidence">
            <a:extLst>
              <a:ext uri="{FF2B5EF4-FFF2-40B4-BE49-F238E27FC236}">
                <a16:creationId xmlns:a16="http://schemas.microsoft.com/office/drawing/2014/main" id="{607ED1E6-5F1F-B64C-8E55-01AFD18E79E3}"/>
              </a:ext>
            </a:extLst>
          </p:cNvPr>
          <p:cNvPicPr>
            <a:picLocks noChangeAspect="1"/>
          </p:cNvPicPr>
          <p:nvPr/>
        </p:nvPicPr>
        <p:blipFill rotWithShape="1">
          <a:blip r:embed="rId5"/>
          <a:srcRect r="11274" b="3467"/>
          <a:stretch/>
        </p:blipFill>
        <p:spPr>
          <a:xfrm>
            <a:off x="2582174" y="259151"/>
            <a:ext cx="2610053" cy="4192834"/>
          </a:xfrm>
          <a:prstGeom prst="rect">
            <a:avLst/>
          </a:prstGeom>
        </p:spPr>
      </p:pic>
      <p:pic>
        <p:nvPicPr>
          <p:cNvPr id="11" name="Picture 10" descr="Chart, timeline, box and whisker chart&#10;&#10;Description automatically generated with medium confidence">
            <a:extLst>
              <a:ext uri="{FF2B5EF4-FFF2-40B4-BE49-F238E27FC236}">
                <a16:creationId xmlns:a16="http://schemas.microsoft.com/office/drawing/2014/main" id="{B499CB6E-64A1-E645-9FC4-C012849E733B}"/>
              </a:ext>
            </a:extLst>
          </p:cNvPr>
          <p:cNvPicPr>
            <a:picLocks noChangeAspect="1"/>
          </p:cNvPicPr>
          <p:nvPr/>
        </p:nvPicPr>
        <p:blipFill rotWithShape="1">
          <a:blip r:embed="rId6"/>
          <a:srcRect t="4055" r="10918"/>
          <a:stretch/>
        </p:blipFill>
        <p:spPr>
          <a:xfrm>
            <a:off x="2556627" y="4489949"/>
            <a:ext cx="2651760" cy="4216996"/>
          </a:xfrm>
          <a:prstGeom prst="rect">
            <a:avLst/>
          </a:prstGeom>
        </p:spPr>
      </p:pic>
      <p:pic>
        <p:nvPicPr>
          <p:cNvPr id="13" name="Picture 12" descr="Chart, box and whisker chart&#10;&#10;Description automatically generated">
            <a:extLst>
              <a:ext uri="{FF2B5EF4-FFF2-40B4-BE49-F238E27FC236}">
                <a16:creationId xmlns:a16="http://schemas.microsoft.com/office/drawing/2014/main" id="{76145ADA-CB65-BE4F-B50D-35F4ED07423C}"/>
              </a:ext>
            </a:extLst>
          </p:cNvPr>
          <p:cNvPicPr>
            <a:picLocks noChangeAspect="1"/>
          </p:cNvPicPr>
          <p:nvPr/>
        </p:nvPicPr>
        <p:blipFill rotWithShape="1">
          <a:blip r:embed="rId7"/>
          <a:srcRect t="4053" r="11274" b="3539"/>
          <a:stretch/>
        </p:blipFill>
        <p:spPr>
          <a:xfrm>
            <a:off x="5129256" y="441986"/>
            <a:ext cx="2610053" cy="4013590"/>
          </a:xfrm>
          <a:prstGeom prst="rect">
            <a:avLst/>
          </a:prstGeom>
        </p:spPr>
      </p:pic>
      <p:pic>
        <p:nvPicPr>
          <p:cNvPr id="15" name="Picture 14" descr="Chart, box and whisker chart&#10;&#10;Description automatically generated">
            <a:extLst>
              <a:ext uri="{FF2B5EF4-FFF2-40B4-BE49-F238E27FC236}">
                <a16:creationId xmlns:a16="http://schemas.microsoft.com/office/drawing/2014/main" id="{125326EB-CC66-2342-8E6A-518C88EA2EDC}"/>
              </a:ext>
            </a:extLst>
          </p:cNvPr>
          <p:cNvPicPr>
            <a:picLocks noChangeAspect="1"/>
          </p:cNvPicPr>
          <p:nvPr/>
        </p:nvPicPr>
        <p:blipFill rotWithShape="1">
          <a:blip r:embed="rId8"/>
          <a:srcRect t="4053" r="11274"/>
          <a:stretch/>
        </p:blipFill>
        <p:spPr>
          <a:xfrm>
            <a:off x="5129584" y="4483370"/>
            <a:ext cx="2609725" cy="4219323"/>
          </a:xfrm>
          <a:prstGeom prst="rect">
            <a:avLst/>
          </a:prstGeom>
        </p:spPr>
      </p:pic>
      <p:pic>
        <p:nvPicPr>
          <p:cNvPr id="16" name="Picture 15" descr="Chart, box and whisker chart&#10;&#10;Description automatically generated">
            <a:extLst>
              <a:ext uri="{FF2B5EF4-FFF2-40B4-BE49-F238E27FC236}">
                <a16:creationId xmlns:a16="http://schemas.microsoft.com/office/drawing/2014/main" id="{29C0175A-2B86-A84E-960E-45B517B1C2AA}"/>
              </a:ext>
            </a:extLst>
          </p:cNvPr>
          <p:cNvPicPr>
            <a:picLocks noChangeAspect="1"/>
          </p:cNvPicPr>
          <p:nvPr/>
        </p:nvPicPr>
        <p:blipFill rotWithShape="1">
          <a:blip r:embed="rId9"/>
          <a:srcRect l="10704" t="87210" r="19658" b="7809"/>
          <a:stretch/>
        </p:blipFill>
        <p:spPr>
          <a:xfrm>
            <a:off x="2792600" y="8564273"/>
            <a:ext cx="2176272" cy="106061"/>
          </a:xfrm>
          <a:prstGeom prst="rect">
            <a:avLst/>
          </a:prstGeom>
        </p:spPr>
      </p:pic>
      <p:pic>
        <p:nvPicPr>
          <p:cNvPr id="17" name="Picture 16" descr="Chart, box and whisker chart&#10;&#10;Description automatically generated">
            <a:extLst>
              <a:ext uri="{FF2B5EF4-FFF2-40B4-BE49-F238E27FC236}">
                <a16:creationId xmlns:a16="http://schemas.microsoft.com/office/drawing/2014/main" id="{C064A7F2-27A7-A74F-874F-B0C87A515F44}"/>
              </a:ext>
            </a:extLst>
          </p:cNvPr>
          <p:cNvPicPr>
            <a:picLocks noChangeAspect="1"/>
          </p:cNvPicPr>
          <p:nvPr/>
        </p:nvPicPr>
        <p:blipFill rotWithShape="1">
          <a:blip r:embed="rId9"/>
          <a:srcRect l="10704" t="87210" r="19658" b="7809"/>
          <a:stretch/>
        </p:blipFill>
        <p:spPr>
          <a:xfrm>
            <a:off x="5404813" y="8567831"/>
            <a:ext cx="2120221" cy="103329"/>
          </a:xfrm>
          <a:prstGeom prst="rect">
            <a:avLst/>
          </a:prstGeom>
        </p:spPr>
      </p:pic>
      <p:sp>
        <p:nvSpPr>
          <p:cNvPr id="19" name="TextBox 18">
            <a:extLst>
              <a:ext uri="{FF2B5EF4-FFF2-40B4-BE49-F238E27FC236}">
                <a16:creationId xmlns:a16="http://schemas.microsoft.com/office/drawing/2014/main" id="{FA9D0F04-E58E-794B-81A4-4748DA0895F1}"/>
              </a:ext>
            </a:extLst>
          </p:cNvPr>
          <p:cNvSpPr txBox="1"/>
          <p:nvPr/>
        </p:nvSpPr>
        <p:spPr>
          <a:xfrm>
            <a:off x="972008" y="8655692"/>
            <a:ext cx="638316" cy="246221"/>
          </a:xfrm>
          <a:prstGeom prst="rect">
            <a:avLst/>
          </a:prstGeom>
          <a:solidFill>
            <a:schemeClr val="bg1"/>
          </a:solidFill>
        </p:spPr>
        <p:txBody>
          <a:bodyPr wrap="none" rtlCol="0">
            <a:spAutoFit/>
          </a:bodyPr>
          <a:lstStyle/>
          <a:p>
            <a:r>
              <a:rPr lang="en-US" sz="1000" b="1" dirty="0"/>
              <a:t>Location</a:t>
            </a:r>
          </a:p>
        </p:txBody>
      </p:sp>
      <p:sp>
        <p:nvSpPr>
          <p:cNvPr id="20" name="TextBox 19">
            <a:extLst>
              <a:ext uri="{FF2B5EF4-FFF2-40B4-BE49-F238E27FC236}">
                <a16:creationId xmlns:a16="http://schemas.microsoft.com/office/drawing/2014/main" id="{697E7885-4AAF-654E-8648-3549089783CD}"/>
              </a:ext>
            </a:extLst>
          </p:cNvPr>
          <p:cNvSpPr txBox="1"/>
          <p:nvPr/>
        </p:nvSpPr>
        <p:spPr>
          <a:xfrm>
            <a:off x="6131734" y="8641939"/>
            <a:ext cx="638316" cy="246221"/>
          </a:xfrm>
          <a:prstGeom prst="rect">
            <a:avLst/>
          </a:prstGeom>
          <a:noFill/>
        </p:spPr>
        <p:txBody>
          <a:bodyPr wrap="none" rtlCol="0">
            <a:spAutoFit/>
          </a:bodyPr>
          <a:lstStyle/>
          <a:p>
            <a:r>
              <a:rPr lang="en-US" sz="1000" b="1" dirty="0"/>
              <a:t>Location</a:t>
            </a:r>
          </a:p>
        </p:txBody>
      </p:sp>
      <p:sp>
        <p:nvSpPr>
          <p:cNvPr id="21" name="TextBox 20">
            <a:extLst>
              <a:ext uri="{FF2B5EF4-FFF2-40B4-BE49-F238E27FC236}">
                <a16:creationId xmlns:a16="http://schemas.microsoft.com/office/drawing/2014/main" id="{CC8FBE09-5E50-D64D-B91E-A9E269D5769C}"/>
              </a:ext>
            </a:extLst>
          </p:cNvPr>
          <p:cNvSpPr txBox="1"/>
          <p:nvPr/>
        </p:nvSpPr>
        <p:spPr>
          <a:xfrm>
            <a:off x="3599053" y="8651182"/>
            <a:ext cx="638316" cy="246221"/>
          </a:xfrm>
          <a:prstGeom prst="rect">
            <a:avLst/>
          </a:prstGeom>
          <a:noFill/>
        </p:spPr>
        <p:txBody>
          <a:bodyPr wrap="none" rtlCol="0">
            <a:spAutoFit/>
          </a:bodyPr>
          <a:lstStyle/>
          <a:p>
            <a:r>
              <a:rPr lang="en-US" sz="1000" b="1" dirty="0"/>
              <a:t>Location</a:t>
            </a:r>
          </a:p>
        </p:txBody>
      </p:sp>
      <p:sp>
        <p:nvSpPr>
          <p:cNvPr id="22" name="Rectangle 21">
            <a:extLst>
              <a:ext uri="{FF2B5EF4-FFF2-40B4-BE49-F238E27FC236}">
                <a16:creationId xmlns:a16="http://schemas.microsoft.com/office/drawing/2014/main" id="{85A222E1-90E4-534E-850C-5F6FE31F5B91}"/>
              </a:ext>
            </a:extLst>
          </p:cNvPr>
          <p:cNvSpPr/>
          <p:nvPr/>
        </p:nvSpPr>
        <p:spPr>
          <a:xfrm>
            <a:off x="2809076" y="250311"/>
            <a:ext cx="2179327" cy="1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407B9CC-7FBA-824D-B497-9234866117FB}"/>
              </a:ext>
            </a:extLst>
          </p:cNvPr>
          <p:cNvSpPr txBox="1"/>
          <p:nvPr/>
        </p:nvSpPr>
        <p:spPr>
          <a:xfrm>
            <a:off x="2054687" y="376586"/>
            <a:ext cx="460382" cy="200055"/>
          </a:xfrm>
          <a:prstGeom prst="rect">
            <a:avLst/>
          </a:prstGeom>
          <a:noFill/>
        </p:spPr>
        <p:txBody>
          <a:bodyPr wrap="none" rtlCol="0">
            <a:spAutoFit/>
          </a:bodyPr>
          <a:lstStyle/>
          <a:p>
            <a:r>
              <a:rPr lang="en-US" sz="700" b="1" dirty="0"/>
              <a:t>4.9e-16</a:t>
            </a:r>
          </a:p>
        </p:txBody>
      </p:sp>
      <p:sp>
        <p:nvSpPr>
          <p:cNvPr id="24" name="TextBox 23">
            <a:extLst>
              <a:ext uri="{FF2B5EF4-FFF2-40B4-BE49-F238E27FC236}">
                <a16:creationId xmlns:a16="http://schemas.microsoft.com/office/drawing/2014/main" id="{018E1124-34EE-9A4A-BB84-739B0AB10800}"/>
              </a:ext>
            </a:extLst>
          </p:cNvPr>
          <p:cNvSpPr txBox="1"/>
          <p:nvPr/>
        </p:nvSpPr>
        <p:spPr>
          <a:xfrm>
            <a:off x="2004055" y="956876"/>
            <a:ext cx="526106" cy="200055"/>
          </a:xfrm>
          <a:prstGeom prst="rect">
            <a:avLst/>
          </a:prstGeom>
          <a:noFill/>
        </p:spPr>
        <p:txBody>
          <a:bodyPr wrap="none" rtlCol="0">
            <a:spAutoFit/>
          </a:bodyPr>
          <a:lstStyle/>
          <a:p>
            <a:r>
              <a:rPr lang="en-US" sz="700" b="1" dirty="0"/>
              <a:t>&lt; 2.2e-16</a:t>
            </a:r>
          </a:p>
        </p:txBody>
      </p:sp>
      <p:sp>
        <p:nvSpPr>
          <p:cNvPr id="25" name="TextBox 24">
            <a:extLst>
              <a:ext uri="{FF2B5EF4-FFF2-40B4-BE49-F238E27FC236}">
                <a16:creationId xmlns:a16="http://schemas.microsoft.com/office/drawing/2014/main" id="{81DB8BEA-68EF-C34C-BCAE-C973103A036C}"/>
              </a:ext>
            </a:extLst>
          </p:cNvPr>
          <p:cNvSpPr txBox="1"/>
          <p:nvPr/>
        </p:nvSpPr>
        <p:spPr>
          <a:xfrm>
            <a:off x="2004055" y="1537166"/>
            <a:ext cx="526106" cy="200055"/>
          </a:xfrm>
          <a:prstGeom prst="rect">
            <a:avLst/>
          </a:prstGeom>
          <a:noFill/>
        </p:spPr>
        <p:txBody>
          <a:bodyPr wrap="none" rtlCol="0">
            <a:spAutoFit/>
          </a:bodyPr>
          <a:lstStyle/>
          <a:p>
            <a:r>
              <a:rPr lang="en-US" sz="700" b="1" dirty="0"/>
              <a:t>&lt; 2.2e-16</a:t>
            </a:r>
          </a:p>
        </p:txBody>
      </p:sp>
      <p:sp>
        <p:nvSpPr>
          <p:cNvPr id="26" name="TextBox 25">
            <a:extLst>
              <a:ext uri="{FF2B5EF4-FFF2-40B4-BE49-F238E27FC236}">
                <a16:creationId xmlns:a16="http://schemas.microsoft.com/office/drawing/2014/main" id="{81E57757-A1F5-1548-9DB1-22F58DB989CE}"/>
              </a:ext>
            </a:extLst>
          </p:cNvPr>
          <p:cNvSpPr txBox="1"/>
          <p:nvPr/>
        </p:nvSpPr>
        <p:spPr>
          <a:xfrm>
            <a:off x="2051959" y="2113403"/>
            <a:ext cx="460382" cy="200055"/>
          </a:xfrm>
          <a:prstGeom prst="rect">
            <a:avLst/>
          </a:prstGeom>
          <a:noFill/>
        </p:spPr>
        <p:txBody>
          <a:bodyPr wrap="none" rtlCol="0">
            <a:spAutoFit/>
          </a:bodyPr>
          <a:lstStyle/>
          <a:p>
            <a:r>
              <a:rPr lang="en-US" sz="700" b="1" dirty="0"/>
              <a:t>4.2e-09</a:t>
            </a:r>
          </a:p>
        </p:txBody>
      </p:sp>
      <p:sp>
        <p:nvSpPr>
          <p:cNvPr id="27" name="TextBox 26">
            <a:extLst>
              <a:ext uri="{FF2B5EF4-FFF2-40B4-BE49-F238E27FC236}">
                <a16:creationId xmlns:a16="http://schemas.microsoft.com/office/drawing/2014/main" id="{98F5D90E-4A80-9241-93EB-E987500EDECA}"/>
              </a:ext>
            </a:extLst>
          </p:cNvPr>
          <p:cNvSpPr txBox="1"/>
          <p:nvPr/>
        </p:nvSpPr>
        <p:spPr>
          <a:xfrm>
            <a:off x="1993390" y="3108115"/>
            <a:ext cx="526106" cy="200055"/>
          </a:xfrm>
          <a:prstGeom prst="rect">
            <a:avLst/>
          </a:prstGeom>
          <a:noFill/>
        </p:spPr>
        <p:txBody>
          <a:bodyPr wrap="none" rtlCol="0">
            <a:spAutoFit/>
          </a:bodyPr>
          <a:lstStyle/>
          <a:p>
            <a:r>
              <a:rPr lang="en-US" sz="700" b="1" dirty="0"/>
              <a:t>&lt; 2.2e-16</a:t>
            </a:r>
          </a:p>
        </p:txBody>
      </p:sp>
      <p:sp>
        <p:nvSpPr>
          <p:cNvPr id="28" name="TextBox 27">
            <a:extLst>
              <a:ext uri="{FF2B5EF4-FFF2-40B4-BE49-F238E27FC236}">
                <a16:creationId xmlns:a16="http://schemas.microsoft.com/office/drawing/2014/main" id="{AB88F09A-9E40-A44F-AECF-8ED51F85086A}"/>
              </a:ext>
            </a:extLst>
          </p:cNvPr>
          <p:cNvSpPr txBox="1"/>
          <p:nvPr/>
        </p:nvSpPr>
        <p:spPr>
          <a:xfrm>
            <a:off x="1990428" y="3271531"/>
            <a:ext cx="526106" cy="200055"/>
          </a:xfrm>
          <a:prstGeom prst="rect">
            <a:avLst/>
          </a:prstGeom>
          <a:noFill/>
        </p:spPr>
        <p:txBody>
          <a:bodyPr wrap="none" rtlCol="0">
            <a:spAutoFit/>
          </a:bodyPr>
          <a:lstStyle/>
          <a:p>
            <a:r>
              <a:rPr lang="en-US" sz="700" b="1" dirty="0"/>
              <a:t>&lt; 2.2e-16</a:t>
            </a:r>
          </a:p>
        </p:txBody>
      </p:sp>
      <p:sp>
        <p:nvSpPr>
          <p:cNvPr id="29" name="TextBox 28">
            <a:extLst>
              <a:ext uri="{FF2B5EF4-FFF2-40B4-BE49-F238E27FC236}">
                <a16:creationId xmlns:a16="http://schemas.microsoft.com/office/drawing/2014/main" id="{DF08F27F-D5FA-024C-BDB0-5892A533B185}"/>
              </a:ext>
            </a:extLst>
          </p:cNvPr>
          <p:cNvSpPr txBox="1"/>
          <p:nvPr/>
        </p:nvSpPr>
        <p:spPr>
          <a:xfrm>
            <a:off x="1998333" y="3860938"/>
            <a:ext cx="526106" cy="200055"/>
          </a:xfrm>
          <a:prstGeom prst="rect">
            <a:avLst/>
          </a:prstGeom>
          <a:noFill/>
        </p:spPr>
        <p:txBody>
          <a:bodyPr wrap="none" rtlCol="0">
            <a:spAutoFit/>
          </a:bodyPr>
          <a:lstStyle/>
          <a:p>
            <a:r>
              <a:rPr lang="en-US" sz="700" b="1" dirty="0"/>
              <a:t>&lt; 2.2e-16</a:t>
            </a:r>
          </a:p>
        </p:txBody>
      </p:sp>
      <p:sp>
        <p:nvSpPr>
          <p:cNvPr id="30" name="TextBox 29">
            <a:extLst>
              <a:ext uri="{FF2B5EF4-FFF2-40B4-BE49-F238E27FC236}">
                <a16:creationId xmlns:a16="http://schemas.microsoft.com/office/drawing/2014/main" id="{2F5E10DF-3DAD-AE41-A26A-392A5B3A9770}"/>
              </a:ext>
            </a:extLst>
          </p:cNvPr>
          <p:cNvSpPr txBox="1"/>
          <p:nvPr/>
        </p:nvSpPr>
        <p:spPr>
          <a:xfrm>
            <a:off x="1973453" y="4448808"/>
            <a:ext cx="526106" cy="200055"/>
          </a:xfrm>
          <a:prstGeom prst="rect">
            <a:avLst/>
          </a:prstGeom>
          <a:noFill/>
        </p:spPr>
        <p:txBody>
          <a:bodyPr wrap="none" rtlCol="0">
            <a:spAutoFit/>
          </a:bodyPr>
          <a:lstStyle/>
          <a:p>
            <a:r>
              <a:rPr lang="en-US" sz="700" b="1" dirty="0"/>
              <a:t>&lt; 2.2e-16</a:t>
            </a:r>
          </a:p>
        </p:txBody>
      </p:sp>
      <p:sp>
        <p:nvSpPr>
          <p:cNvPr id="31" name="TextBox 30">
            <a:extLst>
              <a:ext uri="{FF2B5EF4-FFF2-40B4-BE49-F238E27FC236}">
                <a16:creationId xmlns:a16="http://schemas.microsoft.com/office/drawing/2014/main" id="{04FF6F03-19B9-5B4F-86C0-C1FD3B63BF6A}"/>
              </a:ext>
            </a:extLst>
          </p:cNvPr>
          <p:cNvSpPr txBox="1"/>
          <p:nvPr/>
        </p:nvSpPr>
        <p:spPr>
          <a:xfrm>
            <a:off x="1973453" y="5019161"/>
            <a:ext cx="526106" cy="200055"/>
          </a:xfrm>
          <a:prstGeom prst="rect">
            <a:avLst/>
          </a:prstGeom>
          <a:noFill/>
        </p:spPr>
        <p:txBody>
          <a:bodyPr wrap="none" rtlCol="0">
            <a:spAutoFit/>
          </a:bodyPr>
          <a:lstStyle/>
          <a:p>
            <a:r>
              <a:rPr lang="en-US" sz="700" b="1" dirty="0"/>
              <a:t>&lt; 2.2e-16</a:t>
            </a:r>
          </a:p>
        </p:txBody>
      </p:sp>
      <p:sp>
        <p:nvSpPr>
          <p:cNvPr id="32" name="TextBox 31">
            <a:extLst>
              <a:ext uri="{FF2B5EF4-FFF2-40B4-BE49-F238E27FC236}">
                <a16:creationId xmlns:a16="http://schemas.microsoft.com/office/drawing/2014/main" id="{D2E5067B-B575-984F-92D6-4E29F45BB521}"/>
              </a:ext>
            </a:extLst>
          </p:cNvPr>
          <p:cNvSpPr txBox="1"/>
          <p:nvPr/>
        </p:nvSpPr>
        <p:spPr>
          <a:xfrm>
            <a:off x="1979972" y="5599305"/>
            <a:ext cx="526106" cy="200055"/>
          </a:xfrm>
          <a:prstGeom prst="rect">
            <a:avLst/>
          </a:prstGeom>
          <a:noFill/>
        </p:spPr>
        <p:txBody>
          <a:bodyPr wrap="none" rtlCol="0">
            <a:spAutoFit/>
          </a:bodyPr>
          <a:lstStyle/>
          <a:p>
            <a:r>
              <a:rPr lang="en-US" sz="700" b="1" dirty="0"/>
              <a:t>&lt; 2.2e-16</a:t>
            </a:r>
          </a:p>
        </p:txBody>
      </p:sp>
      <p:sp>
        <p:nvSpPr>
          <p:cNvPr id="33" name="TextBox 32">
            <a:extLst>
              <a:ext uri="{FF2B5EF4-FFF2-40B4-BE49-F238E27FC236}">
                <a16:creationId xmlns:a16="http://schemas.microsoft.com/office/drawing/2014/main" id="{F650B105-2FCE-F540-922F-D162F7648934}"/>
              </a:ext>
            </a:extLst>
          </p:cNvPr>
          <p:cNvSpPr txBox="1"/>
          <p:nvPr/>
        </p:nvSpPr>
        <p:spPr>
          <a:xfrm>
            <a:off x="1985394" y="7222777"/>
            <a:ext cx="526106" cy="200055"/>
          </a:xfrm>
          <a:prstGeom prst="rect">
            <a:avLst/>
          </a:prstGeom>
          <a:noFill/>
        </p:spPr>
        <p:txBody>
          <a:bodyPr wrap="none" rtlCol="0">
            <a:spAutoFit/>
          </a:bodyPr>
          <a:lstStyle/>
          <a:p>
            <a:r>
              <a:rPr lang="en-US" sz="700" b="1" dirty="0"/>
              <a:t>&lt; 2.2e-16</a:t>
            </a:r>
          </a:p>
        </p:txBody>
      </p:sp>
      <p:sp>
        <p:nvSpPr>
          <p:cNvPr id="34" name="TextBox 33">
            <a:extLst>
              <a:ext uri="{FF2B5EF4-FFF2-40B4-BE49-F238E27FC236}">
                <a16:creationId xmlns:a16="http://schemas.microsoft.com/office/drawing/2014/main" id="{BBD9FA54-6DA0-FF4E-A252-01B7E3E0DEDE}"/>
              </a:ext>
            </a:extLst>
          </p:cNvPr>
          <p:cNvSpPr txBox="1"/>
          <p:nvPr/>
        </p:nvSpPr>
        <p:spPr>
          <a:xfrm>
            <a:off x="1973453" y="8389161"/>
            <a:ext cx="526106" cy="200055"/>
          </a:xfrm>
          <a:prstGeom prst="rect">
            <a:avLst/>
          </a:prstGeom>
          <a:noFill/>
        </p:spPr>
        <p:txBody>
          <a:bodyPr wrap="none" rtlCol="0">
            <a:spAutoFit/>
          </a:bodyPr>
          <a:lstStyle/>
          <a:p>
            <a:r>
              <a:rPr lang="en-US" sz="700" b="1" dirty="0"/>
              <a:t>&lt; 2.2e-16</a:t>
            </a:r>
          </a:p>
        </p:txBody>
      </p:sp>
      <p:sp>
        <p:nvSpPr>
          <p:cNvPr id="36" name="TextBox 35">
            <a:extLst>
              <a:ext uri="{FF2B5EF4-FFF2-40B4-BE49-F238E27FC236}">
                <a16:creationId xmlns:a16="http://schemas.microsoft.com/office/drawing/2014/main" id="{9560614E-EC6F-3E42-969B-E4357818F95A}"/>
              </a:ext>
            </a:extLst>
          </p:cNvPr>
          <p:cNvSpPr txBox="1"/>
          <p:nvPr/>
        </p:nvSpPr>
        <p:spPr>
          <a:xfrm>
            <a:off x="4537715" y="4454957"/>
            <a:ext cx="1106566" cy="200055"/>
          </a:xfrm>
          <a:prstGeom prst="rect">
            <a:avLst/>
          </a:prstGeom>
          <a:noFill/>
        </p:spPr>
        <p:txBody>
          <a:bodyPr wrap="square">
            <a:spAutoFit/>
          </a:bodyPr>
          <a:lstStyle/>
          <a:p>
            <a:r>
              <a:rPr lang="en-US" sz="700" b="1" dirty="0"/>
              <a:t>&lt; 2.2e-16</a:t>
            </a:r>
          </a:p>
        </p:txBody>
      </p:sp>
      <p:sp>
        <p:nvSpPr>
          <p:cNvPr id="37" name="TextBox 36">
            <a:extLst>
              <a:ext uri="{FF2B5EF4-FFF2-40B4-BE49-F238E27FC236}">
                <a16:creationId xmlns:a16="http://schemas.microsoft.com/office/drawing/2014/main" id="{AD033FFC-6806-B74D-B052-8F5F2F67FE25}"/>
              </a:ext>
            </a:extLst>
          </p:cNvPr>
          <p:cNvSpPr txBox="1"/>
          <p:nvPr/>
        </p:nvSpPr>
        <p:spPr>
          <a:xfrm>
            <a:off x="4537715" y="395011"/>
            <a:ext cx="526106" cy="200055"/>
          </a:xfrm>
          <a:prstGeom prst="rect">
            <a:avLst/>
          </a:prstGeom>
          <a:noFill/>
        </p:spPr>
        <p:txBody>
          <a:bodyPr wrap="none" rtlCol="0">
            <a:spAutoFit/>
          </a:bodyPr>
          <a:lstStyle/>
          <a:p>
            <a:r>
              <a:rPr lang="en-US" sz="700" b="1" dirty="0"/>
              <a:t>&lt; 2.2e-16</a:t>
            </a:r>
          </a:p>
        </p:txBody>
      </p:sp>
      <p:sp>
        <p:nvSpPr>
          <p:cNvPr id="38" name="TextBox 37">
            <a:extLst>
              <a:ext uri="{FF2B5EF4-FFF2-40B4-BE49-F238E27FC236}">
                <a16:creationId xmlns:a16="http://schemas.microsoft.com/office/drawing/2014/main" id="{99280792-6F05-3745-B559-B8D477F29F1A}"/>
              </a:ext>
            </a:extLst>
          </p:cNvPr>
          <p:cNvSpPr txBox="1"/>
          <p:nvPr/>
        </p:nvSpPr>
        <p:spPr>
          <a:xfrm>
            <a:off x="4537715" y="2700514"/>
            <a:ext cx="526106" cy="200055"/>
          </a:xfrm>
          <a:prstGeom prst="rect">
            <a:avLst/>
          </a:prstGeom>
          <a:noFill/>
        </p:spPr>
        <p:txBody>
          <a:bodyPr wrap="none" rtlCol="0">
            <a:spAutoFit/>
          </a:bodyPr>
          <a:lstStyle/>
          <a:p>
            <a:r>
              <a:rPr lang="en-US" sz="700" b="1" dirty="0"/>
              <a:t>&lt; 2.2e-16</a:t>
            </a:r>
          </a:p>
        </p:txBody>
      </p:sp>
      <p:sp>
        <p:nvSpPr>
          <p:cNvPr id="39" name="TextBox 38">
            <a:extLst>
              <a:ext uri="{FF2B5EF4-FFF2-40B4-BE49-F238E27FC236}">
                <a16:creationId xmlns:a16="http://schemas.microsoft.com/office/drawing/2014/main" id="{7CAB8F63-2385-2C44-A95E-A04A6C9B42CA}"/>
              </a:ext>
            </a:extLst>
          </p:cNvPr>
          <p:cNvSpPr txBox="1"/>
          <p:nvPr/>
        </p:nvSpPr>
        <p:spPr>
          <a:xfrm>
            <a:off x="4544415" y="3855288"/>
            <a:ext cx="526106" cy="200055"/>
          </a:xfrm>
          <a:prstGeom prst="rect">
            <a:avLst/>
          </a:prstGeom>
          <a:noFill/>
        </p:spPr>
        <p:txBody>
          <a:bodyPr wrap="none" rtlCol="0">
            <a:spAutoFit/>
          </a:bodyPr>
          <a:lstStyle/>
          <a:p>
            <a:r>
              <a:rPr lang="en-US" sz="700" b="1" dirty="0"/>
              <a:t>&lt; 2.2e-16</a:t>
            </a:r>
          </a:p>
        </p:txBody>
      </p:sp>
      <p:sp>
        <p:nvSpPr>
          <p:cNvPr id="40" name="TextBox 39">
            <a:extLst>
              <a:ext uri="{FF2B5EF4-FFF2-40B4-BE49-F238E27FC236}">
                <a16:creationId xmlns:a16="http://schemas.microsoft.com/office/drawing/2014/main" id="{CBAC80A0-F75C-774C-8A70-13DB7416B69D}"/>
              </a:ext>
            </a:extLst>
          </p:cNvPr>
          <p:cNvSpPr txBox="1"/>
          <p:nvPr/>
        </p:nvSpPr>
        <p:spPr>
          <a:xfrm>
            <a:off x="4535322" y="5028915"/>
            <a:ext cx="1106566" cy="200055"/>
          </a:xfrm>
          <a:prstGeom prst="rect">
            <a:avLst/>
          </a:prstGeom>
          <a:noFill/>
        </p:spPr>
        <p:txBody>
          <a:bodyPr wrap="square">
            <a:spAutoFit/>
          </a:bodyPr>
          <a:lstStyle/>
          <a:p>
            <a:r>
              <a:rPr lang="en-US" sz="700" b="1" dirty="0"/>
              <a:t>&lt; 2.2e-16</a:t>
            </a:r>
          </a:p>
        </p:txBody>
      </p:sp>
      <p:sp>
        <p:nvSpPr>
          <p:cNvPr id="41" name="TextBox 40">
            <a:extLst>
              <a:ext uri="{FF2B5EF4-FFF2-40B4-BE49-F238E27FC236}">
                <a16:creationId xmlns:a16="http://schemas.microsoft.com/office/drawing/2014/main" id="{E82762C5-B38A-EE4E-A856-E823CF5BCA27}"/>
              </a:ext>
            </a:extLst>
          </p:cNvPr>
          <p:cNvSpPr txBox="1"/>
          <p:nvPr/>
        </p:nvSpPr>
        <p:spPr>
          <a:xfrm>
            <a:off x="4535322" y="5609228"/>
            <a:ext cx="1106566" cy="200055"/>
          </a:xfrm>
          <a:prstGeom prst="rect">
            <a:avLst/>
          </a:prstGeom>
          <a:noFill/>
        </p:spPr>
        <p:txBody>
          <a:bodyPr wrap="square">
            <a:spAutoFit/>
          </a:bodyPr>
          <a:lstStyle/>
          <a:p>
            <a:r>
              <a:rPr lang="en-US" sz="700" b="1" dirty="0"/>
              <a:t>&lt; 2.2e-16</a:t>
            </a:r>
          </a:p>
        </p:txBody>
      </p:sp>
      <p:sp>
        <p:nvSpPr>
          <p:cNvPr id="42" name="TextBox 41">
            <a:extLst>
              <a:ext uri="{FF2B5EF4-FFF2-40B4-BE49-F238E27FC236}">
                <a16:creationId xmlns:a16="http://schemas.microsoft.com/office/drawing/2014/main" id="{23E29A44-153B-F04D-9566-B6BABCE4584C}"/>
              </a:ext>
            </a:extLst>
          </p:cNvPr>
          <p:cNvSpPr txBox="1"/>
          <p:nvPr/>
        </p:nvSpPr>
        <p:spPr>
          <a:xfrm>
            <a:off x="4534846" y="6181211"/>
            <a:ext cx="1106566" cy="200055"/>
          </a:xfrm>
          <a:prstGeom prst="rect">
            <a:avLst/>
          </a:prstGeom>
          <a:noFill/>
        </p:spPr>
        <p:txBody>
          <a:bodyPr wrap="square">
            <a:spAutoFit/>
          </a:bodyPr>
          <a:lstStyle/>
          <a:p>
            <a:r>
              <a:rPr lang="en-US" sz="700" b="1" dirty="0"/>
              <a:t>&lt; 2.2e-16</a:t>
            </a:r>
          </a:p>
        </p:txBody>
      </p:sp>
      <p:sp>
        <p:nvSpPr>
          <p:cNvPr id="43" name="TextBox 42">
            <a:extLst>
              <a:ext uri="{FF2B5EF4-FFF2-40B4-BE49-F238E27FC236}">
                <a16:creationId xmlns:a16="http://schemas.microsoft.com/office/drawing/2014/main" id="{398F7C9C-DFE4-B74F-9782-BCE3D2A8DCE9}"/>
              </a:ext>
            </a:extLst>
          </p:cNvPr>
          <p:cNvSpPr txBox="1"/>
          <p:nvPr/>
        </p:nvSpPr>
        <p:spPr>
          <a:xfrm>
            <a:off x="4530474" y="6769456"/>
            <a:ext cx="1106566" cy="200055"/>
          </a:xfrm>
          <a:prstGeom prst="rect">
            <a:avLst/>
          </a:prstGeom>
          <a:noFill/>
        </p:spPr>
        <p:txBody>
          <a:bodyPr wrap="square">
            <a:spAutoFit/>
          </a:bodyPr>
          <a:lstStyle/>
          <a:p>
            <a:r>
              <a:rPr lang="en-US" sz="700" b="1" dirty="0"/>
              <a:t>&lt; 2.2e-16</a:t>
            </a:r>
          </a:p>
        </p:txBody>
      </p:sp>
      <p:sp>
        <p:nvSpPr>
          <p:cNvPr id="45" name="TextBox 44">
            <a:extLst>
              <a:ext uri="{FF2B5EF4-FFF2-40B4-BE49-F238E27FC236}">
                <a16:creationId xmlns:a16="http://schemas.microsoft.com/office/drawing/2014/main" id="{E81F8AF8-E1E8-E441-A7F2-7C3F27B27076}"/>
              </a:ext>
            </a:extLst>
          </p:cNvPr>
          <p:cNvSpPr txBox="1"/>
          <p:nvPr/>
        </p:nvSpPr>
        <p:spPr>
          <a:xfrm>
            <a:off x="7068371" y="408214"/>
            <a:ext cx="1106566" cy="200055"/>
          </a:xfrm>
          <a:prstGeom prst="rect">
            <a:avLst/>
          </a:prstGeom>
          <a:noFill/>
        </p:spPr>
        <p:txBody>
          <a:bodyPr wrap="square">
            <a:spAutoFit/>
          </a:bodyPr>
          <a:lstStyle/>
          <a:p>
            <a:r>
              <a:rPr lang="en-US" sz="700" b="1" dirty="0"/>
              <a:t>&lt; 2.2e-16</a:t>
            </a:r>
          </a:p>
        </p:txBody>
      </p:sp>
      <p:sp>
        <p:nvSpPr>
          <p:cNvPr id="47" name="TextBox 46">
            <a:extLst>
              <a:ext uri="{FF2B5EF4-FFF2-40B4-BE49-F238E27FC236}">
                <a16:creationId xmlns:a16="http://schemas.microsoft.com/office/drawing/2014/main" id="{55EC586E-64A5-6E47-A732-5322F863E235}"/>
              </a:ext>
            </a:extLst>
          </p:cNvPr>
          <p:cNvSpPr txBox="1"/>
          <p:nvPr/>
        </p:nvSpPr>
        <p:spPr>
          <a:xfrm>
            <a:off x="7062943" y="970579"/>
            <a:ext cx="1106566" cy="200055"/>
          </a:xfrm>
          <a:prstGeom prst="rect">
            <a:avLst/>
          </a:prstGeom>
          <a:noFill/>
        </p:spPr>
        <p:txBody>
          <a:bodyPr wrap="square">
            <a:spAutoFit/>
          </a:bodyPr>
          <a:lstStyle/>
          <a:p>
            <a:r>
              <a:rPr lang="en-US" sz="700" b="1" dirty="0"/>
              <a:t>&lt; 2.2e-16</a:t>
            </a:r>
          </a:p>
        </p:txBody>
      </p:sp>
      <p:sp>
        <p:nvSpPr>
          <p:cNvPr id="48" name="TextBox 47">
            <a:extLst>
              <a:ext uri="{FF2B5EF4-FFF2-40B4-BE49-F238E27FC236}">
                <a16:creationId xmlns:a16="http://schemas.microsoft.com/office/drawing/2014/main" id="{9A922FEA-1691-F24B-B7E5-578ED7CAE4C0}"/>
              </a:ext>
            </a:extLst>
          </p:cNvPr>
          <p:cNvSpPr txBox="1"/>
          <p:nvPr/>
        </p:nvSpPr>
        <p:spPr>
          <a:xfrm>
            <a:off x="7074489" y="1552627"/>
            <a:ext cx="526106" cy="200055"/>
          </a:xfrm>
          <a:prstGeom prst="rect">
            <a:avLst/>
          </a:prstGeom>
          <a:noFill/>
        </p:spPr>
        <p:txBody>
          <a:bodyPr wrap="none" rtlCol="0">
            <a:spAutoFit/>
          </a:bodyPr>
          <a:lstStyle/>
          <a:p>
            <a:r>
              <a:rPr lang="en-US" sz="700" b="1" dirty="0"/>
              <a:t>&lt; 2.2e-16</a:t>
            </a:r>
          </a:p>
        </p:txBody>
      </p:sp>
      <p:sp>
        <p:nvSpPr>
          <p:cNvPr id="49" name="TextBox 48">
            <a:extLst>
              <a:ext uri="{FF2B5EF4-FFF2-40B4-BE49-F238E27FC236}">
                <a16:creationId xmlns:a16="http://schemas.microsoft.com/office/drawing/2014/main" id="{17D546FD-668B-FE4C-9B44-26C6E991FEB8}"/>
              </a:ext>
            </a:extLst>
          </p:cNvPr>
          <p:cNvSpPr txBox="1"/>
          <p:nvPr/>
        </p:nvSpPr>
        <p:spPr>
          <a:xfrm>
            <a:off x="7067050" y="2127392"/>
            <a:ext cx="526106" cy="200055"/>
          </a:xfrm>
          <a:prstGeom prst="rect">
            <a:avLst/>
          </a:prstGeom>
          <a:noFill/>
        </p:spPr>
        <p:txBody>
          <a:bodyPr wrap="none" rtlCol="0">
            <a:spAutoFit/>
          </a:bodyPr>
          <a:lstStyle/>
          <a:p>
            <a:r>
              <a:rPr lang="en-US" sz="700" b="1" dirty="0"/>
              <a:t>&lt; 2.2e-16</a:t>
            </a:r>
          </a:p>
        </p:txBody>
      </p:sp>
      <p:sp>
        <p:nvSpPr>
          <p:cNvPr id="50" name="TextBox 49">
            <a:extLst>
              <a:ext uri="{FF2B5EF4-FFF2-40B4-BE49-F238E27FC236}">
                <a16:creationId xmlns:a16="http://schemas.microsoft.com/office/drawing/2014/main" id="{59FA859A-08DD-B945-99E1-40CE105570C6}"/>
              </a:ext>
            </a:extLst>
          </p:cNvPr>
          <p:cNvSpPr txBox="1"/>
          <p:nvPr/>
        </p:nvSpPr>
        <p:spPr>
          <a:xfrm>
            <a:off x="7074489" y="2712066"/>
            <a:ext cx="526106" cy="200055"/>
          </a:xfrm>
          <a:prstGeom prst="rect">
            <a:avLst/>
          </a:prstGeom>
          <a:noFill/>
        </p:spPr>
        <p:txBody>
          <a:bodyPr wrap="none" rtlCol="0">
            <a:spAutoFit/>
          </a:bodyPr>
          <a:lstStyle/>
          <a:p>
            <a:r>
              <a:rPr lang="en-US" sz="700" b="1" dirty="0"/>
              <a:t>&lt; 2.2e-16</a:t>
            </a:r>
          </a:p>
        </p:txBody>
      </p:sp>
      <p:sp>
        <p:nvSpPr>
          <p:cNvPr id="51" name="TextBox 50">
            <a:extLst>
              <a:ext uri="{FF2B5EF4-FFF2-40B4-BE49-F238E27FC236}">
                <a16:creationId xmlns:a16="http://schemas.microsoft.com/office/drawing/2014/main" id="{9FF585EE-3F9F-6346-8A9C-8B062C69F71D}"/>
              </a:ext>
            </a:extLst>
          </p:cNvPr>
          <p:cNvSpPr txBox="1"/>
          <p:nvPr/>
        </p:nvSpPr>
        <p:spPr>
          <a:xfrm>
            <a:off x="7076936" y="3279718"/>
            <a:ext cx="526106" cy="200055"/>
          </a:xfrm>
          <a:prstGeom prst="rect">
            <a:avLst/>
          </a:prstGeom>
          <a:noFill/>
        </p:spPr>
        <p:txBody>
          <a:bodyPr wrap="none" rtlCol="0">
            <a:spAutoFit/>
          </a:bodyPr>
          <a:lstStyle/>
          <a:p>
            <a:r>
              <a:rPr lang="en-US" sz="700" b="1" dirty="0"/>
              <a:t>&lt; 2.2e-16</a:t>
            </a:r>
          </a:p>
        </p:txBody>
      </p:sp>
      <p:sp>
        <p:nvSpPr>
          <p:cNvPr id="52" name="TextBox 51">
            <a:extLst>
              <a:ext uri="{FF2B5EF4-FFF2-40B4-BE49-F238E27FC236}">
                <a16:creationId xmlns:a16="http://schemas.microsoft.com/office/drawing/2014/main" id="{23DFA828-D229-EA4E-8CCD-F00D478570B4}"/>
              </a:ext>
            </a:extLst>
          </p:cNvPr>
          <p:cNvSpPr txBox="1"/>
          <p:nvPr/>
        </p:nvSpPr>
        <p:spPr>
          <a:xfrm>
            <a:off x="7067050" y="3859740"/>
            <a:ext cx="526106" cy="200055"/>
          </a:xfrm>
          <a:prstGeom prst="rect">
            <a:avLst/>
          </a:prstGeom>
          <a:noFill/>
        </p:spPr>
        <p:txBody>
          <a:bodyPr wrap="none" rtlCol="0">
            <a:spAutoFit/>
          </a:bodyPr>
          <a:lstStyle/>
          <a:p>
            <a:r>
              <a:rPr lang="en-US" sz="700" b="1" dirty="0"/>
              <a:t>&lt; 2.2e-16</a:t>
            </a:r>
          </a:p>
        </p:txBody>
      </p:sp>
      <p:sp>
        <p:nvSpPr>
          <p:cNvPr id="53" name="TextBox 52">
            <a:extLst>
              <a:ext uri="{FF2B5EF4-FFF2-40B4-BE49-F238E27FC236}">
                <a16:creationId xmlns:a16="http://schemas.microsoft.com/office/drawing/2014/main" id="{47393982-6D48-D742-8FDC-48A4A31AFA70}"/>
              </a:ext>
            </a:extLst>
          </p:cNvPr>
          <p:cNvSpPr txBox="1"/>
          <p:nvPr/>
        </p:nvSpPr>
        <p:spPr>
          <a:xfrm>
            <a:off x="7087689" y="4447347"/>
            <a:ext cx="526106" cy="200055"/>
          </a:xfrm>
          <a:prstGeom prst="rect">
            <a:avLst/>
          </a:prstGeom>
          <a:noFill/>
        </p:spPr>
        <p:txBody>
          <a:bodyPr wrap="none" rtlCol="0">
            <a:spAutoFit/>
          </a:bodyPr>
          <a:lstStyle/>
          <a:p>
            <a:r>
              <a:rPr lang="en-US" sz="700" b="1" dirty="0"/>
              <a:t>&lt; 2.2e-16</a:t>
            </a:r>
          </a:p>
        </p:txBody>
      </p:sp>
      <p:sp>
        <p:nvSpPr>
          <p:cNvPr id="54" name="TextBox 53">
            <a:extLst>
              <a:ext uri="{FF2B5EF4-FFF2-40B4-BE49-F238E27FC236}">
                <a16:creationId xmlns:a16="http://schemas.microsoft.com/office/drawing/2014/main" id="{3B4DEACF-C6F0-A241-A545-1BA25F193500}"/>
              </a:ext>
            </a:extLst>
          </p:cNvPr>
          <p:cNvSpPr txBox="1"/>
          <p:nvPr/>
        </p:nvSpPr>
        <p:spPr>
          <a:xfrm>
            <a:off x="7099114" y="5013628"/>
            <a:ext cx="526106" cy="200055"/>
          </a:xfrm>
          <a:prstGeom prst="rect">
            <a:avLst/>
          </a:prstGeom>
          <a:noFill/>
        </p:spPr>
        <p:txBody>
          <a:bodyPr wrap="none" rtlCol="0">
            <a:spAutoFit/>
          </a:bodyPr>
          <a:lstStyle/>
          <a:p>
            <a:r>
              <a:rPr lang="en-US" sz="700" b="1" dirty="0"/>
              <a:t>&lt; 2.2e-16</a:t>
            </a:r>
          </a:p>
        </p:txBody>
      </p:sp>
      <p:sp>
        <p:nvSpPr>
          <p:cNvPr id="55" name="TextBox 54">
            <a:extLst>
              <a:ext uri="{FF2B5EF4-FFF2-40B4-BE49-F238E27FC236}">
                <a16:creationId xmlns:a16="http://schemas.microsoft.com/office/drawing/2014/main" id="{AA3D0C74-C960-8D4D-972C-519F6D1E631C}"/>
              </a:ext>
            </a:extLst>
          </p:cNvPr>
          <p:cNvSpPr txBox="1"/>
          <p:nvPr/>
        </p:nvSpPr>
        <p:spPr>
          <a:xfrm>
            <a:off x="7091786" y="6807161"/>
            <a:ext cx="526106" cy="200055"/>
          </a:xfrm>
          <a:prstGeom prst="rect">
            <a:avLst/>
          </a:prstGeom>
          <a:noFill/>
        </p:spPr>
        <p:txBody>
          <a:bodyPr wrap="none" rtlCol="0">
            <a:spAutoFit/>
          </a:bodyPr>
          <a:lstStyle/>
          <a:p>
            <a:r>
              <a:rPr lang="en-US" sz="700" b="1" dirty="0"/>
              <a:t>&lt; 2.2e-16</a:t>
            </a:r>
          </a:p>
        </p:txBody>
      </p:sp>
      <p:sp>
        <p:nvSpPr>
          <p:cNvPr id="56" name="TextBox 55">
            <a:extLst>
              <a:ext uri="{FF2B5EF4-FFF2-40B4-BE49-F238E27FC236}">
                <a16:creationId xmlns:a16="http://schemas.microsoft.com/office/drawing/2014/main" id="{209DFFDB-BCD3-904D-8985-2108A0376DEC}"/>
              </a:ext>
            </a:extLst>
          </p:cNvPr>
          <p:cNvSpPr txBox="1"/>
          <p:nvPr/>
        </p:nvSpPr>
        <p:spPr>
          <a:xfrm>
            <a:off x="7095109" y="7395358"/>
            <a:ext cx="526106" cy="200055"/>
          </a:xfrm>
          <a:prstGeom prst="rect">
            <a:avLst/>
          </a:prstGeom>
          <a:noFill/>
        </p:spPr>
        <p:txBody>
          <a:bodyPr wrap="none" rtlCol="0">
            <a:spAutoFit/>
          </a:bodyPr>
          <a:lstStyle/>
          <a:p>
            <a:r>
              <a:rPr lang="en-US" sz="700" b="1" dirty="0"/>
              <a:t>&lt; 2.2e-16</a:t>
            </a:r>
          </a:p>
        </p:txBody>
      </p:sp>
      <p:sp>
        <p:nvSpPr>
          <p:cNvPr id="57" name="TextBox 56">
            <a:extLst>
              <a:ext uri="{FF2B5EF4-FFF2-40B4-BE49-F238E27FC236}">
                <a16:creationId xmlns:a16="http://schemas.microsoft.com/office/drawing/2014/main" id="{46A0DE83-7343-B84C-84A3-1D161CC3BDEA}"/>
              </a:ext>
            </a:extLst>
          </p:cNvPr>
          <p:cNvSpPr txBox="1"/>
          <p:nvPr/>
        </p:nvSpPr>
        <p:spPr>
          <a:xfrm>
            <a:off x="7091786" y="7990836"/>
            <a:ext cx="526106" cy="200055"/>
          </a:xfrm>
          <a:prstGeom prst="rect">
            <a:avLst/>
          </a:prstGeom>
          <a:noFill/>
        </p:spPr>
        <p:txBody>
          <a:bodyPr wrap="none" rtlCol="0">
            <a:spAutoFit/>
          </a:bodyPr>
          <a:lstStyle/>
          <a:p>
            <a:r>
              <a:rPr lang="en-US" sz="700" b="1" dirty="0"/>
              <a:t>&lt; 2.2e-16</a:t>
            </a:r>
          </a:p>
        </p:txBody>
      </p:sp>
      <p:sp>
        <p:nvSpPr>
          <p:cNvPr id="58" name="TextBox 57">
            <a:extLst>
              <a:ext uri="{FF2B5EF4-FFF2-40B4-BE49-F238E27FC236}">
                <a16:creationId xmlns:a16="http://schemas.microsoft.com/office/drawing/2014/main" id="{70F4A4EA-77D3-FC4C-8C9C-F1CE69C57D50}"/>
              </a:ext>
            </a:extLst>
          </p:cNvPr>
          <p:cNvSpPr txBox="1"/>
          <p:nvPr/>
        </p:nvSpPr>
        <p:spPr>
          <a:xfrm>
            <a:off x="2046511" y="6634580"/>
            <a:ext cx="460382" cy="200055"/>
          </a:xfrm>
          <a:prstGeom prst="rect">
            <a:avLst/>
          </a:prstGeom>
          <a:noFill/>
        </p:spPr>
        <p:txBody>
          <a:bodyPr wrap="none" rtlCol="0">
            <a:spAutoFit/>
          </a:bodyPr>
          <a:lstStyle/>
          <a:p>
            <a:r>
              <a:rPr lang="en-US" sz="700" b="1" dirty="0"/>
              <a:t>2.5e-16</a:t>
            </a:r>
          </a:p>
        </p:txBody>
      </p:sp>
      <p:sp>
        <p:nvSpPr>
          <p:cNvPr id="59" name="TextBox 58">
            <a:extLst>
              <a:ext uri="{FF2B5EF4-FFF2-40B4-BE49-F238E27FC236}">
                <a16:creationId xmlns:a16="http://schemas.microsoft.com/office/drawing/2014/main" id="{5947E261-8C4A-9747-9408-9D49838FA0B8}"/>
              </a:ext>
            </a:extLst>
          </p:cNvPr>
          <p:cNvSpPr txBox="1"/>
          <p:nvPr/>
        </p:nvSpPr>
        <p:spPr>
          <a:xfrm>
            <a:off x="2049849" y="7345496"/>
            <a:ext cx="460382" cy="200055"/>
          </a:xfrm>
          <a:prstGeom prst="rect">
            <a:avLst/>
          </a:prstGeom>
          <a:noFill/>
        </p:spPr>
        <p:txBody>
          <a:bodyPr wrap="none" rtlCol="0">
            <a:spAutoFit/>
          </a:bodyPr>
          <a:lstStyle/>
          <a:p>
            <a:r>
              <a:rPr lang="en-US" sz="700" b="1" dirty="0"/>
              <a:t>4.4e-05</a:t>
            </a:r>
          </a:p>
        </p:txBody>
      </p:sp>
      <p:sp>
        <p:nvSpPr>
          <p:cNvPr id="60" name="TextBox 59">
            <a:extLst>
              <a:ext uri="{FF2B5EF4-FFF2-40B4-BE49-F238E27FC236}">
                <a16:creationId xmlns:a16="http://schemas.microsoft.com/office/drawing/2014/main" id="{0B46A5AA-8CE4-3546-8195-AC6DFB441E3C}"/>
              </a:ext>
            </a:extLst>
          </p:cNvPr>
          <p:cNvSpPr txBox="1"/>
          <p:nvPr/>
        </p:nvSpPr>
        <p:spPr>
          <a:xfrm>
            <a:off x="4595421" y="986401"/>
            <a:ext cx="460382" cy="200055"/>
          </a:xfrm>
          <a:prstGeom prst="rect">
            <a:avLst/>
          </a:prstGeom>
          <a:noFill/>
        </p:spPr>
        <p:txBody>
          <a:bodyPr wrap="none" rtlCol="0">
            <a:spAutoFit/>
          </a:bodyPr>
          <a:lstStyle/>
          <a:p>
            <a:r>
              <a:rPr lang="en-US" sz="700" b="1" dirty="0"/>
              <a:t>2.7e-12</a:t>
            </a:r>
          </a:p>
        </p:txBody>
      </p:sp>
      <p:sp>
        <p:nvSpPr>
          <p:cNvPr id="61" name="TextBox 60">
            <a:extLst>
              <a:ext uri="{FF2B5EF4-FFF2-40B4-BE49-F238E27FC236}">
                <a16:creationId xmlns:a16="http://schemas.microsoft.com/office/drawing/2014/main" id="{1180D957-D355-904E-8D52-3C629240B731}"/>
              </a:ext>
            </a:extLst>
          </p:cNvPr>
          <p:cNvSpPr txBox="1"/>
          <p:nvPr/>
        </p:nvSpPr>
        <p:spPr>
          <a:xfrm>
            <a:off x="4595421" y="1978015"/>
            <a:ext cx="460382" cy="200055"/>
          </a:xfrm>
          <a:prstGeom prst="rect">
            <a:avLst/>
          </a:prstGeom>
          <a:noFill/>
        </p:spPr>
        <p:txBody>
          <a:bodyPr wrap="none" rtlCol="0">
            <a:spAutoFit/>
          </a:bodyPr>
          <a:lstStyle/>
          <a:p>
            <a:r>
              <a:rPr lang="en-US" sz="700" b="1" dirty="0"/>
              <a:t>2.6e-12</a:t>
            </a:r>
          </a:p>
        </p:txBody>
      </p:sp>
      <p:sp>
        <p:nvSpPr>
          <p:cNvPr id="62" name="TextBox 61">
            <a:extLst>
              <a:ext uri="{FF2B5EF4-FFF2-40B4-BE49-F238E27FC236}">
                <a16:creationId xmlns:a16="http://schemas.microsoft.com/office/drawing/2014/main" id="{CE6EE788-6BAF-8E45-8444-BE2B1FB232D9}"/>
              </a:ext>
            </a:extLst>
          </p:cNvPr>
          <p:cNvSpPr txBox="1"/>
          <p:nvPr/>
        </p:nvSpPr>
        <p:spPr>
          <a:xfrm>
            <a:off x="4592599" y="2144369"/>
            <a:ext cx="460382" cy="200055"/>
          </a:xfrm>
          <a:prstGeom prst="rect">
            <a:avLst/>
          </a:prstGeom>
          <a:noFill/>
        </p:spPr>
        <p:txBody>
          <a:bodyPr wrap="none" rtlCol="0">
            <a:spAutoFit/>
          </a:bodyPr>
          <a:lstStyle/>
          <a:p>
            <a:r>
              <a:rPr lang="en-US" sz="700" b="1" dirty="0"/>
              <a:t>1.0e-14</a:t>
            </a:r>
          </a:p>
        </p:txBody>
      </p:sp>
      <p:sp>
        <p:nvSpPr>
          <p:cNvPr id="63" name="TextBox 62">
            <a:extLst>
              <a:ext uri="{FF2B5EF4-FFF2-40B4-BE49-F238E27FC236}">
                <a16:creationId xmlns:a16="http://schemas.microsoft.com/office/drawing/2014/main" id="{9263DF3E-E673-1E45-A62A-B2BFCB975A78}"/>
              </a:ext>
            </a:extLst>
          </p:cNvPr>
          <p:cNvSpPr txBox="1"/>
          <p:nvPr/>
        </p:nvSpPr>
        <p:spPr>
          <a:xfrm>
            <a:off x="4595938" y="3293141"/>
            <a:ext cx="460382" cy="200055"/>
          </a:xfrm>
          <a:prstGeom prst="rect">
            <a:avLst/>
          </a:prstGeom>
          <a:noFill/>
        </p:spPr>
        <p:txBody>
          <a:bodyPr wrap="none" rtlCol="0">
            <a:spAutoFit/>
          </a:bodyPr>
          <a:lstStyle/>
          <a:p>
            <a:r>
              <a:rPr lang="en-US" sz="700" b="1" dirty="0"/>
              <a:t>2.0e-13</a:t>
            </a:r>
          </a:p>
        </p:txBody>
      </p:sp>
      <p:sp>
        <p:nvSpPr>
          <p:cNvPr id="64" name="TextBox 63">
            <a:extLst>
              <a:ext uri="{FF2B5EF4-FFF2-40B4-BE49-F238E27FC236}">
                <a16:creationId xmlns:a16="http://schemas.microsoft.com/office/drawing/2014/main" id="{8E36222B-964D-4343-B449-5DAE00E3B2D5}"/>
              </a:ext>
            </a:extLst>
          </p:cNvPr>
          <p:cNvSpPr txBox="1"/>
          <p:nvPr/>
        </p:nvSpPr>
        <p:spPr>
          <a:xfrm>
            <a:off x="7160274" y="5599521"/>
            <a:ext cx="460382" cy="200055"/>
          </a:xfrm>
          <a:prstGeom prst="rect">
            <a:avLst/>
          </a:prstGeom>
          <a:noFill/>
        </p:spPr>
        <p:txBody>
          <a:bodyPr wrap="none" rtlCol="0">
            <a:spAutoFit/>
          </a:bodyPr>
          <a:lstStyle/>
          <a:p>
            <a:r>
              <a:rPr lang="en-US" sz="700" b="1" dirty="0"/>
              <a:t>3.4e-09</a:t>
            </a:r>
          </a:p>
        </p:txBody>
      </p:sp>
      <p:sp>
        <p:nvSpPr>
          <p:cNvPr id="65" name="TextBox 64">
            <a:extLst>
              <a:ext uri="{FF2B5EF4-FFF2-40B4-BE49-F238E27FC236}">
                <a16:creationId xmlns:a16="http://schemas.microsoft.com/office/drawing/2014/main" id="{98530876-BAF5-334A-B8DC-4860E4BCA3C3}"/>
              </a:ext>
            </a:extLst>
          </p:cNvPr>
          <p:cNvSpPr txBox="1"/>
          <p:nvPr/>
        </p:nvSpPr>
        <p:spPr>
          <a:xfrm>
            <a:off x="7150388" y="6599582"/>
            <a:ext cx="460382" cy="200055"/>
          </a:xfrm>
          <a:prstGeom prst="rect">
            <a:avLst/>
          </a:prstGeom>
          <a:noFill/>
        </p:spPr>
        <p:txBody>
          <a:bodyPr wrap="none" rtlCol="0">
            <a:spAutoFit/>
          </a:bodyPr>
          <a:lstStyle/>
          <a:p>
            <a:r>
              <a:rPr lang="en-US" sz="700" b="1" dirty="0"/>
              <a:t>1.2e-12</a:t>
            </a:r>
          </a:p>
        </p:txBody>
      </p:sp>
      <p:sp>
        <p:nvSpPr>
          <p:cNvPr id="66" name="TextBox 65">
            <a:extLst>
              <a:ext uri="{FF2B5EF4-FFF2-40B4-BE49-F238E27FC236}">
                <a16:creationId xmlns:a16="http://schemas.microsoft.com/office/drawing/2014/main" id="{4E23467C-C8DD-B345-A2CB-5B449FD0D84B}"/>
              </a:ext>
            </a:extLst>
          </p:cNvPr>
          <p:cNvSpPr txBox="1"/>
          <p:nvPr/>
        </p:nvSpPr>
        <p:spPr>
          <a:xfrm>
            <a:off x="4596929" y="7341439"/>
            <a:ext cx="460382" cy="200055"/>
          </a:xfrm>
          <a:prstGeom prst="rect">
            <a:avLst/>
          </a:prstGeom>
          <a:noFill/>
        </p:spPr>
        <p:txBody>
          <a:bodyPr wrap="none" rtlCol="0">
            <a:spAutoFit/>
          </a:bodyPr>
          <a:lstStyle/>
          <a:p>
            <a:r>
              <a:rPr lang="en-US" sz="700" b="1" dirty="0"/>
              <a:t>1.2e-11</a:t>
            </a:r>
          </a:p>
        </p:txBody>
      </p:sp>
      <p:sp>
        <p:nvSpPr>
          <p:cNvPr id="67" name="TextBox 66">
            <a:extLst>
              <a:ext uri="{FF2B5EF4-FFF2-40B4-BE49-F238E27FC236}">
                <a16:creationId xmlns:a16="http://schemas.microsoft.com/office/drawing/2014/main" id="{E0F9E179-F093-1B45-9A83-5073918565DF}"/>
              </a:ext>
            </a:extLst>
          </p:cNvPr>
          <p:cNvSpPr txBox="1"/>
          <p:nvPr/>
        </p:nvSpPr>
        <p:spPr>
          <a:xfrm>
            <a:off x="4603439" y="7927048"/>
            <a:ext cx="460382" cy="200055"/>
          </a:xfrm>
          <a:prstGeom prst="rect">
            <a:avLst/>
          </a:prstGeom>
          <a:noFill/>
        </p:spPr>
        <p:txBody>
          <a:bodyPr wrap="none" rtlCol="0">
            <a:spAutoFit/>
          </a:bodyPr>
          <a:lstStyle/>
          <a:p>
            <a:r>
              <a:rPr lang="en-US" sz="700" b="1" dirty="0"/>
              <a:t>1.1e-12</a:t>
            </a:r>
          </a:p>
        </p:txBody>
      </p:sp>
      <p:pic>
        <p:nvPicPr>
          <p:cNvPr id="68" name="Picture 67" descr="Chart, box and whisker chart&#10;&#10;Description automatically generated">
            <a:extLst>
              <a:ext uri="{FF2B5EF4-FFF2-40B4-BE49-F238E27FC236}">
                <a16:creationId xmlns:a16="http://schemas.microsoft.com/office/drawing/2014/main" id="{DF6A4603-568B-D248-9557-6E1453A347F4}"/>
              </a:ext>
            </a:extLst>
          </p:cNvPr>
          <p:cNvPicPr>
            <a:picLocks noChangeAspect="1"/>
          </p:cNvPicPr>
          <p:nvPr/>
        </p:nvPicPr>
        <p:blipFill rotWithShape="1">
          <a:blip r:embed="rId9"/>
          <a:srcRect l="10704" t="87210" r="19658" b="7809"/>
          <a:stretch/>
        </p:blipFill>
        <p:spPr>
          <a:xfrm>
            <a:off x="283224" y="8570750"/>
            <a:ext cx="2120221" cy="103329"/>
          </a:xfrm>
          <a:prstGeom prst="rect">
            <a:avLst/>
          </a:prstGeom>
        </p:spPr>
      </p:pic>
      <p:sp>
        <p:nvSpPr>
          <p:cNvPr id="2" name="TextBox 1">
            <a:extLst>
              <a:ext uri="{FF2B5EF4-FFF2-40B4-BE49-F238E27FC236}">
                <a16:creationId xmlns:a16="http://schemas.microsoft.com/office/drawing/2014/main" id="{0C448781-E0AE-5608-4657-15D7FC53ED9D}"/>
              </a:ext>
            </a:extLst>
          </p:cNvPr>
          <p:cNvSpPr txBox="1"/>
          <p:nvPr/>
        </p:nvSpPr>
        <p:spPr>
          <a:xfrm>
            <a:off x="100553" y="8991421"/>
            <a:ext cx="7560513" cy="861774"/>
          </a:xfrm>
          <a:prstGeom prst="rect">
            <a:avLst/>
          </a:prstGeom>
          <a:noFill/>
        </p:spPr>
        <p:txBody>
          <a:bodyPr wrap="square" rtlCol="0">
            <a:spAutoFit/>
          </a:bodyPr>
          <a:lstStyle/>
          <a:p>
            <a:pPr marL="0" marR="0">
              <a:spcBef>
                <a:spcPts val="0"/>
              </a:spcBef>
              <a:spcAft>
                <a:spcPts val="0"/>
              </a:spcAft>
            </a:pPr>
            <a:r>
              <a:rPr lang="en-US" sz="1000" b="1" dirty="0">
                <a:effectLst/>
                <a:latin typeface="Times New Roman" panose="02020603050405020304" pitchFamily="18" charset="0"/>
                <a:ea typeface="Yu Mincho" panose="02020400000000000000" pitchFamily="18" charset="-128"/>
                <a:cs typeface="Times New Roman" panose="02020603050405020304" pitchFamily="18" charset="0"/>
              </a:rPr>
              <a:t>Figure S2. Near-infrared reflectance spectroscopy (NIRS) compositional trait predictions for lowland switchgrass genotype, WBC, grown at ten locations is highly significantly variable across locations in all traits. </a:t>
            </a:r>
            <a:r>
              <a:rPr lang="en-US" sz="1000" dirty="0">
                <a:effectLst/>
                <a:latin typeface="Times New Roman" panose="02020603050405020304" pitchFamily="18" charset="0"/>
                <a:ea typeface="Yu Mincho" panose="02020400000000000000" pitchFamily="18" charset="-128"/>
                <a:cs typeface="Times New Roman" panose="02020603050405020304" pitchFamily="18" charset="0"/>
              </a:rPr>
              <a:t>The four sites within Texas often show an increasing or decreasing trend in many traits such as NDF, ADF, ETOH, while the other six sites rank change depending on the site. Several traits increase from OK in the south to NE in the north, but then decrease between NE and SD such as NDF, ADF, and ASH, with the opposite trend in IVDMD and FRU. ANOVA P values shown for individual traits by site. Refer to Table S4 for a complete list of trait descriptions. </a:t>
            </a:r>
            <a:endParaRPr lang="en-US" sz="1000" dirty="0">
              <a:effectLst/>
              <a:latin typeface="Calibri" panose="020F0502020204030204" pitchFamily="34" charset="0"/>
              <a:ea typeface="Yu Mincho"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27735418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372663</TotalTime>
  <Words>377</Words>
  <Application>Microsoft Macintosh PowerPoint</Application>
  <PresentationFormat>Custom</PresentationFormat>
  <Paragraphs>58</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Times New Roman</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David J.</dc:creator>
  <cp:lastModifiedBy>Thomas, David J.</cp:lastModifiedBy>
  <cp:revision>287</cp:revision>
  <cp:lastPrinted>2025-01-13T01:28:54Z</cp:lastPrinted>
  <dcterms:created xsi:type="dcterms:W3CDTF">2021-11-09T16:38:30Z</dcterms:created>
  <dcterms:modified xsi:type="dcterms:W3CDTF">2025-05-29T15:47:15Z</dcterms:modified>
</cp:coreProperties>
</file>