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3" r:id="rId2"/>
    <p:sldId id="257" r:id="rId3"/>
    <p:sldId id="258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E1E6A-1D50-4651-B316-EC434B59A11B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35EA0-23B7-4E55-8443-F47B0674A6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7737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D3A75-08E2-4FD5-93B0-95E15C5B8439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9413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BDCA4-71A9-A6D5-5A8B-0C674B002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8F27985-1893-AD8A-F145-2F911B5235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B43262-D188-E8EF-9EE0-C98857585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1493528-A2E7-74DA-E20D-7594A9A7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EFCA734-DB45-514A-204C-89C6661AE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5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83329-844E-1DD8-E2D2-AD606AE85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C6B28F-CB97-E042-099B-8A2DDBE02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8DCEF5-A609-A788-2642-D48AA3A99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789C7C-ABF3-482A-6F57-81946C71D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59C833D-AB41-94F4-8E6D-117DC0928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9247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5F4A60-A4C6-3B22-78FE-C66CC20C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48D193-BDC1-8F94-BEE9-5E018EF00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F4B6027-7E1F-2F8F-298C-6F2394F54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3F483-F5D8-1A9C-A2C2-992C041F6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9D9B396-4841-5FD8-41D8-7A8F3CBF4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2982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06DA22-0A93-175B-2FF7-9ACAF86B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C780FA-BEE5-140F-278A-6ABB7442B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5178B8A-A60A-F4AB-5A19-7B8D081190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6352DB9-88ED-FACE-3EA9-41095EEEB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7A349E3-2E7C-8FA1-4EFF-F7D7F5074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EA276DB-C59F-3FC5-B723-2D618FA6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0755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89B55A-C91E-F857-44C0-2BDED6980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74CF02C-B1C9-ACE7-D08C-00E73E58F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AFB3817-7323-211A-659D-3CE964013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6A3615F-F220-DD13-DC10-7C18F92B6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9B159F7-C692-C936-1627-6BD57102FB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D2E4BA7-F437-2DE4-5C09-7A4D32DD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08A5AAC-F5DC-F9E9-7E95-627CE56DF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52672A3-329B-5F67-E540-890F823F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925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42C177-BED0-164F-560B-4191DDB10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0E4FB21-8486-836A-A922-3119E7225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188AAD9-9E51-7F8A-F273-62E382F7F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D5982B7-F659-B7FF-4938-D3A9B8D77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470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159F39D-8008-560D-681F-D8D5E1346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36917A6-9328-AD5C-79F5-B8709E044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7CC809A-751A-E998-88B1-9258E9742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2153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226E92-9066-ADA9-447A-D91EEF48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BA7032-5CDF-4358-27A8-16EF0F5BA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0A035CF-DA24-9F25-1A8A-43AACB839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92D1985-38A2-4A40-94C6-E69263C74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ECB1C99-9042-C225-D6E7-3BA3AD023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F4C3AC8-C675-A8CA-DF65-463D1A4B9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5595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55642-DBDD-395F-37FF-BF7AFE2C2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D6C9AEB-2C42-8D24-EB04-9F5BD787A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F9B33D6-8377-D327-21D3-6340A5FC1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A166FC1-D7A7-99A6-9014-7A6D0145F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9CCA439-6E84-F55F-41F5-2B96E808E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6EC6F66-FAAC-2B2C-5C89-1FDA0EFDF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8556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E36C16-4ACA-B9A6-58C5-F15DD8887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CF8CCF2-0795-1186-29DB-795B7571E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A82379-2638-3CB1-FCA4-E0DAEC159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1B8BD44-A1B8-B121-A716-4EDCE4847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AD4AF72-0E7A-E1AE-D201-DAD0ACD60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0770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80B3DC3-F4EC-066E-D239-E4F4E69640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A25F322-B5CD-A0B4-A62D-AF718787E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2A9DF9B-E97C-D606-C12C-43025FB97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D87FB05-7AE8-5BA3-ABF8-3C2C38CAC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70C33F-C956-C4C4-1661-598FCC95A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45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F5DA4D3-07E7-4FD2-707A-1F6DA24A6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8361DD-762B-1538-0316-490FC741A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E19619-A66B-CB4E-2708-A66F2B8B89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F28E8-E8F3-4214-AB13-0596894A28C0}" type="datetimeFigureOut">
              <a:rPr lang="nl-NL" smtClean="0"/>
              <a:t>21-11-2025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A446DD1-D1FA-A288-C42C-262F78EF76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A8D10E-4810-04FC-BF3A-F2D3F4173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5552F-BDEB-4799-9921-E829222FE92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349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Afbeelding 33">
            <a:extLst>
              <a:ext uri="{FF2B5EF4-FFF2-40B4-BE49-F238E27FC236}">
                <a16:creationId xmlns:a16="http://schemas.microsoft.com/office/drawing/2014/main" id="{1465D152-CE75-C835-FDC4-DABF4DBD38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376" t="4583" r="30335" b="73123"/>
          <a:stretch/>
        </p:blipFill>
        <p:spPr>
          <a:xfrm>
            <a:off x="181543" y="628647"/>
            <a:ext cx="636510" cy="1528913"/>
          </a:xfrm>
          <a:prstGeom prst="rect">
            <a:avLst/>
          </a:prstGeom>
        </p:spPr>
      </p:pic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8509A195-574F-8543-816E-E9D24F42F402}"/>
              </a:ext>
            </a:extLst>
          </p:cNvPr>
          <p:cNvCxnSpPr/>
          <p:nvPr/>
        </p:nvCxnSpPr>
        <p:spPr>
          <a:xfrm>
            <a:off x="3114737" y="4198593"/>
            <a:ext cx="8035871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ED2FAA16-476E-DE72-1392-CADE2834477A}"/>
              </a:ext>
            </a:extLst>
          </p:cNvPr>
          <p:cNvCxnSpPr/>
          <p:nvPr/>
        </p:nvCxnSpPr>
        <p:spPr>
          <a:xfrm>
            <a:off x="3084256" y="3645266"/>
            <a:ext cx="0" cy="108000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97A6C82B-6773-B94C-CE7B-8D4E0D8BDE1E}"/>
              </a:ext>
            </a:extLst>
          </p:cNvPr>
          <p:cNvCxnSpPr/>
          <p:nvPr/>
        </p:nvCxnSpPr>
        <p:spPr>
          <a:xfrm>
            <a:off x="11151713" y="3658593"/>
            <a:ext cx="0" cy="108000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90D206BE-2CB0-3E29-7AB0-D5ED2C161D46}"/>
              </a:ext>
            </a:extLst>
          </p:cNvPr>
          <p:cNvCxnSpPr/>
          <p:nvPr/>
        </p:nvCxnSpPr>
        <p:spPr>
          <a:xfrm>
            <a:off x="4328771" y="3909291"/>
            <a:ext cx="0" cy="573437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F46B26FD-767C-10D5-4EE5-5D69144743FC}"/>
              </a:ext>
            </a:extLst>
          </p:cNvPr>
          <p:cNvCxnSpPr/>
          <p:nvPr/>
        </p:nvCxnSpPr>
        <p:spPr>
          <a:xfrm>
            <a:off x="7139129" y="3909291"/>
            <a:ext cx="0" cy="573437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A464FC53-9711-A0AF-A58E-DCE1660DDC30}"/>
              </a:ext>
            </a:extLst>
          </p:cNvPr>
          <p:cNvCxnSpPr/>
          <p:nvPr/>
        </p:nvCxnSpPr>
        <p:spPr>
          <a:xfrm>
            <a:off x="5894099" y="3893795"/>
            <a:ext cx="0" cy="573437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359B8DBA-A972-822E-8EEE-FD9182088DFA}"/>
              </a:ext>
            </a:extLst>
          </p:cNvPr>
          <p:cNvCxnSpPr/>
          <p:nvPr/>
        </p:nvCxnSpPr>
        <p:spPr>
          <a:xfrm>
            <a:off x="10184546" y="3927372"/>
            <a:ext cx="0" cy="573437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646382C-E1E6-2145-9C97-30739785D9FD}"/>
              </a:ext>
            </a:extLst>
          </p:cNvPr>
          <p:cNvCxnSpPr/>
          <p:nvPr/>
        </p:nvCxnSpPr>
        <p:spPr>
          <a:xfrm>
            <a:off x="8980845" y="3909291"/>
            <a:ext cx="0" cy="573437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" name="Groep 10">
            <a:extLst>
              <a:ext uri="{FF2B5EF4-FFF2-40B4-BE49-F238E27FC236}">
                <a16:creationId xmlns:a16="http://schemas.microsoft.com/office/drawing/2014/main" id="{D58B87EF-75B3-8B71-A944-57BFCD96DEA5}"/>
              </a:ext>
            </a:extLst>
          </p:cNvPr>
          <p:cNvGrpSpPr/>
          <p:nvPr/>
        </p:nvGrpSpPr>
        <p:grpSpPr>
          <a:xfrm>
            <a:off x="7904091" y="2044085"/>
            <a:ext cx="369332" cy="2252621"/>
            <a:chOff x="6292689" y="371719"/>
            <a:chExt cx="369332" cy="2252621"/>
          </a:xfrm>
        </p:grpSpPr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1E41F4C9-F22B-57A1-4E9A-2CF2652A68CA}"/>
                </a:ext>
              </a:extLst>
            </p:cNvPr>
            <p:cNvSpPr txBox="1"/>
            <p:nvPr/>
          </p:nvSpPr>
          <p:spPr>
            <a:xfrm>
              <a:off x="6331272" y="2255008"/>
              <a:ext cx="300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/>
                <a:t>*</a:t>
              </a:r>
            </a:p>
          </p:txBody>
        </p:sp>
        <p:sp>
          <p:nvSpPr>
            <p:cNvPr id="48" name="Tekstvak 47">
              <a:extLst>
                <a:ext uri="{FF2B5EF4-FFF2-40B4-BE49-F238E27FC236}">
                  <a16:creationId xmlns:a16="http://schemas.microsoft.com/office/drawing/2014/main" id="{33AB3CA5-8055-7B29-31C7-C56A5090E8F3}"/>
                </a:ext>
              </a:extLst>
            </p:cNvPr>
            <p:cNvSpPr txBox="1"/>
            <p:nvPr/>
          </p:nvSpPr>
          <p:spPr>
            <a:xfrm rot="16200000">
              <a:off x="5507327" y="1157081"/>
              <a:ext cx="19400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>
                  <a:solidFill>
                    <a:srgbClr val="FF0000"/>
                  </a:solidFill>
                </a:rPr>
                <a:t>PLN</a:t>
              </a:r>
              <a:r>
                <a:rPr lang="nl-NL" i="1" dirty="0">
                  <a:solidFill>
                    <a:srgbClr val="FF0000"/>
                  </a:solidFill>
                </a:rPr>
                <a:t> </a:t>
              </a:r>
              <a:r>
                <a:rPr lang="nl-NL" dirty="0">
                  <a:solidFill>
                    <a:srgbClr val="FF0000"/>
                  </a:solidFill>
                </a:rPr>
                <a:t>p.(Arg14del)</a:t>
              </a:r>
            </a:p>
          </p:txBody>
        </p:sp>
      </p:grpSp>
      <p:sp>
        <p:nvSpPr>
          <p:cNvPr id="51" name="Tekstvak 50">
            <a:extLst>
              <a:ext uri="{FF2B5EF4-FFF2-40B4-BE49-F238E27FC236}">
                <a16:creationId xmlns:a16="http://schemas.microsoft.com/office/drawing/2014/main" id="{F3B10EFA-66AE-9740-2509-D690465268B6}"/>
              </a:ext>
            </a:extLst>
          </p:cNvPr>
          <p:cNvSpPr txBox="1"/>
          <p:nvPr/>
        </p:nvSpPr>
        <p:spPr>
          <a:xfrm>
            <a:off x="10754358" y="3312795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D6S412</a:t>
            </a:r>
          </a:p>
        </p:txBody>
      </p:sp>
      <p:sp>
        <p:nvSpPr>
          <p:cNvPr id="52" name="Tekstvak 51">
            <a:extLst>
              <a:ext uri="{FF2B5EF4-FFF2-40B4-BE49-F238E27FC236}">
                <a16:creationId xmlns:a16="http://schemas.microsoft.com/office/drawing/2014/main" id="{AA0C3B3C-6239-944F-A71E-3ACAD77DFC36}"/>
              </a:ext>
            </a:extLst>
          </p:cNvPr>
          <p:cNvSpPr txBox="1"/>
          <p:nvPr/>
        </p:nvSpPr>
        <p:spPr>
          <a:xfrm>
            <a:off x="9728163" y="3499821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D6S304</a:t>
            </a:r>
          </a:p>
        </p:txBody>
      </p:sp>
      <p:sp>
        <p:nvSpPr>
          <p:cNvPr id="53" name="Tekstvak 52">
            <a:extLst>
              <a:ext uri="{FF2B5EF4-FFF2-40B4-BE49-F238E27FC236}">
                <a16:creationId xmlns:a16="http://schemas.microsoft.com/office/drawing/2014/main" id="{8169F852-0AEA-62B2-65D2-E191B598839A}"/>
              </a:ext>
            </a:extLst>
          </p:cNvPr>
          <p:cNvSpPr txBox="1"/>
          <p:nvPr/>
        </p:nvSpPr>
        <p:spPr>
          <a:xfrm>
            <a:off x="8469195" y="3490884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PLN+200</a:t>
            </a:r>
          </a:p>
        </p:txBody>
      </p:sp>
      <p:sp>
        <p:nvSpPr>
          <p:cNvPr id="54" name="Tekstvak 53">
            <a:extLst>
              <a:ext uri="{FF2B5EF4-FFF2-40B4-BE49-F238E27FC236}">
                <a16:creationId xmlns:a16="http://schemas.microsoft.com/office/drawing/2014/main" id="{7B96F894-DF8E-1C19-05C4-0193DF7D8C7B}"/>
              </a:ext>
            </a:extLst>
          </p:cNvPr>
          <p:cNvSpPr txBox="1"/>
          <p:nvPr/>
        </p:nvSpPr>
        <p:spPr>
          <a:xfrm>
            <a:off x="6702575" y="3479202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PLN-50</a:t>
            </a: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06BEE295-DFD3-C589-A20D-8025AD5AE876}"/>
              </a:ext>
            </a:extLst>
          </p:cNvPr>
          <p:cNvSpPr txBox="1"/>
          <p:nvPr/>
        </p:nvSpPr>
        <p:spPr>
          <a:xfrm>
            <a:off x="5405216" y="3479202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PLN-200</a:t>
            </a:r>
          </a:p>
        </p:txBody>
      </p:sp>
      <p:sp>
        <p:nvSpPr>
          <p:cNvPr id="56" name="Tekstvak 55">
            <a:extLst>
              <a:ext uri="{FF2B5EF4-FFF2-40B4-BE49-F238E27FC236}">
                <a16:creationId xmlns:a16="http://schemas.microsoft.com/office/drawing/2014/main" id="{28D17F04-F586-2325-A9F4-A761DB5FDA98}"/>
              </a:ext>
            </a:extLst>
          </p:cNvPr>
          <p:cNvSpPr txBox="1"/>
          <p:nvPr/>
        </p:nvSpPr>
        <p:spPr>
          <a:xfrm>
            <a:off x="3837126" y="3499822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PLN-650</a:t>
            </a:r>
          </a:p>
        </p:txBody>
      </p:sp>
      <p:sp>
        <p:nvSpPr>
          <p:cNvPr id="57" name="Tekstvak 56">
            <a:extLst>
              <a:ext uri="{FF2B5EF4-FFF2-40B4-BE49-F238E27FC236}">
                <a16:creationId xmlns:a16="http://schemas.microsoft.com/office/drawing/2014/main" id="{F09DC5DF-88F2-1C0D-6067-1A6A849FC1E7}"/>
              </a:ext>
            </a:extLst>
          </p:cNvPr>
          <p:cNvSpPr txBox="1"/>
          <p:nvPr/>
        </p:nvSpPr>
        <p:spPr>
          <a:xfrm>
            <a:off x="2633651" y="3269048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D6S303</a:t>
            </a:r>
          </a:p>
        </p:txBody>
      </p:sp>
      <p:sp>
        <p:nvSpPr>
          <p:cNvPr id="61" name="Tekstvak 60">
            <a:extLst>
              <a:ext uri="{FF2B5EF4-FFF2-40B4-BE49-F238E27FC236}">
                <a16:creationId xmlns:a16="http://schemas.microsoft.com/office/drawing/2014/main" id="{A9950D89-73C9-FEFA-84F0-57CED4B2E61A}"/>
              </a:ext>
            </a:extLst>
          </p:cNvPr>
          <p:cNvSpPr txBox="1"/>
          <p:nvPr/>
        </p:nvSpPr>
        <p:spPr>
          <a:xfrm>
            <a:off x="226769" y="3980225"/>
            <a:ext cx="2573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err="1"/>
              <a:t>Genetic</a:t>
            </a:r>
            <a:r>
              <a:rPr lang="nl-NL" b="1" dirty="0"/>
              <a:t> markers</a:t>
            </a: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3CBCD4FE-DD59-DCF0-C350-A249F1FEE324}"/>
              </a:ext>
            </a:extLst>
          </p:cNvPr>
          <p:cNvSpPr txBox="1"/>
          <p:nvPr/>
        </p:nvSpPr>
        <p:spPr>
          <a:xfrm>
            <a:off x="2551897" y="4691402"/>
            <a:ext cx="1064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116,050K</a:t>
            </a:r>
          </a:p>
          <a:p>
            <a:endParaRPr lang="nl-NL" dirty="0"/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6DDEC247-4D6F-9E0C-D415-DFFE389EF657}"/>
              </a:ext>
            </a:extLst>
          </p:cNvPr>
          <p:cNvSpPr txBox="1"/>
          <p:nvPr/>
        </p:nvSpPr>
        <p:spPr>
          <a:xfrm>
            <a:off x="3790637" y="4435641"/>
            <a:ext cx="1064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118,250K</a:t>
            </a:r>
          </a:p>
          <a:p>
            <a:endParaRPr lang="nl-NL" dirty="0"/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F7FCCB0E-CF79-D8C9-5175-003346029BB2}"/>
              </a:ext>
            </a:extLst>
          </p:cNvPr>
          <p:cNvSpPr txBox="1"/>
          <p:nvPr/>
        </p:nvSpPr>
        <p:spPr>
          <a:xfrm>
            <a:off x="5393486" y="4443802"/>
            <a:ext cx="1064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118,700K</a:t>
            </a:r>
          </a:p>
          <a:p>
            <a:endParaRPr lang="nl-NL" dirty="0"/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A5CD4132-BB1B-3256-451C-01521458D7FA}"/>
              </a:ext>
            </a:extLst>
          </p:cNvPr>
          <p:cNvSpPr txBox="1"/>
          <p:nvPr/>
        </p:nvSpPr>
        <p:spPr>
          <a:xfrm>
            <a:off x="6601524" y="4455035"/>
            <a:ext cx="1064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118,850K</a:t>
            </a:r>
          </a:p>
          <a:p>
            <a:endParaRPr lang="nl-NL" dirty="0"/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E3500322-0646-78F1-7CFC-C59A02E5C009}"/>
              </a:ext>
            </a:extLst>
          </p:cNvPr>
          <p:cNvSpPr txBox="1"/>
          <p:nvPr/>
        </p:nvSpPr>
        <p:spPr>
          <a:xfrm>
            <a:off x="8378911" y="4471729"/>
            <a:ext cx="1064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119,100K</a:t>
            </a:r>
          </a:p>
          <a:p>
            <a:endParaRPr lang="nl-NL" dirty="0"/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3F9781C2-8930-510E-8541-A9B009435AF7}"/>
              </a:ext>
            </a:extLst>
          </p:cNvPr>
          <p:cNvSpPr txBox="1"/>
          <p:nvPr/>
        </p:nvSpPr>
        <p:spPr>
          <a:xfrm>
            <a:off x="9603415" y="4482728"/>
            <a:ext cx="1064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119,450K</a:t>
            </a:r>
          </a:p>
          <a:p>
            <a:endParaRPr lang="nl-NL" dirty="0"/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83EEFD59-8481-C07E-36D0-40FC3A99903D}"/>
              </a:ext>
            </a:extLst>
          </p:cNvPr>
          <p:cNvSpPr txBox="1"/>
          <p:nvPr/>
        </p:nvSpPr>
        <p:spPr>
          <a:xfrm>
            <a:off x="10607201" y="4706718"/>
            <a:ext cx="1064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120,550K</a:t>
            </a:r>
          </a:p>
          <a:p>
            <a:endParaRPr lang="nl-NL" dirty="0"/>
          </a:p>
        </p:txBody>
      </p:sp>
      <p:sp>
        <p:nvSpPr>
          <p:cNvPr id="73" name="Tekstvak 72">
            <a:extLst>
              <a:ext uri="{FF2B5EF4-FFF2-40B4-BE49-F238E27FC236}">
                <a16:creationId xmlns:a16="http://schemas.microsoft.com/office/drawing/2014/main" id="{70BBD1D0-83FC-D99D-7C90-A1E88E00A535}"/>
              </a:ext>
            </a:extLst>
          </p:cNvPr>
          <p:cNvSpPr txBox="1"/>
          <p:nvPr/>
        </p:nvSpPr>
        <p:spPr>
          <a:xfrm>
            <a:off x="661584" y="17239"/>
            <a:ext cx="1101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1 Schematic representation of haplotype marker analysis </a:t>
            </a:r>
          </a:p>
        </p:txBody>
      </p:sp>
      <p:cxnSp>
        <p:nvCxnSpPr>
          <p:cNvPr id="49" name="Rechte verbindingslijn 48">
            <a:extLst>
              <a:ext uri="{FF2B5EF4-FFF2-40B4-BE49-F238E27FC236}">
                <a16:creationId xmlns:a16="http://schemas.microsoft.com/office/drawing/2014/main" id="{F53935F8-1934-DC7C-5BBB-C753A75610A3}"/>
              </a:ext>
            </a:extLst>
          </p:cNvPr>
          <p:cNvCxnSpPr/>
          <p:nvPr/>
        </p:nvCxnSpPr>
        <p:spPr>
          <a:xfrm flipH="1">
            <a:off x="499798" y="1859419"/>
            <a:ext cx="252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kstvak 61">
            <a:extLst>
              <a:ext uri="{FF2B5EF4-FFF2-40B4-BE49-F238E27FC236}">
                <a16:creationId xmlns:a16="http://schemas.microsoft.com/office/drawing/2014/main" id="{FE86ACD1-738C-254A-BC3D-385DB41F7A0A}"/>
              </a:ext>
            </a:extLst>
          </p:cNvPr>
          <p:cNvSpPr txBox="1"/>
          <p:nvPr/>
        </p:nvSpPr>
        <p:spPr>
          <a:xfrm>
            <a:off x="818053" y="1205273"/>
            <a:ext cx="1630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err="1"/>
              <a:t>Chromosome</a:t>
            </a:r>
            <a:r>
              <a:rPr lang="nl-NL" b="1" dirty="0"/>
              <a:t> 6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08ED3A2-188B-3D6E-9CD1-9C8EE5922C30}"/>
              </a:ext>
            </a:extLst>
          </p:cNvPr>
          <p:cNvSpPr txBox="1"/>
          <p:nvPr/>
        </p:nvSpPr>
        <p:spPr>
          <a:xfrm>
            <a:off x="751798" y="1674753"/>
            <a:ext cx="1766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PLN</a:t>
            </a:r>
            <a:r>
              <a:rPr lang="nl-NL" i="1" dirty="0">
                <a:solidFill>
                  <a:srgbClr val="FF0000"/>
                </a:solidFill>
              </a:rPr>
              <a:t> </a:t>
            </a:r>
            <a:r>
              <a:rPr lang="nl-NL" dirty="0">
                <a:solidFill>
                  <a:srgbClr val="FF0000"/>
                </a:solidFill>
              </a:rPr>
              <a:t>p.(Arg14del)</a:t>
            </a:r>
          </a:p>
        </p:txBody>
      </p:sp>
    </p:spTree>
    <p:extLst>
      <p:ext uri="{BB962C8B-B14F-4D97-AF65-F5344CB8AC3E}">
        <p14:creationId xmlns:p14="http://schemas.microsoft.com/office/powerpoint/2010/main" val="3715709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tekst, diagram, Perceel, schermopname&#10;&#10;Door AI gegenereerde inhoud is mogelijk onjuist.">
            <a:extLst>
              <a:ext uri="{FF2B5EF4-FFF2-40B4-BE49-F238E27FC236}">
                <a16:creationId xmlns:a16="http://schemas.microsoft.com/office/drawing/2014/main" id="{E5E0DD38-58E7-0B0C-A40B-949DB7BB18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6"/>
          <a:stretch/>
        </p:blipFill>
        <p:spPr>
          <a:xfrm>
            <a:off x="1344095" y="2072639"/>
            <a:ext cx="9503809" cy="4104323"/>
          </a:xfr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42DB11E7-E799-6688-1D55-648FF7237005}"/>
              </a:ext>
            </a:extLst>
          </p:cNvPr>
          <p:cNvSpPr/>
          <p:nvPr/>
        </p:nvSpPr>
        <p:spPr>
          <a:xfrm>
            <a:off x="1811547" y="1558217"/>
            <a:ext cx="500332" cy="48308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A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F321325-AA9E-24C2-6333-02718DBA76B8}"/>
              </a:ext>
            </a:extLst>
          </p:cNvPr>
          <p:cNvSpPr/>
          <p:nvPr/>
        </p:nvSpPr>
        <p:spPr>
          <a:xfrm>
            <a:off x="4336211" y="1558217"/>
            <a:ext cx="500332" cy="48308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B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EB17DA8-E073-466D-3CE4-FBF9E3597535}"/>
              </a:ext>
            </a:extLst>
          </p:cNvPr>
          <p:cNvSpPr/>
          <p:nvPr/>
        </p:nvSpPr>
        <p:spPr>
          <a:xfrm>
            <a:off x="6921262" y="1558217"/>
            <a:ext cx="500332" cy="48308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C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6505B74-E9DC-A2C5-7FD5-D016BDCAA190}"/>
              </a:ext>
            </a:extLst>
          </p:cNvPr>
          <p:cNvSpPr txBox="1"/>
          <p:nvPr/>
        </p:nvSpPr>
        <p:spPr>
          <a:xfrm>
            <a:off x="9379071" y="3598978"/>
            <a:ext cx="1360816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sz="1000" dirty="0"/>
          </a:p>
          <a:p>
            <a:endParaRPr lang="nl-NL" sz="1000" dirty="0"/>
          </a:p>
          <a:p>
            <a:endParaRPr lang="nl-NL" sz="1000" dirty="0"/>
          </a:p>
          <a:p>
            <a:endParaRPr lang="nl-NL" sz="1000" dirty="0"/>
          </a:p>
          <a:p>
            <a:r>
              <a:rPr lang="nl-NL" sz="1000" dirty="0"/>
              <a:t>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7690195-5E18-DDB7-9653-F579AE607C06}"/>
              </a:ext>
            </a:extLst>
          </p:cNvPr>
          <p:cNvSpPr txBox="1"/>
          <p:nvPr/>
        </p:nvSpPr>
        <p:spPr>
          <a:xfrm>
            <a:off x="9374571" y="3814574"/>
            <a:ext cx="1212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/>
              <a:t>Iceland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04501028-4508-FB65-5E37-C726CC9D07ED}"/>
              </a:ext>
            </a:extLst>
          </p:cNvPr>
          <p:cNvSpPr txBox="1"/>
          <p:nvPr/>
        </p:nvSpPr>
        <p:spPr>
          <a:xfrm>
            <a:off x="9374571" y="3999095"/>
            <a:ext cx="1534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/>
              <a:t>Netherlands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BDD351EB-A4D5-CE18-5918-436E82225C9A}"/>
              </a:ext>
            </a:extLst>
          </p:cNvPr>
          <p:cNvSpPr txBox="1"/>
          <p:nvPr/>
        </p:nvSpPr>
        <p:spPr>
          <a:xfrm>
            <a:off x="9374571" y="4193869"/>
            <a:ext cx="26195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/>
              <a:t>Netherlands (no PLN p.(Arg14del) variant)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2A8317E7-11FE-B2E4-FDB9-99357ACDF17B}"/>
              </a:ext>
            </a:extLst>
          </p:cNvPr>
          <p:cNvSpPr txBox="1"/>
          <p:nvPr/>
        </p:nvSpPr>
        <p:spPr>
          <a:xfrm>
            <a:off x="9374571" y="3619800"/>
            <a:ext cx="1212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/>
              <a:t>Control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0EA57F1-03A7-9C5B-611C-2F00C5EE6F84}"/>
              </a:ext>
            </a:extLst>
          </p:cNvPr>
          <p:cNvSpPr txBox="1"/>
          <p:nvPr/>
        </p:nvSpPr>
        <p:spPr>
          <a:xfrm>
            <a:off x="661584" y="17239"/>
            <a:ext cx="11010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2 </a:t>
            </a:r>
            <a:r>
              <a:rPr lang="en-US" sz="1800" b="1" kern="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Multidimensional scaling plot demonstrating genetic clustering of Icelandic samples with Dutch PLN p.(Arg14del) individuals </a:t>
            </a:r>
            <a:endParaRPr lang="en-US" b="1" dirty="0"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217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schets, tekening&#10;&#10;Door AI gegenereerde inhoud is mogelijk onjuist.">
            <a:extLst>
              <a:ext uri="{FF2B5EF4-FFF2-40B4-BE49-F238E27FC236}">
                <a16:creationId xmlns:a16="http://schemas.microsoft.com/office/drawing/2014/main" id="{3B9271D7-66B4-7D02-4871-6F70B2BB8F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4" r="3238"/>
          <a:stretch/>
        </p:blipFill>
        <p:spPr>
          <a:xfrm>
            <a:off x="0" y="2234213"/>
            <a:ext cx="12192000" cy="3396669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7A1532AA-233A-5FC6-09A2-FE0DBBC20288}"/>
              </a:ext>
            </a:extLst>
          </p:cNvPr>
          <p:cNvSpPr txBox="1"/>
          <p:nvPr/>
        </p:nvSpPr>
        <p:spPr>
          <a:xfrm>
            <a:off x="590834" y="0"/>
            <a:ext cx="11010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1" dirty="0" err="1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</a:t>
            </a:r>
            <a:r>
              <a:rPr lang="nl-NL" sz="1800" b="1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1800" b="1" dirty="0" err="1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</a:t>
            </a:r>
            <a:r>
              <a:rPr lang="nl-NL" sz="1800" b="1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en-US" sz="1800" b="1" kern="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Dendogram</a:t>
            </a:r>
            <a:r>
              <a:rPr lang="en-US" sz="1800" b="1" kern="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showing the genetic relationship between Icelandic (Carrier#) and Dutch p.(Arg14del)-positive individuals </a:t>
            </a:r>
            <a:r>
              <a:rPr lang="en-US" sz="1800" b="1" kern="0"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(NL-#)</a:t>
            </a:r>
            <a:endParaRPr lang="en-US" b="1" dirty="0">
              <a:latin typeface="Segoe UI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21391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102</Words>
  <Application>Microsoft Office PowerPoint</Application>
  <PresentationFormat>Breedbeeld</PresentationFormat>
  <Paragraphs>35</Paragraphs>
  <Slides>3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Segoe UI</vt:lpstr>
      <vt:lpstr>Kantoorthema</vt:lpstr>
      <vt:lpstr>PowerPoint-presentatie</vt:lpstr>
      <vt:lpstr>PowerPoint-presentatie</vt:lpstr>
      <vt:lpstr>PowerPoint-presentatie</vt:lpstr>
    </vt:vector>
  </TitlesOfParts>
  <Company>UMC Utrecht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Drie, E. van (Esmee)</dc:creator>
  <cp:lastModifiedBy>Drie, E. van (Esmee)</cp:lastModifiedBy>
  <cp:revision>3</cp:revision>
  <dcterms:created xsi:type="dcterms:W3CDTF">2025-08-29T12:21:18Z</dcterms:created>
  <dcterms:modified xsi:type="dcterms:W3CDTF">2025-11-21T15:38:10Z</dcterms:modified>
</cp:coreProperties>
</file>