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68" r:id="rId2"/>
    <p:sldId id="257" r:id="rId3"/>
    <p:sldId id="261" r:id="rId4"/>
    <p:sldId id="274" r:id="rId5"/>
    <p:sldId id="263" r:id="rId6"/>
    <p:sldId id="279" r:id="rId7"/>
  </p:sldIdLst>
  <p:sldSz cx="6858000" cy="9144000" type="screen4x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ba" initials="o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64" autoAdjust="0"/>
    <p:restoredTop sz="91867" autoAdjust="0"/>
  </p:normalViewPr>
  <p:slideViewPr>
    <p:cSldViewPr snapToGrid="0">
      <p:cViewPr varScale="1">
        <p:scale>
          <a:sx n="56" d="100"/>
          <a:sy n="56" d="100"/>
        </p:scale>
        <p:origin x="2346" y="84"/>
      </p:cViewPr>
      <p:guideLst>
        <p:guide orient="horz" pos="2880"/>
        <p:guide pos="2160"/>
      </p:guideLst>
    </p:cSldViewPr>
  </p:slid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1B176-273C-4C72-84E3-994BE96534A5}" type="datetimeFigureOut">
              <a:rPr kumimoji="1" lang="ja-JP" altLang="en-US" smtClean="0"/>
              <a:t>2021/3/10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103688" y="849313"/>
            <a:ext cx="171926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DCCAA-94EC-41EC-8BCF-18978F065D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5731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B6E0-1B61-4A7A-86D0-A4EC1C0A5748}" type="datetimeFigureOut">
              <a:rPr kumimoji="1" lang="ja-JP" altLang="en-US" smtClean="0"/>
              <a:t>2021/3/10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C3D81-66CD-49FA-B2BA-ACAD674BE4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033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B6E0-1B61-4A7A-86D0-A4EC1C0A5748}" type="datetimeFigureOut">
              <a:rPr kumimoji="1" lang="ja-JP" altLang="en-US" smtClean="0"/>
              <a:t>2021/3/10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C3D81-66CD-49FA-B2BA-ACAD674BE4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2921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B6E0-1B61-4A7A-86D0-A4EC1C0A5748}" type="datetimeFigureOut">
              <a:rPr kumimoji="1" lang="ja-JP" altLang="en-US" smtClean="0"/>
              <a:t>2021/3/10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C3D81-66CD-49FA-B2BA-ACAD674BE4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97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B6E0-1B61-4A7A-86D0-A4EC1C0A5748}" type="datetimeFigureOut">
              <a:rPr kumimoji="1" lang="ja-JP" altLang="en-US" smtClean="0"/>
              <a:t>2021/3/10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C3D81-66CD-49FA-B2BA-ACAD674BE4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986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B6E0-1B61-4A7A-86D0-A4EC1C0A5748}" type="datetimeFigureOut">
              <a:rPr kumimoji="1" lang="ja-JP" altLang="en-US" smtClean="0"/>
              <a:t>2021/3/10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C3D81-66CD-49FA-B2BA-ACAD674BE4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8109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B6E0-1B61-4A7A-86D0-A4EC1C0A5748}" type="datetimeFigureOut">
              <a:rPr kumimoji="1" lang="ja-JP" altLang="en-US" smtClean="0"/>
              <a:t>2021/3/10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C3D81-66CD-49FA-B2BA-ACAD674BE4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637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B6E0-1B61-4A7A-86D0-A4EC1C0A5748}" type="datetimeFigureOut">
              <a:rPr kumimoji="1" lang="ja-JP" altLang="en-US" smtClean="0"/>
              <a:t>2021/3/10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C3D81-66CD-49FA-B2BA-ACAD674BE4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7311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B6E0-1B61-4A7A-86D0-A4EC1C0A5748}" type="datetimeFigureOut">
              <a:rPr kumimoji="1" lang="ja-JP" altLang="en-US" smtClean="0"/>
              <a:t>2021/3/10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C3D81-66CD-49FA-B2BA-ACAD674BE4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1907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B6E0-1B61-4A7A-86D0-A4EC1C0A5748}" type="datetimeFigureOut">
              <a:rPr kumimoji="1" lang="ja-JP" altLang="en-US" smtClean="0"/>
              <a:t>2021/3/10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C3D81-66CD-49FA-B2BA-ACAD674BE4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3286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B6E0-1B61-4A7A-86D0-A4EC1C0A5748}" type="datetimeFigureOut">
              <a:rPr kumimoji="1" lang="ja-JP" altLang="en-US" smtClean="0"/>
              <a:t>2021/3/10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C3D81-66CD-49FA-B2BA-ACAD674BE4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6437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B6E0-1B61-4A7A-86D0-A4EC1C0A5748}" type="datetimeFigureOut">
              <a:rPr kumimoji="1" lang="ja-JP" altLang="en-US" smtClean="0"/>
              <a:t>2021/3/10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C3D81-66CD-49FA-B2BA-ACAD674BE4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788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3B6E0-1B61-4A7A-86D0-A4EC1C0A5748}" type="datetimeFigureOut">
              <a:rPr kumimoji="1" lang="ja-JP" altLang="en-US" smtClean="0"/>
              <a:t>2021/3/10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C3D81-66CD-49FA-B2BA-ACAD674BE4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1868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xmlns="" id="{C532A54F-906C-4237-8CD2-2F89FB2BB96C}"/>
              </a:ext>
            </a:extLst>
          </p:cNvPr>
          <p:cNvSpPr/>
          <p:nvPr/>
        </p:nvSpPr>
        <p:spPr>
          <a:xfrm>
            <a:off x="1636153" y="2625772"/>
            <a:ext cx="14157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dirty="0">
                <a:solidFill>
                  <a:srgbClr val="000000"/>
                </a:solidFill>
              </a:rPr>
              <a:t>No</a:t>
            </a:r>
            <a:r>
              <a:rPr lang="en-US" altLang="ja-JP" sz="1000" dirty="0"/>
              <a:t> </a:t>
            </a:r>
            <a:r>
              <a:rPr lang="ja-JP" altLang="en-US" sz="1000" dirty="0"/>
              <a:t>              </a:t>
            </a:r>
            <a:r>
              <a:rPr lang="en-US" altLang="ja-JP" sz="1000" dirty="0">
                <a:solidFill>
                  <a:srgbClr val="000000"/>
                </a:solidFill>
              </a:rPr>
              <a:t>Study name</a:t>
            </a:r>
            <a:r>
              <a:rPr lang="en-US" altLang="ja-JP" sz="1000" dirty="0"/>
              <a:t> </a:t>
            </a:r>
            <a:endParaRPr lang="ja-JP" altLang="en-US" sz="1000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xmlns="" id="{8BDD0D50-21EB-4166-966C-45D186BDF46F}"/>
              </a:ext>
            </a:extLst>
          </p:cNvPr>
          <p:cNvSpPr/>
          <p:nvPr/>
        </p:nvSpPr>
        <p:spPr>
          <a:xfrm>
            <a:off x="4189324" y="811985"/>
            <a:ext cx="4732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>
                <a:solidFill>
                  <a:srgbClr val="000000"/>
                </a:solidFill>
              </a:rPr>
              <a:t>Bias </a:t>
            </a:r>
            <a:endParaRPr lang="ja-JP" altLang="en-US" sz="1200" dirty="0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xmlns="" id="{4C18E6A7-DB85-411F-896B-1F178952D8CF}"/>
              </a:ext>
            </a:extLst>
          </p:cNvPr>
          <p:cNvGrpSpPr/>
          <p:nvPr/>
        </p:nvGrpSpPr>
        <p:grpSpPr>
          <a:xfrm>
            <a:off x="3337337" y="1057221"/>
            <a:ext cx="2004505" cy="159996"/>
            <a:chOff x="3458461" y="922383"/>
            <a:chExt cx="2790825" cy="168774"/>
          </a:xfrm>
        </p:grpSpPr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xmlns="" id="{E38F382E-4C29-4888-8B64-71979D5F15B6}"/>
                </a:ext>
              </a:extLst>
            </p:cNvPr>
            <p:cNvCxnSpPr/>
            <p:nvPr/>
          </p:nvCxnSpPr>
          <p:spPr>
            <a:xfrm>
              <a:off x="3458461" y="922383"/>
              <a:ext cx="27908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xmlns="" id="{C7E572A1-5695-42C0-AC59-BEF66A731F30}"/>
                </a:ext>
              </a:extLst>
            </p:cNvPr>
            <p:cNvCxnSpPr/>
            <p:nvPr/>
          </p:nvCxnSpPr>
          <p:spPr>
            <a:xfrm>
              <a:off x="3458461" y="922383"/>
              <a:ext cx="0" cy="1687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xmlns="" id="{83DBBBAF-CF65-4FE3-92FD-331C9A8934CF}"/>
                </a:ext>
              </a:extLst>
            </p:cNvPr>
            <p:cNvCxnSpPr/>
            <p:nvPr/>
          </p:nvCxnSpPr>
          <p:spPr>
            <a:xfrm>
              <a:off x="6249286" y="922383"/>
              <a:ext cx="0" cy="1687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xmlns="" id="{2F562384-ED99-4DAA-A343-2402559CAA22}"/>
              </a:ext>
            </a:extLst>
          </p:cNvPr>
          <p:cNvGrpSpPr/>
          <p:nvPr/>
        </p:nvGrpSpPr>
        <p:grpSpPr>
          <a:xfrm>
            <a:off x="1633440" y="1311941"/>
            <a:ext cx="1553600" cy="1053995"/>
            <a:chOff x="1628537" y="1855135"/>
            <a:chExt cx="1553600" cy="1053995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xmlns="" id="{6F0703FD-D2F3-4D93-9A5C-5E882C47C05F}"/>
                </a:ext>
              </a:extLst>
            </p:cNvPr>
            <p:cNvSpPr/>
            <p:nvPr/>
          </p:nvSpPr>
          <p:spPr>
            <a:xfrm>
              <a:off x="1628537" y="1855135"/>
              <a:ext cx="1472304" cy="105399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xmlns="" id="{D479F435-84FC-4692-AF32-EFD2941ED48D}"/>
                </a:ext>
              </a:extLst>
            </p:cNvPr>
            <p:cNvSpPr/>
            <p:nvPr/>
          </p:nvSpPr>
          <p:spPr>
            <a:xfrm>
              <a:off x="1998803" y="2567487"/>
              <a:ext cx="1031051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000" dirty="0">
                  <a:solidFill>
                    <a:srgbClr val="000000"/>
                  </a:solidFill>
                </a:rPr>
                <a:t>High risk of bias</a:t>
              </a:r>
              <a:r>
                <a:rPr lang="en-US" altLang="ja-JP" sz="1000" dirty="0"/>
                <a:t> </a:t>
              </a:r>
              <a:endParaRPr lang="ja-JP" altLang="en-US" sz="1000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xmlns="" id="{C17A9D4A-789E-4941-B4BE-3040C0AA16D7}"/>
                </a:ext>
              </a:extLst>
            </p:cNvPr>
            <p:cNvSpPr/>
            <p:nvPr/>
          </p:nvSpPr>
          <p:spPr>
            <a:xfrm>
              <a:off x="1692631" y="2588729"/>
              <a:ext cx="290565" cy="24302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xmlns="" id="{30DE22A8-7035-49D0-AEE8-5C742757653B}"/>
                </a:ext>
              </a:extLst>
            </p:cNvPr>
            <p:cNvSpPr txBox="1"/>
            <p:nvPr/>
          </p:nvSpPr>
          <p:spPr>
            <a:xfrm>
              <a:off x="1660989" y="2567764"/>
              <a:ext cx="2732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dirty="0">
                  <a:latin typeface="Yu Gothic Medium" panose="020B0500000000000000" pitchFamily="50" charset="-128"/>
                  <a:ea typeface="Yu Gothic Medium" panose="020B0500000000000000" pitchFamily="50" charset="-128"/>
                </a:rPr>
                <a:t>⊖</a:t>
              </a:r>
              <a:endParaRPr kumimoji="1" lang="ja-JP" altLang="en-US" sz="1400" dirty="0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xmlns="" id="{2C647731-DA41-4288-B44A-13BE185A1670}"/>
                </a:ext>
              </a:extLst>
            </p:cNvPr>
            <p:cNvSpPr/>
            <p:nvPr/>
          </p:nvSpPr>
          <p:spPr>
            <a:xfrm>
              <a:off x="1985976" y="2238602"/>
              <a:ext cx="1196161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000" dirty="0">
                  <a:solidFill>
                    <a:srgbClr val="000000"/>
                  </a:solidFill>
                </a:rPr>
                <a:t>Unclear risk of bias</a:t>
              </a:r>
              <a:r>
                <a:rPr lang="en-US" altLang="ja-JP" sz="1000" dirty="0"/>
                <a:t> </a:t>
              </a:r>
              <a:endParaRPr lang="ja-JP" altLang="en-US" sz="1000" dirty="0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xmlns="" id="{228DDEBD-56E7-494C-8937-283EE902B3B9}"/>
                </a:ext>
              </a:extLst>
            </p:cNvPr>
            <p:cNvSpPr/>
            <p:nvPr/>
          </p:nvSpPr>
          <p:spPr>
            <a:xfrm>
              <a:off x="1691884" y="2253096"/>
              <a:ext cx="290565" cy="24302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xmlns="" id="{60958963-2E86-4957-8630-042811F9B436}"/>
                </a:ext>
              </a:extLst>
            </p:cNvPr>
            <p:cNvSpPr txBox="1"/>
            <p:nvPr/>
          </p:nvSpPr>
          <p:spPr>
            <a:xfrm>
              <a:off x="1657559" y="2238602"/>
              <a:ext cx="2732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dirty="0"/>
                <a:t>？</a:t>
              </a: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xmlns="" id="{3242EB89-0DD7-4F12-B039-083EEC45B6FC}"/>
                </a:ext>
              </a:extLst>
            </p:cNvPr>
            <p:cNvSpPr/>
            <p:nvPr/>
          </p:nvSpPr>
          <p:spPr>
            <a:xfrm>
              <a:off x="2026631" y="1904786"/>
              <a:ext cx="100700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000" dirty="0">
                  <a:solidFill>
                    <a:srgbClr val="000000"/>
                  </a:solidFill>
                </a:rPr>
                <a:t>Low risk of bias</a:t>
              </a:r>
              <a:r>
                <a:rPr lang="en-US" altLang="ja-JP" sz="1000" dirty="0"/>
                <a:t> </a:t>
              </a:r>
              <a:endParaRPr lang="ja-JP" altLang="en-US" sz="1000" dirty="0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xmlns="" id="{F69A5142-AFEC-4D5C-9B9E-487C667C578D}"/>
                </a:ext>
              </a:extLst>
            </p:cNvPr>
            <p:cNvSpPr/>
            <p:nvPr/>
          </p:nvSpPr>
          <p:spPr>
            <a:xfrm>
              <a:off x="1691884" y="1917460"/>
              <a:ext cx="290565" cy="24302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xmlns="" id="{C0C7986B-7E12-4A96-AAE4-56660CC97F96}"/>
                </a:ext>
              </a:extLst>
            </p:cNvPr>
            <p:cNvSpPr txBox="1"/>
            <p:nvPr/>
          </p:nvSpPr>
          <p:spPr>
            <a:xfrm>
              <a:off x="1651182" y="1899869"/>
              <a:ext cx="2732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dirty="0">
                  <a:latin typeface="Yu Gothic Medium" panose="020B0500000000000000" pitchFamily="50" charset="-128"/>
                  <a:ea typeface="Yu Gothic Medium" panose="020B0500000000000000" pitchFamily="50" charset="-128"/>
                </a:rPr>
                <a:t>⊕</a:t>
              </a:r>
              <a:endParaRPr kumimoji="1" lang="ja-JP" altLang="en-US" sz="1400" dirty="0"/>
            </a:p>
          </p:txBody>
        </p:sp>
      </p:grpSp>
      <p:graphicFrame>
        <p:nvGraphicFramePr>
          <p:cNvPr id="24" name="表 23">
            <a:extLst>
              <a:ext uri="{FF2B5EF4-FFF2-40B4-BE49-F238E27FC236}">
                <a16:creationId xmlns:a16="http://schemas.microsoft.com/office/drawing/2014/main" xmlns="" id="{421A8D16-1D6B-4B4B-872A-F24F2E199F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758871"/>
              </p:ext>
            </p:extLst>
          </p:nvPr>
        </p:nvGraphicFramePr>
        <p:xfrm>
          <a:off x="3337338" y="1215490"/>
          <a:ext cx="2004504" cy="1613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084">
                  <a:extLst>
                    <a:ext uri="{9D8B030D-6E8A-4147-A177-3AD203B41FA5}">
                      <a16:colId xmlns:a16="http://schemas.microsoft.com/office/drawing/2014/main" xmlns="" val="3494480662"/>
                    </a:ext>
                  </a:extLst>
                </a:gridCol>
                <a:gridCol w="334084">
                  <a:extLst>
                    <a:ext uri="{9D8B030D-6E8A-4147-A177-3AD203B41FA5}">
                      <a16:colId xmlns:a16="http://schemas.microsoft.com/office/drawing/2014/main" xmlns="" val="1457952308"/>
                    </a:ext>
                  </a:extLst>
                </a:gridCol>
                <a:gridCol w="334084">
                  <a:extLst>
                    <a:ext uri="{9D8B030D-6E8A-4147-A177-3AD203B41FA5}">
                      <a16:colId xmlns:a16="http://schemas.microsoft.com/office/drawing/2014/main" xmlns="" val="519422213"/>
                    </a:ext>
                  </a:extLst>
                </a:gridCol>
                <a:gridCol w="334084">
                  <a:extLst>
                    <a:ext uri="{9D8B030D-6E8A-4147-A177-3AD203B41FA5}">
                      <a16:colId xmlns:a16="http://schemas.microsoft.com/office/drawing/2014/main" xmlns="" val="2051676271"/>
                    </a:ext>
                  </a:extLst>
                </a:gridCol>
                <a:gridCol w="334084">
                  <a:extLst>
                    <a:ext uri="{9D8B030D-6E8A-4147-A177-3AD203B41FA5}">
                      <a16:colId xmlns:a16="http://schemas.microsoft.com/office/drawing/2014/main" xmlns="" val="2401457251"/>
                    </a:ext>
                  </a:extLst>
                </a:gridCol>
                <a:gridCol w="334084">
                  <a:extLst>
                    <a:ext uri="{9D8B030D-6E8A-4147-A177-3AD203B41FA5}">
                      <a16:colId xmlns:a16="http://schemas.microsoft.com/office/drawing/2014/main" xmlns="" val="4087285314"/>
                    </a:ext>
                  </a:extLst>
                </a:gridCol>
              </a:tblGrid>
              <a:tr h="1613075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900" u="none" strike="noStrike" dirty="0">
                          <a:effectLst/>
                        </a:rPr>
                        <a:t>Selection of participants                                     (selection bias)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vert="vert270" anchor="b">
                    <a:noFill/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900" u="none" strike="noStrike" dirty="0">
                          <a:effectLst/>
                        </a:rPr>
                        <a:t>Confounding variables                                           (selection bias)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vert="vert270" anchor="b">
                    <a:noFill/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900" u="none" strike="noStrike" dirty="0">
                          <a:effectLst/>
                        </a:rPr>
                        <a:t>Measurement of exposure                      (performance bias)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vert="vert270" anchor="b">
                    <a:noFill/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900" u="none" strike="noStrike" dirty="0">
                          <a:effectLst/>
                        </a:rPr>
                        <a:t>Blinding of outcome assessments             (detection bias)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vert="vert270" anchor="b">
                    <a:noFill/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it-IT" sz="900" u="none" strike="noStrike" dirty="0">
                          <a:effectLst/>
                        </a:rPr>
                        <a:t>Incomplete outcome data                                            (attrition bias)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vert="vert270" anchor="b">
                    <a:noFill/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900" u="none" strike="noStrike" dirty="0">
                          <a:effectLst/>
                        </a:rPr>
                        <a:t>Selective outcome reporting                                      (reporting bias)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 vert="vert27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57901756"/>
                  </a:ext>
                </a:extLst>
              </a:tr>
            </a:tbl>
          </a:graphicData>
        </a:graphic>
      </p:graphicFrame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xmlns="" id="{114B7F18-A240-491C-94FB-A684512168C9}"/>
              </a:ext>
            </a:extLst>
          </p:cNvPr>
          <p:cNvSpPr txBox="1"/>
          <p:nvPr/>
        </p:nvSpPr>
        <p:spPr>
          <a:xfrm>
            <a:off x="156087" y="259851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Suppl. Fig. 1</a:t>
            </a:r>
            <a:endParaRPr kumimoji="1" lang="ja-JP" altLang="en-US" sz="2400" b="1" dirty="0"/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xmlns="" id="{D8D5D3D3-CF13-4A58-8C59-EAC9E1B721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528299"/>
              </p:ext>
            </p:extLst>
          </p:nvPr>
        </p:nvGraphicFramePr>
        <p:xfrm>
          <a:off x="1356190" y="2986833"/>
          <a:ext cx="4027463" cy="50004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950">
                  <a:extLst>
                    <a:ext uri="{9D8B030D-6E8A-4147-A177-3AD203B41FA5}">
                      <a16:colId xmlns:a16="http://schemas.microsoft.com/office/drawing/2014/main" xmlns="" val="2069603188"/>
                    </a:ext>
                  </a:extLst>
                </a:gridCol>
                <a:gridCol w="1748793">
                  <a:extLst>
                    <a:ext uri="{9D8B030D-6E8A-4147-A177-3AD203B41FA5}">
                      <a16:colId xmlns:a16="http://schemas.microsoft.com/office/drawing/2014/main" xmlns="" val="2107211044"/>
                    </a:ext>
                  </a:extLst>
                </a:gridCol>
                <a:gridCol w="330120">
                  <a:extLst>
                    <a:ext uri="{9D8B030D-6E8A-4147-A177-3AD203B41FA5}">
                      <a16:colId xmlns:a16="http://schemas.microsoft.com/office/drawing/2014/main" xmlns="" val="1200383625"/>
                    </a:ext>
                  </a:extLst>
                </a:gridCol>
                <a:gridCol w="330120">
                  <a:extLst>
                    <a:ext uri="{9D8B030D-6E8A-4147-A177-3AD203B41FA5}">
                      <a16:colId xmlns:a16="http://schemas.microsoft.com/office/drawing/2014/main" xmlns="" val="760756132"/>
                    </a:ext>
                  </a:extLst>
                </a:gridCol>
                <a:gridCol w="330120">
                  <a:extLst>
                    <a:ext uri="{9D8B030D-6E8A-4147-A177-3AD203B41FA5}">
                      <a16:colId xmlns:a16="http://schemas.microsoft.com/office/drawing/2014/main" xmlns="" val="1448664549"/>
                    </a:ext>
                  </a:extLst>
                </a:gridCol>
                <a:gridCol w="330120">
                  <a:extLst>
                    <a:ext uri="{9D8B030D-6E8A-4147-A177-3AD203B41FA5}">
                      <a16:colId xmlns:a16="http://schemas.microsoft.com/office/drawing/2014/main" xmlns="" val="3473416811"/>
                    </a:ext>
                  </a:extLst>
                </a:gridCol>
                <a:gridCol w="330120">
                  <a:extLst>
                    <a:ext uri="{9D8B030D-6E8A-4147-A177-3AD203B41FA5}">
                      <a16:colId xmlns:a16="http://schemas.microsoft.com/office/drawing/2014/main" xmlns="" val="4105333473"/>
                    </a:ext>
                  </a:extLst>
                </a:gridCol>
                <a:gridCol w="330120">
                  <a:extLst>
                    <a:ext uri="{9D8B030D-6E8A-4147-A177-3AD203B41FA5}">
                      <a16:colId xmlns:a16="http://schemas.microsoft.com/office/drawing/2014/main" xmlns="" val="4016734417"/>
                    </a:ext>
                  </a:extLst>
                </a:gridCol>
              </a:tblGrid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Gifu University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 dirty="0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19182345"/>
                  </a:ext>
                </a:extLst>
              </a:tr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Kurume University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 dirty="0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45117022"/>
                  </a:ext>
                </a:extLst>
              </a:tr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Kanazawa University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 dirty="0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21494422"/>
                  </a:ext>
                </a:extLst>
              </a:tr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Kyusyu Breast Cancer Study Group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 dirty="0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3899057"/>
                  </a:ext>
                </a:extLst>
              </a:tr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Hiroshima City Hiroshima Citizens Hospital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 dirty="0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7171494"/>
                  </a:ext>
                </a:extLst>
              </a:tr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Hiroshima University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 dirty="0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91360137"/>
                  </a:ext>
                </a:extLst>
              </a:tr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Saitama Medical University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 dirty="0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97796227"/>
                  </a:ext>
                </a:extLst>
              </a:tr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Yokkaichi Municipal Hospital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 dirty="0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4212565"/>
                  </a:ext>
                </a:extLst>
              </a:tr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Showa University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3697568"/>
                  </a:ext>
                </a:extLst>
              </a:tr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Shinko Hospital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77533236"/>
                  </a:ext>
                </a:extLst>
              </a:tr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St. Marianna University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56317677"/>
                  </a:ext>
                </a:extLst>
              </a:tr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Chiba University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281595"/>
                  </a:ext>
                </a:extLst>
              </a:tr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Kinki Breast Cancer Study Group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3696919"/>
                  </a:ext>
                </a:extLst>
              </a:tr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Kinki Breast Cancer Study Group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00831774"/>
                  </a:ext>
                </a:extLst>
              </a:tr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Tsukuba University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7778599"/>
                  </a:ext>
                </a:extLst>
              </a:tr>
              <a:tr h="312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Tokyo Women's Medical University　　　　　　　 Medical Center East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500" u="none" strike="noStrike" dirty="0">
                          <a:effectLst/>
                          <a:latin typeface="+mn-lt"/>
                        </a:rPr>
                        <a:t>?</a:t>
                      </a:r>
                      <a:endParaRPr lang="en-US" altLang="ja-JP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6044" marR="6044" marT="60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⊖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⊕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Yu Gothic Medium" panose="020B05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44" marR="6044" marT="6044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2184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6890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xmlns="" id="{A707A877-4CBF-4B5C-BD2D-5AB3872CC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594" y="1257547"/>
            <a:ext cx="3930451" cy="3341863"/>
          </a:xfrm>
          <a:prstGeom prst="rect">
            <a:avLst/>
          </a:prstGeom>
        </p:spPr>
      </p:pic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xmlns="" id="{F313E106-3286-4875-9008-B81D8B1A6A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175215"/>
              </p:ext>
            </p:extLst>
          </p:nvPr>
        </p:nvGraphicFramePr>
        <p:xfrm>
          <a:off x="1040015" y="1994343"/>
          <a:ext cx="1540741" cy="1690080"/>
        </p:xfrm>
        <a:graphic>
          <a:graphicData uri="http://schemas.openxmlformats.org/drawingml/2006/table">
            <a:tbl>
              <a:tblPr/>
              <a:tblGrid>
                <a:gridCol w="1540741">
                  <a:extLst>
                    <a:ext uri="{9D8B030D-6E8A-4147-A177-3AD203B41FA5}">
                      <a16:colId xmlns:a16="http://schemas.microsoft.com/office/drawing/2014/main" xmlns="" val="2584236884"/>
                    </a:ext>
                  </a:extLst>
                </a:gridCol>
              </a:tblGrid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 Gifu Univ.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214771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2. Kurume Univ.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4797402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3. Kanazawa Univ.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91554339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4. Kyusyu BCSG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0795153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5. Hiroshima City HCH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01757723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6. Hiroshima Univ.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4265635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7. Saitama Medical Univ.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283384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8. Yokkaichi Municipal Hosp.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5607789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9. Showa Univ.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29920373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10. Shinko Hosp.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7086207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11. St. Marianna Univ.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581637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12. Chiba Univ.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96697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13. KBCSG (1231)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6464008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14. KBCSG (1215)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0346409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15. Tsukuba Univ.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77055109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16. Tokyo Women’s Medical Univ.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34616585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xmlns="" id="{AF62F233-4D81-4FE4-9B40-5C20F8CC4B9C}"/>
              </a:ext>
            </a:extLst>
          </p:cNvPr>
          <p:cNvSpPr/>
          <p:nvPr/>
        </p:nvSpPr>
        <p:spPr>
          <a:xfrm>
            <a:off x="5167818" y="3719423"/>
            <a:ext cx="93487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>
              <a:lnSpc>
                <a:spcPct val="100000"/>
              </a:lnSpc>
            </a:pPr>
            <a:r>
              <a:rPr lang="en-US" altLang="ja-JP" sz="800" dirty="0">
                <a:solidFill>
                  <a:srgbClr val="000000"/>
                </a:solidFill>
                <a:latin typeface="Arial" panose="020B0604020202020204" pitchFamily="34" charset="0"/>
                <a:ea typeface="ゴシック" panose="020B0609070205080204" pitchFamily="49" charset="-128"/>
                <a:cs typeface="Arial" panose="020B0604020202020204" pitchFamily="34" charset="0"/>
              </a:rPr>
              <a:t>0.27 [0.21, 0.34]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xmlns="" id="{B335C5BE-9834-49F0-9781-717E6F956E2C}"/>
              </a:ext>
            </a:extLst>
          </p:cNvPr>
          <p:cNvSpPr/>
          <p:nvPr/>
        </p:nvSpPr>
        <p:spPr>
          <a:xfrm>
            <a:off x="5302140" y="1713487"/>
            <a:ext cx="66556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>
              <a:lnSpc>
                <a:spcPct val="100000"/>
              </a:lnSpc>
            </a:pPr>
            <a:r>
              <a:rPr lang="en-US" altLang="ja-JP" sz="900" b="1" dirty="0">
                <a:solidFill>
                  <a:srgbClr val="000000"/>
                </a:solidFill>
                <a:latin typeface="Arial" panose="020B0604020202020204" pitchFamily="34" charset="0"/>
                <a:ea typeface="ゴシック" panose="020B0609070205080204" pitchFamily="49" charset="-128"/>
                <a:cs typeface="Arial" panose="020B0604020202020204" pitchFamily="34" charset="0"/>
              </a:rPr>
              <a:t>pCR rate</a:t>
            </a: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xmlns="" id="{6B190C90-A34E-40FD-9603-5244E38A54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877231"/>
              </p:ext>
            </p:extLst>
          </p:nvPr>
        </p:nvGraphicFramePr>
        <p:xfrm>
          <a:off x="5259517" y="1994343"/>
          <a:ext cx="934871" cy="1690080"/>
        </p:xfrm>
        <a:graphic>
          <a:graphicData uri="http://schemas.openxmlformats.org/drawingml/2006/table">
            <a:tbl>
              <a:tblPr/>
              <a:tblGrid>
                <a:gridCol w="934871">
                  <a:extLst>
                    <a:ext uri="{9D8B030D-6E8A-4147-A177-3AD203B41FA5}">
                      <a16:colId xmlns:a16="http://schemas.microsoft.com/office/drawing/2014/main" xmlns="" val="2584236884"/>
                    </a:ext>
                  </a:extLst>
                </a:gridCol>
              </a:tblGrid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0.22</a:t>
                      </a:r>
                      <a:r>
                        <a:rPr lang="ja-JP" altLang="en-US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[0.13, 0.35]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214771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0.24 [0.12, 0.43]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4797402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0.43 [0.30, 0.57]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91554339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0.37 [0.23, 0.53]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0795153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0.20 [0.10, 0.34]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01757723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0.39 [0.27, 0.52]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4265635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0.04 [0.01, 0.14]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283384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0.44 [0.31, 0.59]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5607789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0.20 [0.11, 0.34]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29920373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0.48 [0.29, 0.68]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7086207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0.24 [0.13, 0.41]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581637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0.13 [0.03, 0.39]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96697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7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0.17 [0.10, 0.29]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6464008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0.17 [0.11, 0.25]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0346409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0.38 [0.22, 0.56]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77055109"/>
                  </a:ext>
                </a:extLst>
              </a:tr>
              <a:tr h="105630">
                <a:tc>
                  <a:txBody>
                    <a:bodyPr/>
                    <a:lstStyle/>
                    <a:p>
                      <a:pPr algn="l" fontAlgn="ctr">
                        <a:lnSpc>
                          <a:spcPts val="800"/>
                        </a:lnSpc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ゴシック" panose="020B0609070205080204" pitchFamily="49" charset="-128"/>
                          <a:cs typeface="Arial" panose="020B0604020202020204" pitchFamily="34" charset="0"/>
                        </a:rPr>
                        <a:t>0.33 [0.20, 0.49]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34616585"/>
                  </a:ext>
                </a:extLst>
              </a:tr>
            </a:tbl>
          </a:graphicData>
        </a:graphic>
      </p:graphicFrame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xmlns="" id="{C859DF32-506C-4FD7-A4FA-CFD633B26FB9}"/>
              </a:ext>
            </a:extLst>
          </p:cNvPr>
          <p:cNvCxnSpPr>
            <a:cxnSpLocks/>
          </p:cNvCxnSpPr>
          <p:nvPr/>
        </p:nvCxnSpPr>
        <p:spPr>
          <a:xfrm>
            <a:off x="1049042" y="1928295"/>
            <a:ext cx="4973166" cy="1602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xmlns="" id="{E4799F07-E2EB-41A9-AA54-16085E85F7E2}"/>
              </a:ext>
            </a:extLst>
          </p:cNvPr>
          <p:cNvCxnSpPr>
            <a:cxnSpLocks/>
          </p:cNvCxnSpPr>
          <p:nvPr/>
        </p:nvCxnSpPr>
        <p:spPr>
          <a:xfrm>
            <a:off x="1040015" y="3714027"/>
            <a:ext cx="4973166" cy="1602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9">
            <a:extLst>
              <a:ext uri="{FF2B5EF4-FFF2-40B4-BE49-F238E27FC236}">
                <a16:creationId xmlns:a16="http://schemas.microsoft.com/office/drawing/2014/main" xmlns="" id="{4B2E958D-52CD-4679-83C9-252E7E4CA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501" y="4865578"/>
            <a:ext cx="4017397" cy="3415790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xmlns="" id="{CD7F5586-D608-4070-9B62-A19E232E74DD}"/>
              </a:ext>
            </a:extLst>
          </p:cNvPr>
          <p:cNvSpPr txBox="1"/>
          <p:nvPr/>
        </p:nvSpPr>
        <p:spPr>
          <a:xfrm>
            <a:off x="1080887" y="1179743"/>
            <a:ext cx="33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a</a:t>
            </a:r>
            <a:endParaRPr kumimoji="1" lang="ja-JP" altLang="en-US" sz="2400" b="1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xmlns="" id="{6D88FA24-A2BF-4A99-88BD-8916168F074B}"/>
              </a:ext>
            </a:extLst>
          </p:cNvPr>
          <p:cNvSpPr txBox="1"/>
          <p:nvPr/>
        </p:nvSpPr>
        <p:spPr>
          <a:xfrm>
            <a:off x="1037381" y="4892235"/>
            <a:ext cx="357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b</a:t>
            </a:r>
            <a:endParaRPr kumimoji="1" lang="ja-JP" altLang="en-US" sz="2400" b="1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xmlns="" id="{48C3F31F-D924-4355-BFC7-E5E8F0393552}"/>
              </a:ext>
            </a:extLst>
          </p:cNvPr>
          <p:cNvSpPr/>
          <p:nvPr/>
        </p:nvSpPr>
        <p:spPr>
          <a:xfrm>
            <a:off x="4009815" y="4240153"/>
            <a:ext cx="16257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400" dirty="0"/>
              <a:t> </a:t>
            </a:r>
            <a:r>
              <a:rPr lang="en-US" altLang="ja-JP" sz="1400" dirty="0"/>
              <a:t>I</a:t>
            </a:r>
            <a:r>
              <a:rPr lang="en-US" altLang="ja-JP" sz="1400" baseline="30000" dirty="0"/>
              <a:t>2</a:t>
            </a:r>
            <a:r>
              <a:rPr lang="ja-JP" altLang="en-US" sz="1400" dirty="0"/>
              <a:t> ＝ 68.8%</a:t>
            </a:r>
            <a:r>
              <a:rPr lang="en-US" altLang="ja-JP" sz="1400" dirty="0"/>
              <a:t>, p&lt;0.01</a:t>
            </a:r>
            <a:endParaRPr lang="en-US" altLang="ja-JP" sz="1400" dirty="0">
              <a:solidFill>
                <a:srgbClr val="FF0000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xmlns="" id="{1319555B-F0C3-405B-A4C1-A44CD888237C}"/>
              </a:ext>
            </a:extLst>
          </p:cNvPr>
          <p:cNvSpPr txBox="1"/>
          <p:nvPr/>
        </p:nvSpPr>
        <p:spPr>
          <a:xfrm>
            <a:off x="156087" y="259851"/>
            <a:ext cx="6520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Suppl. Fig. 2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879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>
            <a:extLst>
              <a:ext uri="{FF2B5EF4-FFF2-40B4-BE49-F238E27FC236}">
                <a16:creationId xmlns:a16="http://schemas.microsoft.com/office/drawing/2014/main" xmlns="" id="{42765BF1-6AD3-4D67-937A-E43B05211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5529" y="1372150"/>
            <a:ext cx="1796354" cy="5462044"/>
          </a:xfrm>
          <a:prstGeom prst="rect">
            <a:avLst/>
          </a:prstGeom>
        </p:spPr>
      </p:pic>
      <p:graphicFrame>
        <p:nvGraphicFramePr>
          <p:cNvPr id="35" name="表 34">
            <a:extLst>
              <a:ext uri="{FF2B5EF4-FFF2-40B4-BE49-F238E27FC236}">
                <a16:creationId xmlns:a16="http://schemas.microsoft.com/office/drawing/2014/main" xmlns="" id="{6E0391F2-ECCA-485D-BDD2-70204DB9CF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798078"/>
              </p:ext>
            </p:extLst>
          </p:nvPr>
        </p:nvGraphicFramePr>
        <p:xfrm>
          <a:off x="582487" y="1019170"/>
          <a:ext cx="3833042" cy="58023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9138">
                  <a:extLst>
                    <a:ext uri="{9D8B030D-6E8A-4147-A177-3AD203B41FA5}">
                      <a16:colId xmlns:a16="http://schemas.microsoft.com/office/drawing/2014/main" xmlns="" val="1796343848"/>
                    </a:ext>
                  </a:extLst>
                </a:gridCol>
                <a:gridCol w="750198">
                  <a:extLst>
                    <a:ext uri="{9D8B030D-6E8A-4147-A177-3AD203B41FA5}">
                      <a16:colId xmlns:a16="http://schemas.microsoft.com/office/drawing/2014/main" xmlns="" val="542751429"/>
                    </a:ext>
                  </a:extLst>
                </a:gridCol>
                <a:gridCol w="562648">
                  <a:extLst>
                    <a:ext uri="{9D8B030D-6E8A-4147-A177-3AD203B41FA5}">
                      <a16:colId xmlns:a16="http://schemas.microsoft.com/office/drawing/2014/main" xmlns="" val="2535645369"/>
                    </a:ext>
                  </a:extLst>
                </a:gridCol>
                <a:gridCol w="820529">
                  <a:extLst>
                    <a:ext uri="{9D8B030D-6E8A-4147-A177-3AD203B41FA5}">
                      <a16:colId xmlns:a16="http://schemas.microsoft.com/office/drawing/2014/main" xmlns="" val="4234351538"/>
                    </a:ext>
                  </a:extLst>
                </a:gridCol>
                <a:gridCol w="820529">
                  <a:extLst>
                    <a:ext uri="{9D8B030D-6E8A-4147-A177-3AD203B41FA5}">
                      <a16:colId xmlns:a16="http://schemas.microsoft.com/office/drawing/2014/main" xmlns="" val="2483861704"/>
                    </a:ext>
                  </a:extLst>
                </a:gridCol>
              </a:tblGrid>
              <a:tr h="1758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Subgroup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Categories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Cases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% of pCR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(95% CI)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78179744"/>
                  </a:ext>
                </a:extLst>
              </a:tr>
              <a:tr h="17582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Cases (%)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1545080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Total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745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135  (18.1%)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(15.4 -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21.1)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34743245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Menopause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Pre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360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62  (17.2%)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(13.5 -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60879339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Post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383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73  (19.1%)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(15.2 -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23.4)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59580708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&lt;40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102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16  (15.7%)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(9.2 -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24.2)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99170374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40-59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434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85  (19.6%)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(16.0 -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23.6)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6065977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t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≥</a:t>
                      </a:r>
                      <a:r>
                        <a:rPr lang="en-US" altLang="ja-JP" sz="900" u="none" strike="noStrike">
                          <a:effectLst/>
                        </a:rPr>
                        <a:t>60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208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34  (16.3%)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(11.6 -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22.1)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51299034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Nuclear Grade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143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11  (7.7%)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(3.9 -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13.3)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9146245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135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14  (10.4%)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(5.8 -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16.8)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97263446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306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74  (24.2%)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(19.5 -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29.4)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5527572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Ki-67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&lt;40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263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20  (7.6%)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(4.7 -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4896567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t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40</a:t>
                      </a:r>
                      <a:r>
                        <a:rPr lang="ja-JP" altLang="en-US" sz="900" u="none" strike="noStrike">
                          <a:effectLst/>
                        </a:rPr>
                        <a:t>≥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307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82  (26.7%)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(21.8 -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32.0)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2965734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cStage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46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16  (34.8%)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(21.4 -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50.2)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22952856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IIA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258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54  (20.9%)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(16.1 -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26.4)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20277278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IIB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278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44  (15.8%)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(11.7 -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20.7)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77607030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IIIA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85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13  (15.3%)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(8.4 -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24.7)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26001599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IIIB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  (5.9%)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(0.7 -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19.7)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11788453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IIIC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44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6  (13.6%)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(5.2 -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27.4)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315500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Nab-PTX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Nab-PTX → 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648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114  (17.6%)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(14.7 -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20.7)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68197190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 → Nab-PTX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97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21  (21.6%)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(13.9 -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31.2)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36350067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Q3w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571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100  (17.5%)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(14.5 -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20.9)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4950767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weekly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172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35  (20.3%)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(14.6 -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27.1)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78490604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Clinical Response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cCR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183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96  (52.5%)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(45.0 -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59.9)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35165337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421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35  (8.3%)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(5.9 -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11.4)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75654719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100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  (3.0%)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(0.6 -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8.5)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98462176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0  (0.0%)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(0.0 -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10.9)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13595932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Subtype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Luminal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343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23  (6.7%)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(4.3 -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9.9)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4880584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HER2-rich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74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30  (40.5%)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(29.3 -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52.6)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4426257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Luminal/HER2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96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21  (21.9%)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(14.1 -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60513762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TNBC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232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ja-JP" sz="900" u="none" strike="noStrike">
                          <a:effectLst/>
                        </a:rPr>
                        <a:t>61  (26.3%)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(20.7 -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32.5)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19440854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HER2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positive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900" u="none" strike="noStrike">
                          <a:effectLst/>
                        </a:rPr>
                        <a:t>170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51  (30.0%)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(23.2 -37.5)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9115229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negative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575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84  (14.6%)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(11.8 -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17.8)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63849321"/>
                  </a:ext>
                </a:extLst>
              </a:tr>
            </a:tbl>
          </a:graphicData>
        </a:graphic>
      </p:graphicFrame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xmlns="" id="{0F718A70-7420-485E-BB14-DFD8096882F1}"/>
              </a:ext>
            </a:extLst>
          </p:cNvPr>
          <p:cNvSpPr txBox="1"/>
          <p:nvPr/>
        </p:nvSpPr>
        <p:spPr>
          <a:xfrm>
            <a:off x="43985" y="10226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Suppl. Fig. 3</a:t>
            </a:r>
            <a:endParaRPr kumimoji="1" lang="ja-JP" altLang="en-US" sz="2400" b="1" dirty="0"/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xmlns="" id="{8EEED95B-B31D-4937-AD30-57B4B862324D}"/>
              </a:ext>
            </a:extLst>
          </p:cNvPr>
          <p:cNvCxnSpPr>
            <a:cxnSpLocks/>
          </p:cNvCxnSpPr>
          <p:nvPr/>
        </p:nvCxnSpPr>
        <p:spPr>
          <a:xfrm>
            <a:off x="4429616" y="1031870"/>
            <a:ext cx="0" cy="580232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xmlns="" id="{508AD2D6-EF92-47C6-BFBB-D9D1177B1AC8}"/>
              </a:ext>
            </a:extLst>
          </p:cNvPr>
          <p:cNvCxnSpPr>
            <a:cxnSpLocks/>
            <a:endCxn id="34" idx="2"/>
          </p:cNvCxnSpPr>
          <p:nvPr/>
        </p:nvCxnSpPr>
        <p:spPr>
          <a:xfrm flipV="1">
            <a:off x="581099" y="1362117"/>
            <a:ext cx="5630784" cy="2006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xmlns="" id="{E31D05C5-3943-4805-992F-745B5C8CC6A4}"/>
              </a:ext>
            </a:extLst>
          </p:cNvPr>
          <p:cNvGrpSpPr>
            <a:grpSpLocks/>
          </p:cNvGrpSpPr>
          <p:nvPr/>
        </p:nvGrpSpPr>
        <p:grpSpPr bwMode="auto">
          <a:xfrm>
            <a:off x="4366365" y="991578"/>
            <a:ext cx="1989147" cy="370541"/>
            <a:chOff x="32944294" y="10706517"/>
            <a:chExt cx="2287944" cy="266361"/>
          </a:xfrm>
          <a:noFill/>
        </p:grpSpPr>
        <p:sp>
          <p:nvSpPr>
            <p:cNvPr id="25" name="テキスト ボックス 71">
              <a:extLst>
                <a:ext uri="{FF2B5EF4-FFF2-40B4-BE49-F238E27FC236}">
                  <a16:creationId xmlns:a16="http://schemas.microsoft.com/office/drawing/2014/main" xmlns="" id="{34393F0E-A2AB-4CCD-989F-5E9548F01D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84100" y="10706517"/>
              <a:ext cx="412292" cy="1548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solidFill>
                    <a:schemeClr val="tx1"/>
                  </a:solidFill>
                  <a:latin typeface="+mn-lt"/>
                </a:rPr>
                <a:t>(%)</a:t>
              </a:r>
              <a:endParaRPr kumimoji="1" lang="ja-JP" altLang="en-US" sz="8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6" name="テキスト ボックス 71">
              <a:extLst>
                <a:ext uri="{FF2B5EF4-FFF2-40B4-BE49-F238E27FC236}">
                  <a16:creationId xmlns:a16="http://schemas.microsoft.com/office/drawing/2014/main" xmlns="" id="{3DD9CE22-B1E3-43A1-9C0D-7AEE9076C2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44294" y="10818007"/>
              <a:ext cx="278782" cy="1548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>
                  <a:solidFill>
                    <a:schemeClr val="tx1"/>
                  </a:solidFill>
                  <a:latin typeface="+mn-lt"/>
                </a:rPr>
                <a:t>0</a:t>
              </a:r>
              <a:endParaRPr kumimoji="1" lang="ja-JP" altLang="en-US" sz="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7" name="テキスト ボックス 71">
              <a:extLst>
                <a:ext uri="{FF2B5EF4-FFF2-40B4-BE49-F238E27FC236}">
                  <a16:creationId xmlns:a16="http://schemas.microsoft.com/office/drawing/2014/main" xmlns="" id="{46DDA93D-EE61-493E-8E04-E5FC0B676B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35165" y="10818007"/>
              <a:ext cx="330408" cy="15487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solidFill>
                    <a:schemeClr val="tx1"/>
                  </a:solidFill>
                  <a:latin typeface="+mn-lt"/>
                </a:rPr>
                <a:t>10</a:t>
              </a:r>
              <a:endParaRPr kumimoji="1" lang="ja-JP" altLang="en-US" sz="8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8" name="テキスト ボックス 71">
              <a:extLst>
                <a:ext uri="{FF2B5EF4-FFF2-40B4-BE49-F238E27FC236}">
                  <a16:creationId xmlns:a16="http://schemas.microsoft.com/office/drawing/2014/main" xmlns="" id="{949154F6-6D86-4E34-B0B3-3E02589AA5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91475" y="10818007"/>
              <a:ext cx="412292" cy="1548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solidFill>
                    <a:schemeClr val="tx1"/>
                  </a:solidFill>
                  <a:latin typeface="+mn-lt"/>
                </a:rPr>
                <a:t>20</a:t>
              </a:r>
              <a:endParaRPr kumimoji="1" lang="ja-JP" altLang="en-US" sz="8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9" name="テキスト ボックス 71">
              <a:extLst>
                <a:ext uri="{FF2B5EF4-FFF2-40B4-BE49-F238E27FC236}">
                  <a16:creationId xmlns:a16="http://schemas.microsoft.com/office/drawing/2014/main" xmlns="" id="{2E661371-3AE8-4ED8-8C22-6DB262A6CF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53710" y="10818007"/>
              <a:ext cx="330408" cy="15487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solidFill>
                    <a:schemeClr val="tx1"/>
                  </a:solidFill>
                  <a:latin typeface="+mn-lt"/>
                </a:rPr>
                <a:t>30</a:t>
              </a:r>
              <a:endParaRPr kumimoji="1" lang="ja-JP" altLang="en-US" sz="8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0" name="テキスト ボックス 71">
              <a:extLst>
                <a:ext uri="{FF2B5EF4-FFF2-40B4-BE49-F238E27FC236}">
                  <a16:creationId xmlns:a16="http://schemas.microsoft.com/office/drawing/2014/main" xmlns="" id="{44BA8076-2A37-4D35-B246-1DDCF2DC7F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00906" y="10818007"/>
              <a:ext cx="330408" cy="15487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solidFill>
                    <a:schemeClr val="tx1"/>
                  </a:solidFill>
                  <a:latin typeface="+mn-lt"/>
                </a:rPr>
                <a:t>40</a:t>
              </a:r>
              <a:endParaRPr kumimoji="1" lang="ja-JP" altLang="en-US" sz="8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1" name="テキスト ボックス 71">
              <a:extLst>
                <a:ext uri="{FF2B5EF4-FFF2-40B4-BE49-F238E27FC236}">
                  <a16:creationId xmlns:a16="http://schemas.microsoft.com/office/drawing/2014/main" xmlns="" id="{70D3D785-5A43-4F0B-8675-E62139C097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39268" y="10818004"/>
              <a:ext cx="330408" cy="15487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solidFill>
                    <a:schemeClr val="tx1"/>
                  </a:solidFill>
                  <a:latin typeface="+mn-lt"/>
                </a:rPr>
                <a:t>50</a:t>
              </a:r>
              <a:endParaRPr kumimoji="1" lang="ja-JP" altLang="en-US" sz="8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2" name="テキスト ボックス 71">
              <a:extLst>
                <a:ext uri="{FF2B5EF4-FFF2-40B4-BE49-F238E27FC236}">
                  <a16:creationId xmlns:a16="http://schemas.microsoft.com/office/drawing/2014/main" xmlns="" id="{F6139EE6-6E32-4C58-B976-E5F5EFC3EA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92101" y="10817993"/>
              <a:ext cx="412292" cy="1548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solidFill>
                    <a:schemeClr val="tx1"/>
                  </a:solidFill>
                  <a:latin typeface="+mn-lt"/>
                </a:rPr>
                <a:t>60</a:t>
              </a:r>
              <a:endParaRPr kumimoji="1" lang="ja-JP" altLang="en-US" sz="8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3" name="テキスト ボックス 71">
              <a:extLst>
                <a:ext uri="{FF2B5EF4-FFF2-40B4-BE49-F238E27FC236}">
                  <a16:creationId xmlns:a16="http://schemas.microsoft.com/office/drawing/2014/main" xmlns="" id="{87E1F1D5-528C-48DD-9658-C7EAA982C2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637809" y="10818007"/>
              <a:ext cx="330408" cy="15487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solidFill>
                    <a:schemeClr val="tx1"/>
                  </a:solidFill>
                  <a:latin typeface="+mn-lt"/>
                </a:rPr>
                <a:t>70</a:t>
              </a:r>
              <a:endParaRPr kumimoji="1" lang="ja-JP" altLang="en-US" sz="8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4" name="テキスト ボックス 71">
              <a:extLst>
                <a:ext uri="{FF2B5EF4-FFF2-40B4-BE49-F238E27FC236}">
                  <a16:creationId xmlns:a16="http://schemas.microsoft.com/office/drawing/2014/main" xmlns="" id="{407A7B4B-9EA0-46C5-B951-58999F8965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01830" y="10818007"/>
              <a:ext cx="330408" cy="15487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solidFill>
                    <a:schemeClr val="tx1"/>
                  </a:solidFill>
                  <a:latin typeface="+mn-lt"/>
                </a:rPr>
                <a:t>80</a:t>
              </a:r>
              <a:endParaRPr kumimoji="1" lang="ja-JP" altLang="en-US" sz="800" dirty="0">
                <a:solidFill>
                  <a:schemeClr val="tx1"/>
                </a:solidFill>
                <a:latin typeface="+mn-lt"/>
              </a:endParaRPr>
            </a:p>
          </p:txBody>
        </p:sp>
      </p:grp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xmlns="" id="{3AA1180D-B7C7-42A0-BB6F-D88201B3D1F5}"/>
              </a:ext>
            </a:extLst>
          </p:cNvPr>
          <p:cNvSpPr txBox="1"/>
          <p:nvPr/>
        </p:nvSpPr>
        <p:spPr>
          <a:xfrm>
            <a:off x="398584" y="471891"/>
            <a:ext cx="33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a</a:t>
            </a:r>
            <a:endParaRPr kumimoji="1" lang="ja-JP" altLang="en-US" sz="24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xmlns="" id="{1EAD44D2-3364-4843-9EFC-E6F4B3E3205E}"/>
              </a:ext>
            </a:extLst>
          </p:cNvPr>
          <p:cNvSpPr txBox="1"/>
          <p:nvPr/>
        </p:nvSpPr>
        <p:spPr>
          <a:xfrm>
            <a:off x="2915613" y="515775"/>
            <a:ext cx="1269888" cy="373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800" b="1" dirty="0"/>
              <a:t>ypT0 ypN0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76097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xmlns="" id="{F5E7F041-855B-4792-9855-32AAD1D4F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7995" y="1463535"/>
            <a:ext cx="1774482" cy="5490711"/>
          </a:xfrm>
          <a:prstGeom prst="rect">
            <a:avLst/>
          </a:prstGeom>
        </p:spPr>
      </p:pic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xmlns="" id="{052F1864-9E3E-40D4-81A5-ABD3F1E831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595192"/>
              </p:ext>
            </p:extLst>
          </p:nvPr>
        </p:nvGraphicFramePr>
        <p:xfrm>
          <a:off x="704953" y="1132273"/>
          <a:ext cx="3833042" cy="58023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9138">
                  <a:extLst>
                    <a:ext uri="{9D8B030D-6E8A-4147-A177-3AD203B41FA5}">
                      <a16:colId xmlns:a16="http://schemas.microsoft.com/office/drawing/2014/main" xmlns="" val="4004542778"/>
                    </a:ext>
                  </a:extLst>
                </a:gridCol>
                <a:gridCol w="756695">
                  <a:extLst>
                    <a:ext uri="{9D8B030D-6E8A-4147-A177-3AD203B41FA5}">
                      <a16:colId xmlns:a16="http://schemas.microsoft.com/office/drawing/2014/main" xmlns="" val="3783521097"/>
                    </a:ext>
                  </a:extLst>
                </a:gridCol>
                <a:gridCol w="556151">
                  <a:extLst>
                    <a:ext uri="{9D8B030D-6E8A-4147-A177-3AD203B41FA5}">
                      <a16:colId xmlns:a16="http://schemas.microsoft.com/office/drawing/2014/main" xmlns="" val="1978861451"/>
                    </a:ext>
                  </a:extLst>
                </a:gridCol>
                <a:gridCol w="820529">
                  <a:extLst>
                    <a:ext uri="{9D8B030D-6E8A-4147-A177-3AD203B41FA5}">
                      <a16:colId xmlns:a16="http://schemas.microsoft.com/office/drawing/2014/main" xmlns="" val="2602499530"/>
                    </a:ext>
                  </a:extLst>
                </a:gridCol>
                <a:gridCol w="820529">
                  <a:extLst>
                    <a:ext uri="{9D8B030D-6E8A-4147-A177-3AD203B41FA5}">
                      <a16:colId xmlns:a16="http://schemas.microsoft.com/office/drawing/2014/main" xmlns="" val="859949761"/>
                    </a:ext>
                  </a:extLst>
                </a:gridCol>
              </a:tblGrid>
              <a:tr h="1758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Subgroup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Categories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Cases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% of pCR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(95% CI)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0431467"/>
                  </a:ext>
                </a:extLst>
              </a:tr>
              <a:tr h="17582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Cases (%)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15862782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Total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745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194  (26.0%)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(22.9 -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29.3)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933254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Menopause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Pre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360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89  (24.7%)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(20.4 -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39.5)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9715057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Post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383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105  (27.4%)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(23.0 -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32.2)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24731082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&lt;40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102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25  (24.5%)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(16.5 -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34.0)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82402889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40-59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434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119  (27.4%)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(23.3 -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31.9)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26277304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t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≥</a:t>
                      </a:r>
                      <a:r>
                        <a:rPr lang="en-US" altLang="ja-JP" sz="900" u="none" strike="noStrike">
                          <a:effectLst/>
                        </a:rPr>
                        <a:t>60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900" u="none" strike="noStrike">
                          <a:effectLst/>
                        </a:rPr>
                        <a:t>208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ja-JP" sz="900" u="none" strike="noStrike">
                          <a:effectLst/>
                        </a:rPr>
                        <a:t>50  (24.0%)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(18.4 -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30.4)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2572215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Nuclear Grade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143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11  (7.7%)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(3.9 - 13.3)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11342019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135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24  (17.8%)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(11.7 -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25.3)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4236065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306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106  (34.6%)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(29.3 -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40.3)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85346478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Ki-67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&lt;40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263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33  (12.5%)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(8.8 -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17.2)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45505536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t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≥</a:t>
                      </a:r>
                      <a:r>
                        <a:rPr lang="en-US" altLang="ja-JP" sz="900" u="none" strike="noStrike">
                          <a:effectLst/>
                        </a:rPr>
                        <a:t>40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900" u="none" strike="noStrike">
                          <a:effectLst/>
                        </a:rPr>
                        <a:t>307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ja-JP" sz="900" u="none" strike="noStrike">
                          <a:effectLst/>
                        </a:rPr>
                        <a:t>104  (33.9%)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(28.6 -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39.5)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34248014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cStage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46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17  (37.0%)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(23.2 -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52.5)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8921196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IIA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258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81  (31.4%)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(25.8 -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37.4)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9879976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IIB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278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64  (23.0%)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(18.2 -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28.4)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9466527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IIIA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85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20  (23.5%)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(15.0 -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34.0)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6657872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IIIB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  (8.8%)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(1.9 -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23.7)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1098830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IIIC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44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9  (20.5%)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(9.8 -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35.3)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5900072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Nab-PTX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Nab-PTX →</a:t>
                      </a:r>
                      <a:r>
                        <a:rPr lang="en-US" sz="800" u="none" strike="noStrike">
                          <a:effectLst/>
                        </a:rPr>
                        <a:t> </a:t>
                      </a:r>
                      <a:r>
                        <a:rPr lang="en-US" sz="900" u="none" strike="noStrike">
                          <a:effectLst/>
                        </a:rPr>
                        <a:t>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648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163  (20.5%)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(21.9 -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28.7)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76948553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 → Nab-PTX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97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31  (32.0%)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(22.9 -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42.2)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73587615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Q3w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571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145  (25.4%)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(21.9 -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29.2)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55586928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weekly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172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49  (28.5%)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(21.9 -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35.9)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49695200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Clinical Response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cCR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183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126  (68.9%)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(61.6 -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75.5)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1570794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421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60  (14.3%)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(11.1 -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18.0)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52367439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100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5  (5.0%)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(1.6 -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11.3)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5451841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  (3.1%)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(0.1 -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16.2)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7551648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Subtype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Luminal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343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35  (10.2%)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(7.2 -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13.9)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35634848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HER2-rich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74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47  (63.5%)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(51.5 -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74.4)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79390135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Luminal/HER2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96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39  (40.6%)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(30.7 -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51.1)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692620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TNBC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232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73  (31.5%)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(25.5 -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37.9)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4987749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HER2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positive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170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86  (50.6%)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(42.8 -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58.3)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35661055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negative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575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108  (18.8%)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(15.7 -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22.2)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8725073"/>
                  </a:ext>
                </a:extLst>
              </a:tr>
            </a:tbl>
          </a:graphicData>
        </a:graphic>
      </p:graphicFrame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xmlns="" id="{505CE52A-55A7-4AC1-973B-8F50179265C2}"/>
              </a:ext>
            </a:extLst>
          </p:cNvPr>
          <p:cNvCxnSpPr>
            <a:cxnSpLocks/>
          </p:cNvCxnSpPr>
          <p:nvPr/>
        </p:nvCxnSpPr>
        <p:spPr>
          <a:xfrm>
            <a:off x="4553470" y="1132273"/>
            <a:ext cx="0" cy="580232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xmlns="" id="{CB4D2678-6F15-46A9-A062-BFC9FA301726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748360" y="1452471"/>
            <a:ext cx="5587377" cy="1004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xmlns="" id="{8603CDF4-D087-4BF5-AFED-B1808FE5D811}"/>
              </a:ext>
            </a:extLst>
          </p:cNvPr>
          <p:cNvGrpSpPr/>
          <p:nvPr/>
        </p:nvGrpSpPr>
        <p:grpSpPr>
          <a:xfrm>
            <a:off x="4490219" y="1091981"/>
            <a:ext cx="1989147" cy="370541"/>
            <a:chOff x="4490219" y="2988435"/>
            <a:chExt cx="1989147" cy="370541"/>
          </a:xfrm>
        </p:grpSpPr>
        <p:sp>
          <p:nvSpPr>
            <p:cNvPr id="8" name="テキスト ボックス 71">
              <a:extLst>
                <a:ext uri="{FF2B5EF4-FFF2-40B4-BE49-F238E27FC236}">
                  <a16:creationId xmlns:a16="http://schemas.microsoft.com/office/drawing/2014/main" xmlns="" id="{FB8276F9-0645-4080-8564-CF283263E0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7290" y="2988435"/>
              <a:ext cx="358448" cy="21544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(%)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9" name="テキスト ボックス 71">
              <a:extLst>
                <a:ext uri="{FF2B5EF4-FFF2-40B4-BE49-F238E27FC236}">
                  <a16:creationId xmlns:a16="http://schemas.microsoft.com/office/drawing/2014/main" xmlns="" id="{C40BEF30-1C01-4D32-8F8C-08596532BE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0219" y="3143531"/>
              <a:ext cx="242374" cy="21544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>
                  <a:latin typeface="+mn-lt"/>
                </a:rPr>
                <a:t>0</a:t>
              </a:r>
              <a:endParaRPr kumimoji="1" lang="ja-JP" altLang="en-US" sz="800">
                <a:latin typeface="+mn-lt"/>
              </a:endParaRPr>
            </a:p>
          </p:txBody>
        </p:sp>
        <p:sp>
          <p:nvSpPr>
            <p:cNvPr id="10" name="テキスト ボックス 71">
              <a:extLst>
                <a:ext uri="{FF2B5EF4-FFF2-40B4-BE49-F238E27FC236}">
                  <a16:creationId xmlns:a16="http://schemas.microsoft.com/office/drawing/2014/main" xmlns="" id="{6699542E-0BBA-4219-9DD5-61387FB36F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56163" y="3143531"/>
              <a:ext cx="287258" cy="21544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10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11" name="テキスト ボックス 71">
              <a:extLst>
                <a:ext uri="{FF2B5EF4-FFF2-40B4-BE49-F238E27FC236}">
                  <a16:creationId xmlns:a16="http://schemas.microsoft.com/office/drawing/2014/main" xmlns="" id="{D5C4A263-204E-48DA-83C0-8946BDB121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9000" y="3143531"/>
              <a:ext cx="358448" cy="21544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20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12" name="テキスト ボックス 71">
              <a:extLst>
                <a:ext uri="{FF2B5EF4-FFF2-40B4-BE49-F238E27FC236}">
                  <a16:creationId xmlns:a16="http://schemas.microsoft.com/office/drawing/2014/main" xmlns="" id="{D4ADAA0A-9734-44C7-A28B-B0F40D6B2D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6988" y="3143531"/>
              <a:ext cx="287258" cy="21544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30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13" name="テキスト ボックス 71">
              <a:extLst>
                <a:ext uri="{FF2B5EF4-FFF2-40B4-BE49-F238E27FC236}">
                  <a16:creationId xmlns:a16="http://schemas.microsoft.com/office/drawing/2014/main" xmlns="" id="{9839DF8E-AAB5-4EA7-BA42-F9E2AF366C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21901" y="3143531"/>
              <a:ext cx="287258" cy="21544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40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14" name="テキスト ボックス 71">
              <a:extLst>
                <a:ext uri="{FF2B5EF4-FFF2-40B4-BE49-F238E27FC236}">
                  <a16:creationId xmlns:a16="http://schemas.microsoft.com/office/drawing/2014/main" xmlns="" id="{1321C8E9-C002-465A-B0E6-9D4E644CCD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29134" y="3143527"/>
              <a:ext cx="287258" cy="21544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50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15" name="テキスト ボックス 71">
              <a:extLst>
                <a:ext uri="{FF2B5EF4-FFF2-40B4-BE49-F238E27FC236}">
                  <a16:creationId xmlns:a16="http://schemas.microsoft.com/office/drawing/2014/main" xmlns="" id="{3CE83CDC-E95B-40EA-89F7-EC84D5AE41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48948" y="3143512"/>
              <a:ext cx="358448" cy="21544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60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16" name="テキスト ボックス 71">
              <a:extLst>
                <a:ext uri="{FF2B5EF4-FFF2-40B4-BE49-F238E27FC236}">
                  <a16:creationId xmlns:a16="http://schemas.microsoft.com/office/drawing/2014/main" xmlns="" id="{15999ED5-4CE8-4BE9-9EC8-F5CB02EDC0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62567" y="3143531"/>
              <a:ext cx="287258" cy="21544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70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17" name="テキスト ボックス 71">
              <a:extLst>
                <a:ext uri="{FF2B5EF4-FFF2-40B4-BE49-F238E27FC236}">
                  <a16:creationId xmlns:a16="http://schemas.microsoft.com/office/drawing/2014/main" xmlns="" id="{AD21E206-5DB8-4192-A943-73EE814C9B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2108" y="3143531"/>
              <a:ext cx="287258" cy="21544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80</a:t>
              </a:r>
              <a:endParaRPr kumimoji="1" lang="ja-JP" altLang="en-US" sz="800" dirty="0">
                <a:latin typeface="+mn-lt"/>
              </a:endParaRPr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xmlns="" id="{B9A9B3CE-9F09-4420-82E3-A60C655E4C35}"/>
              </a:ext>
            </a:extLst>
          </p:cNvPr>
          <p:cNvSpPr txBox="1"/>
          <p:nvPr/>
        </p:nvSpPr>
        <p:spPr>
          <a:xfrm>
            <a:off x="398584" y="471891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b</a:t>
            </a:r>
            <a:endParaRPr kumimoji="1" lang="ja-JP" altLang="en-US" sz="2400" b="1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xmlns="" id="{98F9819E-B6CA-486E-B54D-9DD02063951D}"/>
              </a:ext>
            </a:extLst>
          </p:cNvPr>
          <p:cNvSpPr txBox="1"/>
          <p:nvPr/>
        </p:nvSpPr>
        <p:spPr>
          <a:xfrm>
            <a:off x="43985" y="10226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Suppl. Fig. 3</a:t>
            </a:r>
            <a:endParaRPr kumimoji="1" lang="ja-JP" altLang="en-US" sz="2400" b="1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xmlns="" id="{66DC007A-3AEB-4B28-9A18-A82056C1A71E}"/>
              </a:ext>
            </a:extLst>
          </p:cNvPr>
          <p:cNvSpPr txBox="1"/>
          <p:nvPr/>
        </p:nvSpPr>
        <p:spPr>
          <a:xfrm>
            <a:off x="2915612" y="515775"/>
            <a:ext cx="14857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800" b="1" dirty="0"/>
              <a:t>ypT0/is ypN0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77204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>
            <a:extLst>
              <a:ext uri="{FF2B5EF4-FFF2-40B4-BE49-F238E27FC236}">
                <a16:creationId xmlns:a16="http://schemas.microsoft.com/office/drawing/2014/main" xmlns="" id="{11DD6448-B93E-4588-A1F6-A329D3343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380" y="1495127"/>
            <a:ext cx="1792694" cy="5442518"/>
          </a:xfrm>
          <a:prstGeom prst="rect">
            <a:avLst/>
          </a:prstGeom>
        </p:spPr>
      </p:pic>
      <p:graphicFrame>
        <p:nvGraphicFramePr>
          <p:cNvPr id="18" name="表 17">
            <a:extLst>
              <a:ext uri="{FF2B5EF4-FFF2-40B4-BE49-F238E27FC236}">
                <a16:creationId xmlns:a16="http://schemas.microsoft.com/office/drawing/2014/main" xmlns="" id="{F9B30896-661A-42B8-885A-F7C117ACB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645118"/>
              </p:ext>
            </p:extLst>
          </p:nvPr>
        </p:nvGraphicFramePr>
        <p:xfrm>
          <a:off x="734714" y="1135320"/>
          <a:ext cx="3833042" cy="58023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9138">
                  <a:extLst>
                    <a:ext uri="{9D8B030D-6E8A-4147-A177-3AD203B41FA5}">
                      <a16:colId xmlns:a16="http://schemas.microsoft.com/office/drawing/2014/main" xmlns="" val="198281306"/>
                    </a:ext>
                  </a:extLst>
                </a:gridCol>
                <a:gridCol w="750198">
                  <a:extLst>
                    <a:ext uri="{9D8B030D-6E8A-4147-A177-3AD203B41FA5}">
                      <a16:colId xmlns:a16="http://schemas.microsoft.com/office/drawing/2014/main" xmlns="" val="3812747775"/>
                    </a:ext>
                  </a:extLst>
                </a:gridCol>
                <a:gridCol w="562648">
                  <a:extLst>
                    <a:ext uri="{9D8B030D-6E8A-4147-A177-3AD203B41FA5}">
                      <a16:colId xmlns:a16="http://schemas.microsoft.com/office/drawing/2014/main" xmlns="" val="3811368561"/>
                    </a:ext>
                  </a:extLst>
                </a:gridCol>
                <a:gridCol w="820529">
                  <a:extLst>
                    <a:ext uri="{9D8B030D-6E8A-4147-A177-3AD203B41FA5}">
                      <a16:colId xmlns:a16="http://schemas.microsoft.com/office/drawing/2014/main" xmlns="" val="4171925281"/>
                    </a:ext>
                  </a:extLst>
                </a:gridCol>
                <a:gridCol w="820529">
                  <a:extLst>
                    <a:ext uri="{9D8B030D-6E8A-4147-A177-3AD203B41FA5}">
                      <a16:colId xmlns:a16="http://schemas.microsoft.com/office/drawing/2014/main" xmlns="" val="3090673603"/>
                    </a:ext>
                  </a:extLst>
                </a:gridCol>
              </a:tblGrid>
              <a:tr h="1758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Subgroup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Categories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Cases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% of pCR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(95% CI)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99447586"/>
                  </a:ext>
                </a:extLst>
              </a:tr>
              <a:tr h="17582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Cases (%)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1685908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Total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effectLst/>
                        </a:rPr>
                        <a:t>745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213  (28.6%)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(25.4 -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32.0)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07851990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Menopause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Pre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360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99  (27.5%)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(23.0 -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32.4)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45273104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Post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383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114  (29.8%)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(25.2 -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34.6)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54268797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&lt;40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102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effectLst/>
                        </a:rPr>
                        <a:t>33  (32.4%)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(23.4 -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42.3)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61667357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40-59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434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122  (28.1%)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(23.9 -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32.6)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03929417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t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≥</a:t>
                      </a:r>
                      <a:r>
                        <a:rPr lang="en-US" altLang="ja-JP" sz="900" u="none" strike="noStrike">
                          <a:effectLst/>
                        </a:rPr>
                        <a:t>60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208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58  (27.9%)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(21.9 -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34.5)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05738480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Nuclear Grade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143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12  (8.4%)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(4.4 -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14.2)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7407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135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effectLst/>
                        </a:rPr>
                        <a:t>31  (23.0%)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(16.2 -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31.0)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08936359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306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111  (36.3%)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(30.9 -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41.9)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52981274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Ki-67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&lt;40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263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41  (15.6%)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(11.4 -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4631337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t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≥</a:t>
                      </a:r>
                      <a:r>
                        <a:rPr lang="en-US" altLang="ja-JP" sz="900" u="none" strike="noStrike">
                          <a:effectLst/>
                        </a:rPr>
                        <a:t>40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307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112  (36.5%)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(31.1 -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42.1)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47977533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cStage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46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17  (37.0%)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(23.2 -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52.5)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5818112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IIA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258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85  (32.9%)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(27.2 -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39.0)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94909234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IIB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278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74  (26.6%)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(21.5 -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32.2)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8396734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IIIA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85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23  (27.1%)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(18.0 -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37.8)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2965793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IIIB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  (8.8%)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(1.9 -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23.7)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33838764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IIIC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44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11  (25.0%)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(13.2 -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40.3)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1559389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Nab-PTX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Nab-PTX →</a:t>
                      </a:r>
                      <a:r>
                        <a:rPr lang="en-US" sz="800" u="none" strike="noStrike">
                          <a:effectLst/>
                        </a:rPr>
                        <a:t> </a:t>
                      </a:r>
                      <a:r>
                        <a:rPr lang="en-US" sz="900" u="none" strike="noStrike">
                          <a:effectLst/>
                        </a:rPr>
                        <a:t>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648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181  (27.9%)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(24.5 -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31.6)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75008018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A → Nab-PTX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97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32  (33.0%)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(23.8 -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43.3)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5871427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Q3w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571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158  (27.7%)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(24.0 -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1441776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weekly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172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55  (32.0%)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(25.1 -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39.5)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4018241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Clinical Response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cCR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183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135  (73.8%)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(66.8 -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80.0)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04948846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421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69  (16.4%)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(13.0 -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20.3)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43095167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100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6  (6.0%)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(2.2 -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12.6)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28833396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  (3.1%)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(0.1 -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16.2)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62112680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Subtype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Luminal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343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46  (13.4%)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(10.0 -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17.5)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87900824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HER2-rich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74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51  (68.9%)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(57.1 -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79.2)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4869417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Luminal/HER2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96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41  (42.7%)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(32.7 -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53.2)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43289955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TNBC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232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75  (32.3%)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(26.4 -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38.8)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74785075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HER2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positive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170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92  (54.1%)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(46.3 -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61.8)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39676159"/>
                  </a:ext>
                </a:extLst>
              </a:tr>
              <a:tr h="175828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>
                          <a:effectLst/>
                        </a:rPr>
                        <a:t>　</a:t>
                      </a:r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negative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>
                          <a:effectLst/>
                        </a:rPr>
                        <a:t>575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u="none" strike="noStrike">
                          <a:effectLst/>
                        </a:rPr>
                        <a:t>121  (21.0%)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(17.8 -</a:t>
                      </a:r>
                      <a:r>
                        <a:rPr lang="ja-JP" alt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altLang="ja-JP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24.6)</a:t>
                      </a:r>
                      <a:endParaRPr lang="en-US" altLang="ja-JP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5861" marR="5861" marT="586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06377035"/>
                  </a:ext>
                </a:extLst>
              </a:tr>
            </a:tbl>
          </a:graphicData>
        </a:graphic>
      </p:graphicFrame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xmlns="" id="{38C4057A-07B1-4530-976E-16AC4896E943}"/>
              </a:ext>
            </a:extLst>
          </p:cNvPr>
          <p:cNvCxnSpPr>
            <a:cxnSpLocks/>
          </p:cNvCxnSpPr>
          <p:nvPr/>
        </p:nvCxnSpPr>
        <p:spPr>
          <a:xfrm>
            <a:off x="4597390" y="1135320"/>
            <a:ext cx="0" cy="580232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xmlns="" id="{5CE3F5C3-9B05-4133-8452-0E7E09C4760C}"/>
              </a:ext>
            </a:extLst>
          </p:cNvPr>
          <p:cNvCxnSpPr>
            <a:cxnSpLocks/>
            <a:endCxn id="16" idx="2"/>
          </p:cNvCxnSpPr>
          <p:nvPr/>
        </p:nvCxnSpPr>
        <p:spPr>
          <a:xfrm>
            <a:off x="711490" y="1465550"/>
            <a:ext cx="5651233" cy="1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xmlns="" id="{ECD5F6B3-9C76-4195-B20C-AE9CBEC8B315}"/>
              </a:ext>
            </a:extLst>
          </p:cNvPr>
          <p:cNvGrpSpPr>
            <a:grpSpLocks/>
          </p:cNvGrpSpPr>
          <p:nvPr/>
        </p:nvGrpSpPr>
        <p:grpSpPr bwMode="auto">
          <a:xfrm>
            <a:off x="4517205" y="1095028"/>
            <a:ext cx="1989147" cy="370541"/>
            <a:chOff x="32944294" y="10706517"/>
            <a:chExt cx="2287944" cy="266361"/>
          </a:xfrm>
          <a:noFill/>
        </p:grpSpPr>
        <p:sp>
          <p:nvSpPr>
            <p:cNvPr id="7" name="テキスト ボックス 71">
              <a:extLst>
                <a:ext uri="{FF2B5EF4-FFF2-40B4-BE49-F238E27FC236}">
                  <a16:creationId xmlns:a16="http://schemas.microsoft.com/office/drawing/2014/main" xmlns="" id="{AEE5488E-E147-4146-AB44-79E02A4DC3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84100" y="10706517"/>
              <a:ext cx="412292" cy="1548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(%)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8" name="テキスト ボックス 71">
              <a:extLst>
                <a:ext uri="{FF2B5EF4-FFF2-40B4-BE49-F238E27FC236}">
                  <a16:creationId xmlns:a16="http://schemas.microsoft.com/office/drawing/2014/main" xmlns="" id="{241E5D75-1048-4287-AB03-5E4306B826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44294" y="10818007"/>
              <a:ext cx="278782" cy="1548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>
                  <a:latin typeface="+mn-lt"/>
                </a:rPr>
                <a:t>0</a:t>
              </a:r>
              <a:endParaRPr kumimoji="1" lang="ja-JP" altLang="en-US" sz="800">
                <a:latin typeface="+mn-lt"/>
              </a:endParaRPr>
            </a:p>
          </p:txBody>
        </p:sp>
        <p:sp>
          <p:nvSpPr>
            <p:cNvPr id="9" name="テキスト ボックス 71">
              <a:extLst>
                <a:ext uri="{FF2B5EF4-FFF2-40B4-BE49-F238E27FC236}">
                  <a16:creationId xmlns:a16="http://schemas.microsoft.com/office/drawing/2014/main" xmlns="" id="{C281DAF1-84AA-4A2C-AA65-24BBA9FE58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35165" y="10818007"/>
              <a:ext cx="330408" cy="15487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10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10" name="テキスト ボックス 71">
              <a:extLst>
                <a:ext uri="{FF2B5EF4-FFF2-40B4-BE49-F238E27FC236}">
                  <a16:creationId xmlns:a16="http://schemas.microsoft.com/office/drawing/2014/main" xmlns="" id="{CA90D0E4-3C0D-40D0-A4F6-4BCC7ED616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91475" y="10818007"/>
              <a:ext cx="412292" cy="1548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20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11" name="テキスト ボックス 71">
              <a:extLst>
                <a:ext uri="{FF2B5EF4-FFF2-40B4-BE49-F238E27FC236}">
                  <a16:creationId xmlns:a16="http://schemas.microsoft.com/office/drawing/2014/main" xmlns="" id="{15B8409D-55E2-4E8C-A79C-EB2E709B56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53710" y="10818007"/>
              <a:ext cx="330408" cy="15487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30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12" name="テキスト ボックス 71">
              <a:extLst>
                <a:ext uri="{FF2B5EF4-FFF2-40B4-BE49-F238E27FC236}">
                  <a16:creationId xmlns:a16="http://schemas.microsoft.com/office/drawing/2014/main" xmlns="" id="{0B87F340-1126-45E1-A355-1996650499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00906" y="10818007"/>
              <a:ext cx="330408" cy="15487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40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13" name="テキスト ボックス 71">
              <a:extLst>
                <a:ext uri="{FF2B5EF4-FFF2-40B4-BE49-F238E27FC236}">
                  <a16:creationId xmlns:a16="http://schemas.microsoft.com/office/drawing/2014/main" xmlns="" id="{14149D9A-7BDE-4796-A0DD-1D9ECBD995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39268" y="10818004"/>
              <a:ext cx="330408" cy="15487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50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14" name="テキスト ボックス 71">
              <a:extLst>
                <a:ext uri="{FF2B5EF4-FFF2-40B4-BE49-F238E27FC236}">
                  <a16:creationId xmlns:a16="http://schemas.microsoft.com/office/drawing/2014/main" xmlns="" id="{308F2C75-2E46-4078-97BB-75C7A4E963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92101" y="10817993"/>
              <a:ext cx="412292" cy="15487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60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15" name="テキスト ボックス 71">
              <a:extLst>
                <a:ext uri="{FF2B5EF4-FFF2-40B4-BE49-F238E27FC236}">
                  <a16:creationId xmlns:a16="http://schemas.microsoft.com/office/drawing/2014/main" xmlns="" id="{4A4B0312-CC68-4860-9E2F-8312DD5171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637809" y="10818007"/>
              <a:ext cx="330408" cy="15487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70</a:t>
              </a:r>
              <a:endParaRPr kumimoji="1" lang="ja-JP" altLang="en-US" sz="800" dirty="0">
                <a:latin typeface="+mn-lt"/>
              </a:endParaRPr>
            </a:p>
          </p:txBody>
        </p:sp>
        <p:sp>
          <p:nvSpPr>
            <p:cNvPr id="16" name="テキスト ボックス 71">
              <a:extLst>
                <a:ext uri="{FF2B5EF4-FFF2-40B4-BE49-F238E27FC236}">
                  <a16:creationId xmlns:a16="http://schemas.microsoft.com/office/drawing/2014/main" xmlns="" id="{233D48AE-214F-4212-BFB2-34295733B5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01830" y="10818007"/>
              <a:ext cx="330408" cy="15487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600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r>
                <a:rPr kumimoji="1" lang="en-US" altLang="ja-JP" sz="800" dirty="0">
                  <a:latin typeface="+mn-lt"/>
                </a:rPr>
                <a:t>80</a:t>
              </a:r>
              <a:endParaRPr kumimoji="1" lang="ja-JP" altLang="en-US" sz="800" dirty="0">
                <a:latin typeface="+mn-lt"/>
              </a:endParaRPr>
            </a:p>
          </p:txBody>
        </p:sp>
      </p:grp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xmlns="" id="{A6E8BECB-B9FE-499A-8A89-B7C29CC578FC}"/>
              </a:ext>
            </a:extLst>
          </p:cNvPr>
          <p:cNvSpPr txBox="1"/>
          <p:nvPr/>
        </p:nvSpPr>
        <p:spPr>
          <a:xfrm>
            <a:off x="43985" y="10226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Suppl. Fig. 3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xmlns="" id="{740C3BFA-C385-49E5-B078-7C14EFEADAE3}"/>
              </a:ext>
            </a:extLst>
          </p:cNvPr>
          <p:cNvSpPr txBox="1"/>
          <p:nvPr/>
        </p:nvSpPr>
        <p:spPr>
          <a:xfrm>
            <a:off x="398584" y="471891"/>
            <a:ext cx="312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c</a:t>
            </a:r>
            <a:endParaRPr kumimoji="1" lang="ja-JP" altLang="en-US" sz="2400" b="1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xmlns="" id="{865841F7-0B0D-4EA0-BE09-30F181377423}"/>
              </a:ext>
            </a:extLst>
          </p:cNvPr>
          <p:cNvSpPr txBox="1"/>
          <p:nvPr/>
        </p:nvSpPr>
        <p:spPr>
          <a:xfrm>
            <a:off x="2915612" y="515775"/>
            <a:ext cx="14857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800" b="1" dirty="0"/>
              <a:t>ypT0/is </a:t>
            </a:r>
            <a:r>
              <a:rPr kumimoji="1" lang="en-US" altLang="ja-JP" sz="1800" b="1" dirty="0" err="1"/>
              <a:t>ypNX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81492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xmlns="" id="{9BC674B8-6112-486A-B893-0D12B3082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454" y="1319184"/>
            <a:ext cx="1315514" cy="101476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xmlns="" id="{B8FAED0F-B9B2-41F8-995C-674CA10C4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348" y="1319184"/>
            <a:ext cx="1328043" cy="102338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xmlns="" id="{3BF6C2D8-1B40-49D4-A5BF-EE94B88A4A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5325" y="1319184"/>
            <a:ext cx="1318646" cy="100326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xmlns="" id="{0A548936-19CE-4557-91FC-07D4E55187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8144" y="1319184"/>
            <a:ext cx="1315513" cy="1020509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xmlns="" id="{26534C4C-40B6-4E4A-A16D-C5DD30758C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598" y="5530986"/>
            <a:ext cx="1321778" cy="1011885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xmlns="" id="{B22949C1-8B57-473D-8E2C-B6A77B5831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0723" y="3011776"/>
            <a:ext cx="1346151" cy="1011885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xmlns="" id="{A75D76F8-58BA-4489-A9A6-4D86D628D9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5318" y="3011776"/>
            <a:ext cx="1346150" cy="1003262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xmlns="" id="{349B0AC3-7CE8-4538-AE2C-7BA2ECF75F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7229" y="3011776"/>
            <a:ext cx="1259867" cy="1032009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xmlns="" id="{6A205475-73D7-4FDE-8961-B78BEAAD8C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73520" y="3011776"/>
            <a:ext cx="1350762" cy="1032008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xmlns="" id="{75AFF2B5-E20C-4392-84BE-376712C6CE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0723" y="7200276"/>
            <a:ext cx="1346150" cy="1033177"/>
          </a:xfrm>
          <a:prstGeom prst="rect">
            <a:avLst/>
          </a:prstGeom>
        </p:spPr>
      </p:pic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xmlns="" id="{2C21DDF6-5C3A-48CC-8821-60936908C101}"/>
              </a:ext>
            </a:extLst>
          </p:cNvPr>
          <p:cNvSpPr txBox="1"/>
          <p:nvPr/>
        </p:nvSpPr>
        <p:spPr>
          <a:xfrm>
            <a:off x="1287533" y="1019994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/>
              <a:t>Luminal</a:t>
            </a:r>
            <a:endParaRPr kumimoji="1" lang="ja-JP" altLang="en-US" sz="1200" b="1" dirty="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xmlns="" id="{34966A8C-C47D-499B-9417-5EBC4BA61465}"/>
              </a:ext>
            </a:extLst>
          </p:cNvPr>
          <p:cNvSpPr txBox="1"/>
          <p:nvPr/>
        </p:nvSpPr>
        <p:spPr>
          <a:xfrm>
            <a:off x="2650644" y="1019994"/>
            <a:ext cx="8098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/>
              <a:t>HER2-rich</a:t>
            </a:r>
            <a:endParaRPr kumimoji="1" lang="ja-JP" altLang="en-US" sz="12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xmlns="" id="{D6BDEB55-ACAA-4746-8900-0D97FBB76400}"/>
              </a:ext>
            </a:extLst>
          </p:cNvPr>
          <p:cNvSpPr txBox="1"/>
          <p:nvPr/>
        </p:nvSpPr>
        <p:spPr>
          <a:xfrm>
            <a:off x="3913802" y="1019994"/>
            <a:ext cx="1079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/>
              <a:t>Luminal-HER2</a:t>
            </a:r>
            <a:endParaRPr kumimoji="1" lang="ja-JP" altLang="en-US" sz="12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xmlns="" id="{E2A53548-C1A8-44C8-AF43-95BC29F96BF8}"/>
              </a:ext>
            </a:extLst>
          </p:cNvPr>
          <p:cNvSpPr txBox="1"/>
          <p:nvPr/>
        </p:nvSpPr>
        <p:spPr>
          <a:xfrm>
            <a:off x="5538976" y="1019994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/>
              <a:t>TNBC</a:t>
            </a:r>
            <a:endParaRPr kumimoji="1" lang="ja-JP" altLang="en-US" sz="1200" b="1" dirty="0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xmlns="" id="{899319C7-142C-4F9F-89D0-02007594BB72}"/>
              </a:ext>
            </a:extLst>
          </p:cNvPr>
          <p:cNvSpPr txBox="1"/>
          <p:nvPr/>
        </p:nvSpPr>
        <p:spPr>
          <a:xfrm>
            <a:off x="441262" y="1587477"/>
            <a:ext cx="4975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DFS</a:t>
            </a:r>
            <a:endParaRPr kumimoji="1" lang="ja-JP" altLang="en-US" sz="1600" dirty="0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xmlns="" id="{ADAC4293-363D-450C-9A2F-05139F7DD720}"/>
              </a:ext>
            </a:extLst>
          </p:cNvPr>
          <p:cNvSpPr txBox="1"/>
          <p:nvPr/>
        </p:nvSpPr>
        <p:spPr>
          <a:xfrm>
            <a:off x="441262" y="3296791"/>
            <a:ext cx="4154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OS</a:t>
            </a:r>
            <a:endParaRPr kumimoji="1" lang="ja-JP" altLang="en-US" sz="1600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xmlns="" id="{4D94229A-89CE-49F2-B792-78C9E337FD3E}"/>
              </a:ext>
            </a:extLst>
          </p:cNvPr>
          <p:cNvSpPr txBox="1"/>
          <p:nvPr/>
        </p:nvSpPr>
        <p:spPr>
          <a:xfrm>
            <a:off x="1124517" y="1801028"/>
            <a:ext cx="1138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/>
              <a:t>HR:  0.23 [0.03-1.63]</a:t>
            </a:r>
          </a:p>
          <a:p>
            <a:r>
              <a:rPr kumimoji="1" lang="en-US" altLang="ja-JP" sz="900" dirty="0"/>
              <a:t>P=0.105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xmlns="" id="{6C0607F7-C33E-4BA8-B367-1BB0D602FA5D}"/>
              </a:ext>
            </a:extLst>
          </p:cNvPr>
          <p:cNvSpPr txBox="1"/>
          <p:nvPr/>
        </p:nvSpPr>
        <p:spPr>
          <a:xfrm>
            <a:off x="3852766" y="1801028"/>
            <a:ext cx="1366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HR: 0.64 [0.08-5.53]</a:t>
            </a:r>
          </a:p>
          <a:p>
            <a:r>
              <a:rPr kumimoji="1" lang="en-US" altLang="ja-JP" sz="900" dirty="0"/>
              <a:t>P=0.686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xmlns="" id="{E2158994-2919-4252-9137-178A2928325E}"/>
              </a:ext>
            </a:extLst>
          </p:cNvPr>
          <p:cNvSpPr txBox="1"/>
          <p:nvPr/>
        </p:nvSpPr>
        <p:spPr>
          <a:xfrm>
            <a:off x="2515436" y="1801028"/>
            <a:ext cx="1151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HR:  -</a:t>
            </a:r>
          </a:p>
          <a:p>
            <a:r>
              <a:rPr kumimoji="1" lang="en-US" altLang="ja-JP" sz="900" dirty="0"/>
              <a:t>P=0.012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xmlns="" id="{6D2D985D-0AC7-41BF-8F32-7367F87F7705}"/>
              </a:ext>
            </a:extLst>
          </p:cNvPr>
          <p:cNvSpPr txBox="1"/>
          <p:nvPr/>
        </p:nvSpPr>
        <p:spPr>
          <a:xfrm>
            <a:off x="5256264" y="1801028"/>
            <a:ext cx="1366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HR: 0.28 [0.11-0.71]</a:t>
            </a:r>
          </a:p>
          <a:p>
            <a:r>
              <a:rPr kumimoji="1" lang="en-US" altLang="ja-JP" sz="900" dirty="0"/>
              <a:t>P=0.004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xmlns="" id="{8A858019-CE77-4B26-AF19-0D72D47B57BC}"/>
              </a:ext>
            </a:extLst>
          </p:cNvPr>
          <p:cNvSpPr txBox="1"/>
          <p:nvPr/>
        </p:nvSpPr>
        <p:spPr>
          <a:xfrm>
            <a:off x="1124517" y="3419166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/>
              <a:t>HR:  -</a:t>
            </a:r>
          </a:p>
          <a:p>
            <a:r>
              <a:rPr kumimoji="1" lang="en-US" altLang="ja-JP" sz="900" dirty="0"/>
              <a:t>P=0.125</a:t>
            </a: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xmlns="" id="{D8445043-E217-4132-A745-1806D7FD01AA}"/>
              </a:ext>
            </a:extLst>
          </p:cNvPr>
          <p:cNvSpPr txBox="1"/>
          <p:nvPr/>
        </p:nvSpPr>
        <p:spPr>
          <a:xfrm>
            <a:off x="3852766" y="3419166"/>
            <a:ext cx="1366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HR: 1.33 [0.12-14.81]</a:t>
            </a:r>
          </a:p>
          <a:p>
            <a:r>
              <a:rPr kumimoji="1" lang="en-US" altLang="ja-JP" sz="900" dirty="0"/>
              <a:t>P=0.817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xmlns="" id="{60A14B24-C7CF-4F84-A149-9BC71DCE5225}"/>
              </a:ext>
            </a:extLst>
          </p:cNvPr>
          <p:cNvSpPr txBox="1"/>
          <p:nvPr/>
        </p:nvSpPr>
        <p:spPr>
          <a:xfrm>
            <a:off x="2515436" y="3419166"/>
            <a:ext cx="1151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HR:  -</a:t>
            </a:r>
          </a:p>
          <a:p>
            <a:r>
              <a:rPr kumimoji="1" lang="en-US" altLang="ja-JP" sz="900" dirty="0"/>
              <a:t>P=0.267</a:t>
            </a: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xmlns="" id="{DD91B5F3-585C-447F-9707-86BCB53469EC}"/>
              </a:ext>
            </a:extLst>
          </p:cNvPr>
          <p:cNvSpPr txBox="1"/>
          <p:nvPr/>
        </p:nvSpPr>
        <p:spPr>
          <a:xfrm>
            <a:off x="5256264" y="3419166"/>
            <a:ext cx="1366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HR: 0.26 [0.09-0.73]</a:t>
            </a:r>
          </a:p>
          <a:p>
            <a:r>
              <a:rPr kumimoji="1" lang="en-US" altLang="ja-JP" sz="900" dirty="0"/>
              <a:t>P=0.006</a:t>
            </a: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xmlns="" id="{FDF9296C-A0AC-472C-B969-4501D1CDF3A7}"/>
              </a:ext>
            </a:extLst>
          </p:cNvPr>
          <p:cNvSpPr txBox="1"/>
          <p:nvPr/>
        </p:nvSpPr>
        <p:spPr>
          <a:xfrm>
            <a:off x="1288681" y="5226446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/>
              <a:t>Luminal</a:t>
            </a:r>
            <a:endParaRPr kumimoji="1" lang="ja-JP" altLang="en-US" sz="1200" b="1" dirty="0"/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xmlns="" id="{031152AE-722B-4146-B758-6B4AB68BB492}"/>
              </a:ext>
            </a:extLst>
          </p:cNvPr>
          <p:cNvSpPr txBox="1"/>
          <p:nvPr/>
        </p:nvSpPr>
        <p:spPr>
          <a:xfrm>
            <a:off x="2651792" y="5226446"/>
            <a:ext cx="8098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/>
              <a:t>HER2-rich</a:t>
            </a:r>
            <a:endParaRPr kumimoji="1" lang="ja-JP" altLang="en-US" sz="1200" b="1" dirty="0"/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xmlns="" id="{4E76D164-5CDB-44FC-A094-5874B29A587E}"/>
              </a:ext>
            </a:extLst>
          </p:cNvPr>
          <p:cNvSpPr txBox="1"/>
          <p:nvPr/>
        </p:nvSpPr>
        <p:spPr>
          <a:xfrm>
            <a:off x="3914950" y="5226446"/>
            <a:ext cx="1079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/>
              <a:t>Luminal-HER2</a:t>
            </a:r>
            <a:endParaRPr kumimoji="1" lang="ja-JP" altLang="en-US" sz="1200" b="1" dirty="0"/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xmlns="" id="{933A9D4C-F7DA-46B1-AAB6-9BD1A0C8C827}"/>
              </a:ext>
            </a:extLst>
          </p:cNvPr>
          <p:cNvSpPr txBox="1"/>
          <p:nvPr/>
        </p:nvSpPr>
        <p:spPr>
          <a:xfrm>
            <a:off x="5540124" y="5226446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/>
              <a:t>TNBC</a:t>
            </a:r>
            <a:endParaRPr kumimoji="1" lang="ja-JP" altLang="en-US" sz="1200" b="1" dirty="0"/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xmlns="" id="{D7EB3F8A-58A9-4873-ACD5-A63D67EB7819}"/>
              </a:ext>
            </a:extLst>
          </p:cNvPr>
          <p:cNvSpPr txBox="1"/>
          <p:nvPr/>
        </p:nvSpPr>
        <p:spPr>
          <a:xfrm>
            <a:off x="374676" y="5827793"/>
            <a:ext cx="4975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DFS</a:t>
            </a:r>
            <a:endParaRPr kumimoji="1" lang="ja-JP" altLang="en-US" sz="1600" dirty="0"/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xmlns="" id="{B7AB0A4A-AFF9-44B4-8D48-83B3A5899C72}"/>
              </a:ext>
            </a:extLst>
          </p:cNvPr>
          <p:cNvSpPr txBox="1"/>
          <p:nvPr/>
        </p:nvSpPr>
        <p:spPr>
          <a:xfrm>
            <a:off x="374676" y="7489611"/>
            <a:ext cx="4154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OS</a:t>
            </a:r>
            <a:endParaRPr kumimoji="1" lang="ja-JP" altLang="en-US" sz="1600" dirty="0"/>
          </a:p>
        </p:txBody>
      </p:sp>
      <p:pic>
        <p:nvPicPr>
          <p:cNvPr id="115" name="図 114">
            <a:extLst>
              <a:ext uri="{FF2B5EF4-FFF2-40B4-BE49-F238E27FC236}">
                <a16:creationId xmlns:a16="http://schemas.microsoft.com/office/drawing/2014/main" xmlns="" id="{EF2E6EE0-D5F8-495A-860A-BCB638AEA72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08164" y="3056469"/>
            <a:ext cx="65484" cy="863079"/>
          </a:xfrm>
          <a:prstGeom prst="rect">
            <a:avLst/>
          </a:prstGeom>
        </p:spPr>
      </p:pic>
      <p:grpSp>
        <p:nvGrpSpPr>
          <p:cNvPr id="128" name="グループ化 127">
            <a:extLst>
              <a:ext uri="{FF2B5EF4-FFF2-40B4-BE49-F238E27FC236}">
                <a16:creationId xmlns:a16="http://schemas.microsoft.com/office/drawing/2014/main" xmlns="" id="{C1CF76F1-CF53-43DD-9C01-6737F4AE4898}"/>
              </a:ext>
            </a:extLst>
          </p:cNvPr>
          <p:cNvGrpSpPr/>
          <p:nvPr/>
        </p:nvGrpSpPr>
        <p:grpSpPr>
          <a:xfrm>
            <a:off x="2331024" y="5530986"/>
            <a:ext cx="1333569" cy="1017634"/>
            <a:chOff x="2331024" y="5272910"/>
            <a:chExt cx="1333569" cy="1017634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xmlns="" id="{7660CD4F-EC1F-4531-8084-7D1518351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396062" y="5272910"/>
              <a:ext cx="1268531" cy="1017634"/>
            </a:xfrm>
            <a:prstGeom prst="rect">
              <a:avLst/>
            </a:prstGeom>
          </p:spPr>
        </p:pic>
        <p:pic>
          <p:nvPicPr>
            <p:cNvPr id="117" name="図 116">
              <a:extLst>
                <a:ext uri="{FF2B5EF4-FFF2-40B4-BE49-F238E27FC236}">
                  <a16:creationId xmlns:a16="http://schemas.microsoft.com/office/drawing/2014/main" xmlns="" id="{1C22C9DE-24B3-4EFD-BA49-202D68660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331024" y="5319253"/>
              <a:ext cx="65484" cy="863079"/>
            </a:xfrm>
            <a:prstGeom prst="rect">
              <a:avLst/>
            </a:prstGeom>
          </p:spPr>
        </p:pic>
      </p:grpSp>
      <p:grpSp>
        <p:nvGrpSpPr>
          <p:cNvPr id="130" name="グループ化 129">
            <a:extLst>
              <a:ext uri="{FF2B5EF4-FFF2-40B4-BE49-F238E27FC236}">
                <a16:creationId xmlns:a16="http://schemas.microsoft.com/office/drawing/2014/main" xmlns="" id="{05F716B6-A629-46A8-A99B-1166F823389A}"/>
              </a:ext>
            </a:extLst>
          </p:cNvPr>
          <p:cNvGrpSpPr/>
          <p:nvPr/>
        </p:nvGrpSpPr>
        <p:grpSpPr>
          <a:xfrm>
            <a:off x="3716108" y="5530986"/>
            <a:ext cx="1310988" cy="1017633"/>
            <a:chOff x="3716108" y="5272910"/>
            <a:chExt cx="1310988" cy="1017633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xmlns="" id="{9C20B626-1D83-4228-A4DE-BA4AEE40C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780491" y="5272910"/>
              <a:ext cx="1246605" cy="1017633"/>
            </a:xfrm>
            <a:prstGeom prst="rect">
              <a:avLst/>
            </a:prstGeom>
          </p:spPr>
        </p:pic>
        <p:pic>
          <p:nvPicPr>
            <p:cNvPr id="119" name="図 118">
              <a:extLst>
                <a:ext uri="{FF2B5EF4-FFF2-40B4-BE49-F238E27FC236}">
                  <a16:creationId xmlns:a16="http://schemas.microsoft.com/office/drawing/2014/main" xmlns="" id="{4BBDEDF4-5F72-40F6-9F28-636B33E15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716108" y="5317589"/>
              <a:ext cx="65484" cy="863079"/>
            </a:xfrm>
            <a:prstGeom prst="rect">
              <a:avLst/>
            </a:prstGeom>
          </p:spPr>
        </p:pic>
      </p:grpSp>
      <p:grpSp>
        <p:nvGrpSpPr>
          <p:cNvPr id="132" name="グループ化 131">
            <a:extLst>
              <a:ext uri="{FF2B5EF4-FFF2-40B4-BE49-F238E27FC236}">
                <a16:creationId xmlns:a16="http://schemas.microsoft.com/office/drawing/2014/main" xmlns="" id="{ABBA0A48-9D17-466E-87F9-C96E79F79EAB}"/>
              </a:ext>
            </a:extLst>
          </p:cNvPr>
          <p:cNvGrpSpPr/>
          <p:nvPr/>
        </p:nvGrpSpPr>
        <p:grpSpPr>
          <a:xfrm>
            <a:off x="5092788" y="5530986"/>
            <a:ext cx="1310869" cy="1032008"/>
            <a:chOff x="5092788" y="5272910"/>
            <a:chExt cx="1310869" cy="1032008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xmlns="" id="{17DE7DB3-7D06-45B5-8843-B27F6319B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147654" y="5272910"/>
              <a:ext cx="1256003" cy="1032008"/>
            </a:xfrm>
            <a:prstGeom prst="rect">
              <a:avLst/>
            </a:prstGeom>
          </p:spPr>
        </p:pic>
        <p:pic>
          <p:nvPicPr>
            <p:cNvPr id="121" name="図 120">
              <a:extLst>
                <a:ext uri="{FF2B5EF4-FFF2-40B4-BE49-F238E27FC236}">
                  <a16:creationId xmlns:a16="http://schemas.microsoft.com/office/drawing/2014/main" xmlns="" id="{E4867C64-08BE-4579-90DE-AA77B7087D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092788" y="5317589"/>
              <a:ext cx="65484" cy="863079"/>
            </a:xfrm>
            <a:prstGeom prst="rect">
              <a:avLst/>
            </a:prstGeom>
          </p:spPr>
        </p:pic>
      </p:grpSp>
      <p:grpSp>
        <p:nvGrpSpPr>
          <p:cNvPr id="129" name="グループ化 128">
            <a:extLst>
              <a:ext uri="{FF2B5EF4-FFF2-40B4-BE49-F238E27FC236}">
                <a16:creationId xmlns:a16="http://schemas.microsoft.com/office/drawing/2014/main" xmlns="" id="{3DAAB260-043A-4B56-9401-91D1B78CCCAD}"/>
              </a:ext>
            </a:extLst>
          </p:cNvPr>
          <p:cNvGrpSpPr/>
          <p:nvPr/>
        </p:nvGrpSpPr>
        <p:grpSpPr>
          <a:xfrm>
            <a:off x="2336298" y="7200276"/>
            <a:ext cx="1328295" cy="1003262"/>
            <a:chOff x="2336298" y="6389644"/>
            <a:chExt cx="1328295" cy="1003262"/>
          </a:xfrm>
        </p:grpSpPr>
        <p:pic>
          <p:nvPicPr>
            <p:cNvPr id="35" name="図 34">
              <a:extLst>
                <a:ext uri="{FF2B5EF4-FFF2-40B4-BE49-F238E27FC236}">
                  <a16:creationId xmlns:a16="http://schemas.microsoft.com/office/drawing/2014/main" xmlns="" id="{8042B93A-8ACF-41D6-BEE8-196185EA5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396063" y="6389644"/>
              <a:ext cx="1268530" cy="1003262"/>
            </a:xfrm>
            <a:prstGeom prst="rect">
              <a:avLst/>
            </a:prstGeom>
          </p:spPr>
        </p:pic>
        <p:pic>
          <p:nvPicPr>
            <p:cNvPr id="123" name="図 122">
              <a:extLst>
                <a:ext uri="{FF2B5EF4-FFF2-40B4-BE49-F238E27FC236}">
                  <a16:creationId xmlns:a16="http://schemas.microsoft.com/office/drawing/2014/main" xmlns="" id="{4D0F3ED7-5334-47EE-81A5-966ACFDF8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336298" y="6427199"/>
              <a:ext cx="65484" cy="863079"/>
            </a:xfrm>
            <a:prstGeom prst="rect">
              <a:avLst/>
            </a:prstGeom>
          </p:spPr>
        </p:pic>
      </p:grpSp>
      <p:grpSp>
        <p:nvGrpSpPr>
          <p:cNvPr id="131" name="グループ化 130">
            <a:extLst>
              <a:ext uri="{FF2B5EF4-FFF2-40B4-BE49-F238E27FC236}">
                <a16:creationId xmlns:a16="http://schemas.microsoft.com/office/drawing/2014/main" xmlns="" id="{5440BA14-F56A-44F6-87E9-7ABADA753E95}"/>
              </a:ext>
            </a:extLst>
          </p:cNvPr>
          <p:cNvGrpSpPr/>
          <p:nvPr/>
        </p:nvGrpSpPr>
        <p:grpSpPr>
          <a:xfrm>
            <a:off x="3721382" y="7200276"/>
            <a:ext cx="1326339" cy="1019217"/>
            <a:chOff x="3721382" y="6389644"/>
            <a:chExt cx="1326339" cy="1019217"/>
          </a:xfrm>
        </p:grpSpPr>
        <p:pic>
          <p:nvPicPr>
            <p:cNvPr id="37" name="図 36">
              <a:extLst>
                <a:ext uri="{FF2B5EF4-FFF2-40B4-BE49-F238E27FC236}">
                  <a16:creationId xmlns:a16="http://schemas.microsoft.com/office/drawing/2014/main" xmlns="" id="{FCDF620D-6512-4A6F-98F9-A63CEABB33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779191" y="6389644"/>
              <a:ext cx="1268530" cy="1019217"/>
            </a:xfrm>
            <a:prstGeom prst="rect">
              <a:avLst/>
            </a:prstGeom>
          </p:spPr>
        </p:pic>
        <p:pic>
          <p:nvPicPr>
            <p:cNvPr id="125" name="図 124">
              <a:extLst>
                <a:ext uri="{FF2B5EF4-FFF2-40B4-BE49-F238E27FC236}">
                  <a16:creationId xmlns:a16="http://schemas.microsoft.com/office/drawing/2014/main" xmlns="" id="{5D89E1CB-E40B-4CB5-A2DF-024EBCA28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721382" y="6425535"/>
              <a:ext cx="65484" cy="863079"/>
            </a:xfrm>
            <a:prstGeom prst="rect">
              <a:avLst/>
            </a:prstGeom>
          </p:spPr>
        </p:pic>
      </p:grpSp>
      <p:grpSp>
        <p:nvGrpSpPr>
          <p:cNvPr id="133" name="グループ化 132">
            <a:extLst>
              <a:ext uri="{FF2B5EF4-FFF2-40B4-BE49-F238E27FC236}">
                <a16:creationId xmlns:a16="http://schemas.microsoft.com/office/drawing/2014/main" xmlns="" id="{EBCECA88-40A8-4B9B-8655-F9EC97C2424B}"/>
              </a:ext>
            </a:extLst>
          </p:cNvPr>
          <p:cNvGrpSpPr/>
          <p:nvPr/>
        </p:nvGrpSpPr>
        <p:grpSpPr>
          <a:xfrm>
            <a:off x="5098062" y="7200276"/>
            <a:ext cx="1326220" cy="1032008"/>
            <a:chOff x="5098062" y="6389644"/>
            <a:chExt cx="1326220" cy="1032008"/>
          </a:xfrm>
        </p:grpSpPr>
        <p:pic>
          <p:nvPicPr>
            <p:cNvPr id="39" name="図 38">
              <a:extLst>
                <a:ext uri="{FF2B5EF4-FFF2-40B4-BE49-F238E27FC236}">
                  <a16:creationId xmlns:a16="http://schemas.microsoft.com/office/drawing/2014/main" xmlns="" id="{E26A92EB-C5E0-447B-BA70-6E82AB96C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5155751" y="6389644"/>
              <a:ext cx="1268531" cy="1032008"/>
            </a:xfrm>
            <a:prstGeom prst="rect">
              <a:avLst/>
            </a:prstGeom>
          </p:spPr>
        </p:pic>
        <p:pic>
          <p:nvPicPr>
            <p:cNvPr id="127" name="図 126">
              <a:extLst>
                <a:ext uri="{FF2B5EF4-FFF2-40B4-BE49-F238E27FC236}">
                  <a16:creationId xmlns:a16="http://schemas.microsoft.com/office/drawing/2014/main" xmlns="" id="{3F8B0016-B9D2-41AF-9E81-9175A2304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098062" y="6425535"/>
              <a:ext cx="65484" cy="863079"/>
            </a:xfrm>
            <a:prstGeom prst="rect">
              <a:avLst/>
            </a:prstGeom>
          </p:spPr>
        </p:pic>
      </p:grp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xmlns="" id="{7A772403-CCFB-4B65-A35B-A4DEDB6043C8}"/>
              </a:ext>
            </a:extLst>
          </p:cNvPr>
          <p:cNvSpPr txBox="1"/>
          <p:nvPr/>
        </p:nvSpPr>
        <p:spPr>
          <a:xfrm>
            <a:off x="1129105" y="7603036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/>
              <a:t>HR: 0.21 [0.03-1.57]</a:t>
            </a:r>
          </a:p>
          <a:p>
            <a:r>
              <a:rPr kumimoji="1" lang="en-US" altLang="ja-JP" sz="900" dirty="0"/>
              <a:t>P=0.095</a:t>
            </a: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xmlns="" id="{3BFC2D20-B11B-40D2-BD5B-38DE1C00E2BF}"/>
              </a:ext>
            </a:extLst>
          </p:cNvPr>
          <p:cNvSpPr txBox="1"/>
          <p:nvPr/>
        </p:nvSpPr>
        <p:spPr>
          <a:xfrm>
            <a:off x="3891729" y="7598967"/>
            <a:ext cx="1366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HR: 2.71 [0.25-29.89]</a:t>
            </a:r>
          </a:p>
          <a:p>
            <a:r>
              <a:rPr kumimoji="1" lang="en-US" altLang="ja-JP" sz="900" dirty="0"/>
              <a:t>P=0.397   </a:t>
            </a:r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xmlns="" id="{B83ABC2B-6237-4151-B08C-077D8D5B2E45}"/>
              </a:ext>
            </a:extLst>
          </p:cNvPr>
          <p:cNvSpPr txBox="1"/>
          <p:nvPr/>
        </p:nvSpPr>
        <p:spPr>
          <a:xfrm>
            <a:off x="2520024" y="7603036"/>
            <a:ext cx="1151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HR, -</a:t>
            </a:r>
          </a:p>
          <a:p>
            <a:r>
              <a:rPr kumimoji="1" lang="en-US" altLang="ja-JP" sz="900" dirty="0"/>
              <a:t>P=0.610</a:t>
            </a: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xmlns="" id="{CEAE65C0-5135-4BEB-83AF-C226D5876D55}"/>
              </a:ext>
            </a:extLst>
          </p:cNvPr>
          <p:cNvSpPr txBox="1"/>
          <p:nvPr/>
        </p:nvSpPr>
        <p:spPr>
          <a:xfrm>
            <a:off x="5315855" y="7598967"/>
            <a:ext cx="1366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HR: 0.24 [0.1-0.62]</a:t>
            </a:r>
          </a:p>
          <a:p>
            <a:r>
              <a:rPr kumimoji="1" lang="en-US" altLang="ja-JP" sz="900" dirty="0"/>
              <a:t>P=0.001</a:t>
            </a: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xmlns="" id="{A012C6D2-75BA-40B2-92B6-EF4D1B26D1E4}"/>
              </a:ext>
            </a:extLst>
          </p:cNvPr>
          <p:cNvSpPr txBox="1"/>
          <p:nvPr/>
        </p:nvSpPr>
        <p:spPr>
          <a:xfrm>
            <a:off x="1101854" y="5970772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/>
              <a:t>HR: 0.46 [0.17-1.28]</a:t>
            </a:r>
          </a:p>
          <a:p>
            <a:r>
              <a:rPr kumimoji="1" lang="en-US" altLang="ja-JP" sz="900" dirty="0"/>
              <a:t>P=0.128</a:t>
            </a: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xmlns="" id="{607956E2-E3E5-4D76-8EF0-178F8B2DCB64}"/>
              </a:ext>
            </a:extLst>
          </p:cNvPr>
          <p:cNvSpPr txBox="1"/>
          <p:nvPr/>
        </p:nvSpPr>
        <p:spPr>
          <a:xfrm>
            <a:off x="3885103" y="5966703"/>
            <a:ext cx="1366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HR: 1.28 [0.26-6.37]</a:t>
            </a:r>
          </a:p>
          <a:p>
            <a:r>
              <a:rPr kumimoji="1" lang="en-US" altLang="ja-JP" sz="900" dirty="0"/>
              <a:t>P=0.76</a:t>
            </a: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xmlns="" id="{D380ECA1-5CDF-4019-8E11-60D30D54045F}"/>
              </a:ext>
            </a:extLst>
          </p:cNvPr>
          <p:cNvSpPr txBox="1"/>
          <p:nvPr/>
        </p:nvSpPr>
        <p:spPr>
          <a:xfrm>
            <a:off x="2492773" y="5970772"/>
            <a:ext cx="1151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HR: 0.18 [0.03-0.97]</a:t>
            </a:r>
          </a:p>
          <a:p>
            <a:r>
              <a:rPr kumimoji="1" lang="en-US" altLang="ja-JP" sz="900" dirty="0"/>
              <a:t>P=0.025</a:t>
            </a: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xmlns="" id="{A49D8B83-A666-4B12-B6F5-9D15874ECA5E}"/>
              </a:ext>
            </a:extLst>
          </p:cNvPr>
          <p:cNvSpPr txBox="1"/>
          <p:nvPr/>
        </p:nvSpPr>
        <p:spPr>
          <a:xfrm>
            <a:off x="5274853" y="5966703"/>
            <a:ext cx="1366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HR: 0.36 [0.17-0.77]</a:t>
            </a:r>
          </a:p>
          <a:p>
            <a:r>
              <a:rPr kumimoji="1" lang="en-US" altLang="ja-JP" sz="900" dirty="0"/>
              <a:t>P=0.006</a:t>
            </a:r>
          </a:p>
        </p:txBody>
      </p:sp>
      <p:sp>
        <p:nvSpPr>
          <p:cNvPr id="134" name="テキスト ボックス 133">
            <a:extLst>
              <a:ext uri="{FF2B5EF4-FFF2-40B4-BE49-F238E27FC236}">
                <a16:creationId xmlns:a16="http://schemas.microsoft.com/office/drawing/2014/main" xmlns="" id="{F1E86388-ABF2-47CF-B131-92E43CDAA1DB}"/>
              </a:ext>
            </a:extLst>
          </p:cNvPr>
          <p:cNvSpPr txBox="1"/>
          <p:nvPr/>
        </p:nvSpPr>
        <p:spPr>
          <a:xfrm>
            <a:off x="653173" y="6531886"/>
            <a:ext cx="9984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Number at risk</a:t>
            </a:r>
            <a:endParaRPr kumimoji="1" lang="ja-JP" altLang="en-US" sz="800" dirty="0"/>
          </a:p>
        </p:txBody>
      </p:sp>
      <p:graphicFrame>
        <p:nvGraphicFramePr>
          <p:cNvPr id="135" name="表 134">
            <a:extLst>
              <a:ext uri="{FF2B5EF4-FFF2-40B4-BE49-F238E27FC236}">
                <a16:creationId xmlns:a16="http://schemas.microsoft.com/office/drawing/2014/main" xmlns="" id="{AF257F31-28B6-40D2-89DA-291D36DCBB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269800"/>
              </p:ext>
            </p:extLst>
          </p:nvPr>
        </p:nvGraphicFramePr>
        <p:xfrm>
          <a:off x="732665" y="6709230"/>
          <a:ext cx="355600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xmlns="" val="1434713363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600" u="none" strike="noStrike" dirty="0">
                          <a:effectLst/>
                        </a:rPr>
                        <a:t>Mo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3594730141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600" u="none" strike="noStrike" dirty="0" err="1">
                          <a:effectLst/>
                        </a:rPr>
                        <a:t>pCR</a:t>
                      </a:r>
                      <a:r>
                        <a:rPr lang="en-US" sz="600" u="none" strike="noStrike" dirty="0">
                          <a:effectLst/>
                        </a:rPr>
                        <a:t>(+)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2746748736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600" u="none" strike="noStrike" dirty="0" err="1">
                          <a:effectLst/>
                        </a:rPr>
                        <a:t>pCR</a:t>
                      </a:r>
                      <a:r>
                        <a:rPr lang="en-US" sz="600" u="none" strike="noStrike" dirty="0">
                          <a:effectLst/>
                        </a:rPr>
                        <a:t>(-)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502907697"/>
                  </a:ext>
                </a:extLst>
              </a:tr>
            </a:tbl>
          </a:graphicData>
        </a:graphic>
      </p:graphicFrame>
      <p:graphicFrame>
        <p:nvGraphicFramePr>
          <p:cNvPr id="136" name="表 135">
            <a:extLst>
              <a:ext uri="{FF2B5EF4-FFF2-40B4-BE49-F238E27FC236}">
                <a16:creationId xmlns:a16="http://schemas.microsoft.com/office/drawing/2014/main" xmlns="" id="{2EE4A94A-7397-4AB1-868D-CAD34AC363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550651"/>
              </p:ext>
            </p:extLst>
          </p:nvPr>
        </p:nvGraphicFramePr>
        <p:xfrm>
          <a:off x="1088265" y="6709230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3054517016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941969085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19767351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58090956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868664358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140276360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890411566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46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46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44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3734036924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281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264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246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196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148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90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972770566"/>
                  </a:ext>
                </a:extLst>
              </a:tr>
            </a:tbl>
          </a:graphicData>
        </a:graphic>
      </p:graphicFrame>
      <p:graphicFrame>
        <p:nvGraphicFramePr>
          <p:cNvPr id="137" name="表 136">
            <a:extLst>
              <a:ext uri="{FF2B5EF4-FFF2-40B4-BE49-F238E27FC236}">
                <a16:creationId xmlns:a16="http://schemas.microsoft.com/office/drawing/2014/main" xmlns="" id="{9233F48C-DD2F-4C4C-AC28-E7EF8A5119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570141"/>
              </p:ext>
            </p:extLst>
          </p:nvPr>
        </p:nvGraphicFramePr>
        <p:xfrm>
          <a:off x="2426930" y="6709230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341802646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576632499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97076761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956126372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159147484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527918270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12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4110325121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27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11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2424110003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10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5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306936731"/>
                  </a:ext>
                </a:extLst>
              </a:tr>
            </a:tbl>
          </a:graphicData>
        </a:graphic>
      </p:graphicFrame>
      <p:graphicFrame>
        <p:nvGraphicFramePr>
          <p:cNvPr id="138" name="表 137">
            <a:extLst>
              <a:ext uri="{FF2B5EF4-FFF2-40B4-BE49-F238E27FC236}">
                <a16:creationId xmlns:a16="http://schemas.microsoft.com/office/drawing/2014/main" xmlns="" id="{A5806B09-CDB4-4EDB-AD34-0292DB6D99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476792"/>
              </p:ext>
            </p:extLst>
          </p:nvPr>
        </p:nvGraphicFramePr>
        <p:xfrm>
          <a:off x="3842508" y="6709230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4100151480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840172411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676185113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980672772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719120786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534283545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053976080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10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394459328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45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42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29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61890327"/>
                  </a:ext>
                </a:extLst>
              </a:tr>
            </a:tbl>
          </a:graphicData>
        </a:graphic>
      </p:graphicFrame>
      <p:graphicFrame>
        <p:nvGraphicFramePr>
          <p:cNvPr id="139" name="表 138">
            <a:extLst>
              <a:ext uri="{FF2B5EF4-FFF2-40B4-BE49-F238E27FC236}">
                <a16:creationId xmlns:a16="http://schemas.microsoft.com/office/drawing/2014/main" xmlns="" id="{3D55613B-22FB-431B-A072-21E0F7843A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189489"/>
              </p:ext>
            </p:extLst>
          </p:nvPr>
        </p:nvGraphicFramePr>
        <p:xfrm>
          <a:off x="5212820" y="6709230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4059993153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518665658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53248274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4094720955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888540805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998647735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12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4146636148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73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68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62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47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4285948402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143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122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103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77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52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879862890"/>
                  </a:ext>
                </a:extLst>
              </a:tr>
            </a:tbl>
          </a:graphicData>
        </a:graphic>
      </p:graphicFrame>
      <p:cxnSp>
        <p:nvCxnSpPr>
          <p:cNvPr id="140" name="直線コネクタ 139">
            <a:extLst>
              <a:ext uri="{FF2B5EF4-FFF2-40B4-BE49-F238E27FC236}">
                <a16:creationId xmlns:a16="http://schemas.microsoft.com/office/drawing/2014/main" xmlns="" id="{A6922D66-1A50-4D88-A915-7FABE5219E3D}"/>
              </a:ext>
            </a:extLst>
          </p:cNvPr>
          <p:cNvCxnSpPr>
            <a:cxnSpLocks/>
          </p:cNvCxnSpPr>
          <p:nvPr/>
        </p:nvCxnSpPr>
        <p:spPr>
          <a:xfrm>
            <a:off x="731511" y="6835506"/>
            <a:ext cx="15360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コネクタ 140">
            <a:extLst>
              <a:ext uri="{FF2B5EF4-FFF2-40B4-BE49-F238E27FC236}">
                <a16:creationId xmlns:a16="http://schemas.microsoft.com/office/drawing/2014/main" xmlns="" id="{EB0F759B-08B0-4E0D-ADF1-670AA28F3C75}"/>
              </a:ext>
            </a:extLst>
          </p:cNvPr>
          <p:cNvCxnSpPr/>
          <p:nvPr/>
        </p:nvCxnSpPr>
        <p:spPr>
          <a:xfrm>
            <a:off x="1083716" y="6709230"/>
            <a:ext cx="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コネクタ 141">
            <a:extLst>
              <a:ext uri="{FF2B5EF4-FFF2-40B4-BE49-F238E27FC236}">
                <a16:creationId xmlns:a16="http://schemas.microsoft.com/office/drawing/2014/main" xmlns="" id="{36DB78DA-3470-444C-90E9-8915504CB93F}"/>
              </a:ext>
            </a:extLst>
          </p:cNvPr>
          <p:cNvCxnSpPr>
            <a:cxnSpLocks/>
          </p:cNvCxnSpPr>
          <p:nvPr/>
        </p:nvCxnSpPr>
        <p:spPr>
          <a:xfrm>
            <a:off x="2426930" y="6832643"/>
            <a:ext cx="11824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線コネクタ 142">
            <a:extLst>
              <a:ext uri="{FF2B5EF4-FFF2-40B4-BE49-F238E27FC236}">
                <a16:creationId xmlns:a16="http://schemas.microsoft.com/office/drawing/2014/main" xmlns="" id="{95F90AEA-F1A7-42D6-AC02-BF076456633F}"/>
              </a:ext>
            </a:extLst>
          </p:cNvPr>
          <p:cNvCxnSpPr>
            <a:cxnSpLocks/>
          </p:cNvCxnSpPr>
          <p:nvPr/>
        </p:nvCxnSpPr>
        <p:spPr>
          <a:xfrm>
            <a:off x="3846425" y="6833221"/>
            <a:ext cx="11824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コネクタ 143">
            <a:extLst>
              <a:ext uri="{FF2B5EF4-FFF2-40B4-BE49-F238E27FC236}">
                <a16:creationId xmlns:a16="http://schemas.microsoft.com/office/drawing/2014/main" xmlns="" id="{ED156CA8-65A1-405C-B0CF-42122071ABD7}"/>
              </a:ext>
            </a:extLst>
          </p:cNvPr>
          <p:cNvCxnSpPr>
            <a:cxnSpLocks/>
          </p:cNvCxnSpPr>
          <p:nvPr/>
        </p:nvCxnSpPr>
        <p:spPr>
          <a:xfrm>
            <a:off x="5214388" y="6833224"/>
            <a:ext cx="11824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5" name="表 144">
            <a:extLst>
              <a:ext uri="{FF2B5EF4-FFF2-40B4-BE49-F238E27FC236}">
                <a16:creationId xmlns:a16="http://schemas.microsoft.com/office/drawing/2014/main" xmlns="" id="{13B1392A-81E9-4957-BAFB-26E0F5578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329102"/>
              </p:ext>
            </p:extLst>
          </p:nvPr>
        </p:nvGraphicFramePr>
        <p:xfrm>
          <a:off x="1466387" y="6514580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graphicFrame>
        <p:nvGraphicFramePr>
          <p:cNvPr id="146" name="表 145">
            <a:extLst>
              <a:ext uri="{FF2B5EF4-FFF2-40B4-BE49-F238E27FC236}">
                <a16:creationId xmlns:a16="http://schemas.microsoft.com/office/drawing/2014/main" xmlns="" id="{8A9DC2D6-CE56-4167-8774-E876D3E79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440472"/>
              </p:ext>
            </p:extLst>
          </p:nvPr>
        </p:nvGraphicFramePr>
        <p:xfrm>
          <a:off x="2833185" y="6514580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graphicFrame>
        <p:nvGraphicFramePr>
          <p:cNvPr id="147" name="表 146">
            <a:extLst>
              <a:ext uri="{FF2B5EF4-FFF2-40B4-BE49-F238E27FC236}">
                <a16:creationId xmlns:a16="http://schemas.microsoft.com/office/drawing/2014/main" xmlns="" id="{523B3ACA-C646-496C-B797-33097FA253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475650"/>
              </p:ext>
            </p:extLst>
          </p:nvPr>
        </p:nvGraphicFramePr>
        <p:xfrm>
          <a:off x="4227483" y="6514580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graphicFrame>
        <p:nvGraphicFramePr>
          <p:cNvPr id="148" name="表 147">
            <a:extLst>
              <a:ext uri="{FF2B5EF4-FFF2-40B4-BE49-F238E27FC236}">
                <a16:creationId xmlns:a16="http://schemas.microsoft.com/office/drawing/2014/main" xmlns="" id="{C796E1BD-E08D-4614-8F36-16957A9118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494868"/>
              </p:ext>
            </p:extLst>
          </p:nvPr>
        </p:nvGraphicFramePr>
        <p:xfrm>
          <a:off x="5613195" y="6514580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sp>
        <p:nvSpPr>
          <p:cNvPr id="149" name="テキスト ボックス 148">
            <a:extLst>
              <a:ext uri="{FF2B5EF4-FFF2-40B4-BE49-F238E27FC236}">
                <a16:creationId xmlns:a16="http://schemas.microsoft.com/office/drawing/2014/main" xmlns="" id="{1FBB92FE-FE73-45AD-B6C0-01FF844B3425}"/>
              </a:ext>
            </a:extLst>
          </p:cNvPr>
          <p:cNvSpPr txBox="1"/>
          <p:nvPr/>
        </p:nvSpPr>
        <p:spPr>
          <a:xfrm rot="16200000">
            <a:off x="589793" y="5941486"/>
            <a:ext cx="5725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/>
              <a:t>(Survival)</a:t>
            </a:r>
            <a:endParaRPr kumimoji="1" lang="ja-JP" altLang="en-US" sz="800" dirty="0"/>
          </a:p>
        </p:txBody>
      </p:sp>
      <p:sp>
        <p:nvSpPr>
          <p:cNvPr id="151" name="テキスト ボックス 150">
            <a:extLst>
              <a:ext uri="{FF2B5EF4-FFF2-40B4-BE49-F238E27FC236}">
                <a16:creationId xmlns:a16="http://schemas.microsoft.com/office/drawing/2014/main" xmlns="" id="{D53A64B4-1AD4-4D48-8E30-AF19327DE9B6}"/>
              </a:ext>
            </a:extLst>
          </p:cNvPr>
          <p:cNvSpPr txBox="1"/>
          <p:nvPr/>
        </p:nvSpPr>
        <p:spPr>
          <a:xfrm rot="16200000">
            <a:off x="589793" y="7574282"/>
            <a:ext cx="5725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/>
              <a:t>(Survival)</a:t>
            </a:r>
            <a:endParaRPr kumimoji="1" lang="ja-JP" altLang="en-US" sz="800" dirty="0"/>
          </a:p>
        </p:txBody>
      </p:sp>
      <p:sp>
        <p:nvSpPr>
          <p:cNvPr id="154" name="テキスト ボックス 153">
            <a:extLst>
              <a:ext uri="{FF2B5EF4-FFF2-40B4-BE49-F238E27FC236}">
                <a16:creationId xmlns:a16="http://schemas.microsoft.com/office/drawing/2014/main" xmlns="" id="{59F0CEBF-E1D2-4989-8DA0-BD41FE0568A4}"/>
              </a:ext>
            </a:extLst>
          </p:cNvPr>
          <p:cNvSpPr txBox="1"/>
          <p:nvPr/>
        </p:nvSpPr>
        <p:spPr>
          <a:xfrm>
            <a:off x="653181" y="8214734"/>
            <a:ext cx="9984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Number at risk</a:t>
            </a:r>
            <a:endParaRPr kumimoji="1" lang="ja-JP" altLang="en-US" sz="800" dirty="0"/>
          </a:p>
        </p:txBody>
      </p:sp>
      <p:graphicFrame>
        <p:nvGraphicFramePr>
          <p:cNvPr id="155" name="表 154">
            <a:extLst>
              <a:ext uri="{FF2B5EF4-FFF2-40B4-BE49-F238E27FC236}">
                <a16:creationId xmlns:a16="http://schemas.microsoft.com/office/drawing/2014/main" xmlns="" id="{1E3FEF52-2E44-4C0B-BFE4-FDA223E18B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646373"/>
              </p:ext>
            </p:extLst>
          </p:nvPr>
        </p:nvGraphicFramePr>
        <p:xfrm>
          <a:off x="732673" y="8392078"/>
          <a:ext cx="355600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xmlns="" val="1434713363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600" u="none" strike="noStrike" dirty="0">
                          <a:effectLst/>
                        </a:rPr>
                        <a:t>Mo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3594730141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600" u="none" strike="noStrike" dirty="0" err="1">
                          <a:effectLst/>
                        </a:rPr>
                        <a:t>pCR</a:t>
                      </a:r>
                      <a:r>
                        <a:rPr lang="en-US" sz="600" u="none" strike="noStrike" dirty="0">
                          <a:effectLst/>
                        </a:rPr>
                        <a:t>(+)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2746748736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600" u="none" strike="noStrike" dirty="0" err="1">
                          <a:effectLst/>
                        </a:rPr>
                        <a:t>pCR</a:t>
                      </a:r>
                      <a:r>
                        <a:rPr lang="en-US" sz="600" u="none" strike="noStrike" dirty="0">
                          <a:effectLst/>
                        </a:rPr>
                        <a:t>(-)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502907697"/>
                  </a:ext>
                </a:extLst>
              </a:tr>
            </a:tbl>
          </a:graphicData>
        </a:graphic>
      </p:graphicFrame>
      <p:graphicFrame>
        <p:nvGraphicFramePr>
          <p:cNvPr id="156" name="表 155">
            <a:extLst>
              <a:ext uri="{FF2B5EF4-FFF2-40B4-BE49-F238E27FC236}">
                <a16:creationId xmlns:a16="http://schemas.microsoft.com/office/drawing/2014/main" xmlns="" id="{ABFA37D9-520D-497F-BDD1-255D01AE7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360943"/>
              </p:ext>
            </p:extLst>
          </p:nvPr>
        </p:nvGraphicFramePr>
        <p:xfrm>
          <a:off x="1088273" y="8392078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3054517016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941969085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19767351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58090956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868664358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140276360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890411566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3734036924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290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275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268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196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148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90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972770566"/>
                  </a:ext>
                </a:extLst>
              </a:tr>
            </a:tbl>
          </a:graphicData>
        </a:graphic>
      </p:graphicFrame>
      <p:graphicFrame>
        <p:nvGraphicFramePr>
          <p:cNvPr id="157" name="表 156">
            <a:extLst>
              <a:ext uri="{FF2B5EF4-FFF2-40B4-BE49-F238E27FC236}">
                <a16:creationId xmlns:a16="http://schemas.microsoft.com/office/drawing/2014/main" xmlns="" id="{9D155DE6-447D-4889-9B16-A5ABA033EA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209447"/>
              </p:ext>
            </p:extLst>
          </p:nvPr>
        </p:nvGraphicFramePr>
        <p:xfrm>
          <a:off x="2426938" y="8392078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341802646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576632499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97076761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956126372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159147484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527918270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12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4110325121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2424110003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306936731"/>
                  </a:ext>
                </a:extLst>
              </a:tr>
            </a:tbl>
          </a:graphicData>
        </a:graphic>
      </p:graphicFrame>
      <p:graphicFrame>
        <p:nvGraphicFramePr>
          <p:cNvPr id="158" name="表 157">
            <a:extLst>
              <a:ext uri="{FF2B5EF4-FFF2-40B4-BE49-F238E27FC236}">
                <a16:creationId xmlns:a16="http://schemas.microsoft.com/office/drawing/2014/main" xmlns="" id="{E2CFC703-BE8B-41F8-9B41-AEDFEC7B51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253044"/>
              </p:ext>
            </p:extLst>
          </p:nvPr>
        </p:nvGraphicFramePr>
        <p:xfrm>
          <a:off x="3842516" y="8392078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4100151480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840172411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676185113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980672772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719120786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534283545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053976080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394459328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60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43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61890327"/>
                  </a:ext>
                </a:extLst>
              </a:tr>
            </a:tbl>
          </a:graphicData>
        </a:graphic>
      </p:graphicFrame>
      <p:graphicFrame>
        <p:nvGraphicFramePr>
          <p:cNvPr id="159" name="表 158">
            <a:extLst>
              <a:ext uri="{FF2B5EF4-FFF2-40B4-BE49-F238E27FC236}">
                <a16:creationId xmlns:a16="http://schemas.microsoft.com/office/drawing/2014/main" xmlns="" id="{9E6F5A0A-3C5B-4329-975E-D7332AD648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829662"/>
              </p:ext>
            </p:extLst>
          </p:nvPr>
        </p:nvGraphicFramePr>
        <p:xfrm>
          <a:off x="5212828" y="8392078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4059993153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518665658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53248274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4094720955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888540805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998647735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12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4146636148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41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4285948402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155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137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119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90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879862890"/>
                  </a:ext>
                </a:extLst>
              </a:tr>
            </a:tbl>
          </a:graphicData>
        </a:graphic>
      </p:graphicFrame>
      <p:cxnSp>
        <p:nvCxnSpPr>
          <p:cNvPr id="160" name="直線コネクタ 159">
            <a:extLst>
              <a:ext uri="{FF2B5EF4-FFF2-40B4-BE49-F238E27FC236}">
                <a16:creationId xmlns:a16="http://schemas.microsoft.com/office/drawing/2014/main" xmlns="" id="{135D4D63-BE85-47D9-BBEE-A7AD1380C1D5}"/>
              </a:ext>
            </a:extLst>
          </p:cNvPr>
          <p:cNvCxnSpPr>
            <a:cxnSpLocks/>
          </p:cNvCxnSpPr>
          <p:nvPr/>
        </p:nvCxnSpPr>
        <p:spPr>
          <a:xfrm>
            <a:off x="731519" y="8518354"/>
            <a:ext cx="15360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線コネクタ 160">
            <a:extLst>
              <a:ext uri="{FF2B5EF4-FFF2-40B4-BE49-F238E27FC236}">
                <a16:creationId xmlns:a16="http://schemas.microsoft.com/office/drawing/2014/main" xmlns="" id="{539A4031-8BB5-4FEC-8B56-499370DF24D7}"/>
              </a:ext>
            </a:extLst>
          </p:cNvPr>
          <p:cNvCxnSpPr/>
          <p:nvPr/>
        </p:nvCxnSpPr>
        <p:spPr>
          <a:xfrm>
            <a:off x="1083724" y="8392078"/>
            <a:ext cx="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線コネクタ 161">
            <a:extLst>
              <a:ext uri="{FF2B5EF4-FFF2-40B4-BE49-F238E27FC236}">
                <a16:creationId xmlns:a16="http://schemas.microsoft.com/office/drawing/2014/main" xmlns="" id="{C1EE7271-CB23-4466-BDF5-DB1026ABC8EA}"/>
              </a:ext>
            </a:extLst>
          </p:cNvPr>
          <p:cNvCxnSpPr>
            <a:cxnSpLocks/>
          </p:cNvCxnSpPr>
          <p:nvPr/>
        </p:nvCxnSpPr>
        <p:spPr>
          <a:xfrm>
            <a:off x="2426938" y="8515491"/>
            <a:ext cx="11824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線コネクタ 162">
            <a:extLst>
              <a:ext uri="{FF2B5EF4-FFF2-40B4-BE49-F238E27FC236}">
                <a16:creationId xmlns:a16="http://schemas.microsoft.com/office/drawing/2014/main" xmlns="" id="{38771B3A-59D8-4152-B1AF-3872B3555163}"/>
              </a:ext>
            </a:extLst>
          </p:cNvPr>
          <p:cNvCxnSpPr>
            <a:cxnSpLocks/>
          </p:cNvCxnSpPr>
          <p:nvPr/>
        </p:nvCxnSpPr>
        <p:spPr>
          <a:xfrm>
            <a:off x="3846433" y="8516069"/>
            <a:ext cx="11824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線コネクタ 163">
            <a:extLst>
              <a:ext uri="{FF2B5EF4-FFF2-40B4-BE49-F238E27FC236}">
                <a16:creationId xmlns:a16="http://schemas.microsoft.com/office/drawing/2014/main" xmlns="" id="{78BD5367-7A3F-40BF-9E89-D231EC8564CB}"/>
              </a:ext>
            </a:extLst>
          </p:cNvPr>
          <p:cNvCxnSpPr>
            <a:cxnSpLocks/>
          </p:cNvCxnSpPr>
          <p:nvPr/>
        </p:nvCxnSpPr>
        <p:spPr>
          <a:xfrm>
            <a:off x="5214396" y="8516072"/>
            <a:ext cx="11824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5" name="表 164">
            <a:extLst>
              <a:ext uri="{FF2B5EF4-FFF2-40B4-BE49-F238E27FC236}">
                <a16:creationId xmlns:a16="http://schemas.microsoft.com/office/drawing/2014/main" xmlns="" id="{BF68C2C2-0611-4F81-846F-2C4369B8D5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905985"/>
              </p:ext>
            </p:extLst>
          </p:nvPr>
        </p:nvGraphicFramePr>
        <p:xfrm>
          <a:off x="1466395" y="8197428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graphicFrame>
        <p:nvGraphicFramePr>
          <p:cNvPr id="166" name="表 165">
            <a:extLst>
              <a:ext uri="{FF2B5EF4-FFF2-40B4-BE49-F238E27FC236}">
                <a16:creationId xmlns:a16="http://schemas.microsoft.com/office/drawing/2014/main" xmlns="" id="{65AFBB01-57AA-4464-8A21-212F40D264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360783"/>
              </p:ext>
            </p:extLst>
          </p:nvPr>
        </p:nvGraphicFramePr>
        <p:xfrm>
          <a:off x="2833193" y="8197428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graphicFrame>
        <p:nvGraphicFramePr>
          <p:cNvPr id="167" name="表 166">
            <a:extLst>
              <a:ext uri="{FF2B5EF4-FFF2-40B4-BE49-F238E27FC236}">
                <a16:creationId xmlns:a16="http://schemas.microsoft.com/office/drawing/2014/main" xmlns="" id="{88C66EAE-A8BA-4248-95F3-8EDEA652E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752337"/>
              </p:ext>
            </p:extLst>
          </p:nvPr>
        </p:nvGraphicFramePr>
        <p:xfrm>
          <a:off x="4227491" y="8197428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graphicFrame>
        <p:nvGraphicFramePr>
          <p:cNvPr id="168" name="表 167">
            <a:extLst>
              <a:ext uri="{FF2B5EF4-FFF2-40B4-BE49-F238E27FC236}">
                <a16:creationId xmlns:a16="http://schemas.microsoft.com/office/drawing/2014/main" xmlns="" id="{0CA1AD15-9A6D-40CD-8C4C-5277AD2BC4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676714"/>
              </p:ext>
            </p:extLst>
          </p:nvPr>
        </p:nvGraphicFramePr>
        <p:xfrm>
          <a:off x="5613203" y="8197428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sp>
        <p:nvSpPr>
          <p:cNvPr id="171" name="テキスト ボックス 170">
            <a:extLst>
              <a:ext uri="{FF2B5EF4-FFF2-40B4-BE49-F238E27FC236}">
                <a16:creationId xmlns:a16="http://schemas.microsoft.com/office/drawing/2014/main" xmlns="" id="{C2854E87-A57E-4A72-8979-BE1E7AED7994}"/>
              </a:ext>
            </a:extLst>
          </p:cNvPr>
          <p:cNvSpPr txBox="1"/>
          <p:nvPr/>
        </p:nvSpPr>
        <p:spPr>
          <a:xfrm>
            <a:off x="653177" y="2342688"/>
            <a:ext cx="9984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Number at risk</a:t>
            </a:r>
            <a:endParaRPr kumimoji="1" lang="ja-JP" altLang="en-US" sz="800" dirty="0"/>
          </a:p>
        </p:txBody>
      </p:sp>
      <p:graphicFrame>
        <p:nvGraphicFramePr>
          <p:cNvPr id="172" name="表 171">
            <a:extLst>
              <a:ext uri="{FF2B5EF4-FFF2-40B4-BE49-F238E27FC236}">
                <a16:creationId xmlns:a16="http://schemas.microsoft.com/office/drawing/2014/main" xmlns="" id="{63AE2E0D-6405-4348-AF2F-B3D13A27D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853085"/>
              </p:ext>
            </p:extLst>
          </p:nvPr>
        </p:nvGraphicFramePr>
        <p:xfrm>
          <a:off x="732669" y="2520032"/>
          <a:ext cx="355600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xmlns="" val="1434713363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600" u="none" strike="noStrike" dirty="0">
                          <a:effectLst/>
                        </a:rPr>
                        <a:t>Mo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3594730141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600" u="none" strike="noStrike" dirty="0" err="1">
                          <a:effectLst/>
                        </a:rPr>
                        <a:t>pCR</a:t>
                      </a:r>
                      <a:r>
                        <a:rPr lang="en-US" sz="600" u="none" strike="noStrike" dirty="0">
                          <a:effectLst/>
                        </a:rPr>
                        <a:t>(+)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2746748736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600" u="none" strike="noStrike" dirty="0" err="1">
                          <a:effectLst/>
                        </a:rPr>
                        <a:t>pCR</a:t>
                      </a:r>
                      <a:r>
                        <a:rPr lang="en-US" sz="600" u="none" strike="noStrike" dirty="0">
                          <a:effectLst/>
                        </a:rPr>
                        <a:t>(-)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502907697"/>
                  </a:ext>
                </a:extLst>
              </a:tr>
            </a:tbl>
          </a:graphicData>
        </a:graphic>
      </p:graphicFrame>
      <p:graphicFrame>
        <p:nvGraphicFramePr>
          <p:cNvPr id="173" name="表 172">
            <a:extLst>
              <a:ext uri="{FF2B5EF4-FFF2-40B4-BE49-F238E27FC236}">
                <a16:creationId xmlns:a16="http://schemas.microsoft.com/office/drawing/2014/main" xmlns="" id="{4BE82806-E022-4F68-AD78-1610639ED6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824436"/>
              </p:ext>
            </p:extLst>
          </p:nvPr>
        </p:nvGraphicFramePr>
        <p:xfrm>
          <a:off x="1088269" y="2520032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3054517016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941969085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19767351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58090956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868664358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140276360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890411566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3734036924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304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287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267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216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161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96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972770566"/>
                  </a:ext>
                </a:extLst>
              </a:tr>
            </a:tbl>
          </a:graphicData>
        </a:graphic>
      </p:graphicFrame>
      <p:graphicFrame>
        <p:nvGraphicFramePr>
          <p:cNvPr id="174" name="表 173">
            <a:extLst>
              <a:ext uri="{FF2B5EF4-FFF2-40B4-BE49-F238E27FC236}">
                <a16:creationId xmlns:a16="http://schemas.microsoft.com/office/drawing/2014/main" xmlns="" id="{DDBF505C-BB5A-44E7-925F-2DE8510811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917060"/>
              </p:ext>
            </p:extLst>
          </p:nvPr>
        </p:nvGraphicFramePr>
        <p:xfrm>
          <a:off x="2426934" y="2520032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341802646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576632499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97076761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956126372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159147484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527918270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12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4110325121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2424110003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306936731"/>
                  </a:ext>
                </a:extLst>
              </a:tr>
            </a:tbl>
          </a:graphicData>
        </a:graphic>
      </p:graphicFrame>
      <p:graphicFrame>
        <p:nvGraphicFramePr>
          <p:cNvPr id="175" name="表 174">
            <a:extLst>
              <a:ext uri="{FF2B5EF4-FFF2-40B4-BE49-F238E27FC236}">
                <a16:creationId xmlns:a16="http://schemas.microsoft.com/office/drawing/2014/main" xmlns="" id="{2CD693C4-E08E-45B2-9618-97C345A098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73935"/>
              </p:ext>
            </p:extLst>
          </p:nvPr>
        </p:nvGraphicFramePr>
        <p:xfrm>
          <a:off x="3842512" y="2520032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4100151480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840172411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676185113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980672772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719120786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534283545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053976080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394459328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61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43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61890327"/>
                  </a:ext>
                </a:extLst>
              </a:tr>
            </a:tbl>
          </a:graphicData>
        </a:graphic>
      </p:graphicFrame>
      <p:graphicFrame>
        <p:nvGraphicFramePr>
          <p:cNvPr id="176" name="表 175">
            <a:extLst>
              <a:ext uri="{FF2B5EF4-FFF2-40B4-BE49-F238E27FC236}">
                <a16:creationId xmlns:a16="http://schemas.microsoft.com/office/drawing/2014/main" xmlns="" id="{7D9197EB-0466-45F2-AFDB-444C6771B1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817616"/>
              </p:ext>
            </p:extLst>
          </p:nvPr>
        </p:nvGraphicFramePr>
        <p:xfrm>
          <a:off x="5212824" y="2520032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4059993153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518665658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53248274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4094720955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888540805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998647735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12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4146636148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4285948402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157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134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115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85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879862890"/>
                  </a:ext>
                </a:extLst>
              </a:tr>
            </a:tbl>
          </a:graphicData>
        </a:graphic>
      </p:graphicFrame>
      <p:cxnSp>
        <p:nvCxnSpPr>
          <p:cNvPr id="177" name="直線コネクタ 176">
            <a:extLst>
              <a:ext uri="{FF2B5EF4-FFF2-40B4-BE49-F238E27FC236}">
                <a16:creationId xmlns:a16="http://schemas.microsoft.com/office/drawing/2014/main" xmlns="" id="{C1CE4230-AF38-4642-ADAB-ADB4AD6292FF}"/>
              </a:ext>
            </a:extLst>
          </p:cNvPr>
          <p:cNvCxnSpPr>
            <a:cxnSpLocks/>
          </p:cNvCxnSpPr>
          <p:nvPr/>
        </p:nvCxnSpPr>
        <p:spPr>
          <a:xfrm>
            <a:off x="731515" y="2646308"/>
            <a:ext cx="15360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線コネクタ 177">
            <a:extLst>
              <a:ext uri="{FF2B5EF4-FFF2-40B4-BE49-F238E27FC236}">
                <a16:creationId xmlns:a16="http://schemas.microsoft.com/office/drawing/2014/main" xmlns="" id="{3007B622-1C01-4F9E-B8EA-904055DD1369}"/>
              </a:ext>
            </a:extLst>
          </p:cNvPr>
          <p:cNvCxnSpPr/>
          <p:nvPr/>
        </p:nvCxnSpPr>
        <p:spPr>
          <a:xfrm>
            <a:off x="1083720" y="2520032"/>
            <a:ext cx="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線コネクタ 178">
            <a:extLst>
              <a:ext uri="{FF2B5EF4-FFF2-40B4-BE49-F238E27FC236}">
                <a16:creationId xmlns:a16="http://schemas.microsoft.com/office/drawing/2014/main" xmlns="" id="{E108CE45-E400-47C4-9110-A0C8085AC6B0}"/>
              </a:ext>
            </a:extLst>
          </p:cNvPr>
          <p:cNvCxnSpPr>
            <a:cxnSpLocks/>
          </p:cNvCxnSpPr>
          <p:nvPr/>
        </p:nvCxnSpPr>
        <p:spPr>
          <a:xfrm>
            <a:off x="2426934" y="2643445"/>
            <a:ext cx="11824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線コネクタ 179">
            <a:extLst>
              <a:ext uri="{FF2B5EF4-FFF2-40B4-BE49-F238E27FC236}">
                <a16:creationId xmlns:a16="http://schemas.microsoft.com/office/drawing/2014/main" xmlns="" id="{364D4F56-3B5E-4CFC-AD2B-D4B2DC4A673F}"/>
              </a:ext>
            </a:extLst>
          </p:cNvPr>
          <p:cNvCxnSpPr>
            <a:cxnSpLocks/>
          </p:cNvCxnSpPr>
          <p:nvPr/>
        </p:nvCxnSpPr>
        <p:spPr>
          <a:xfrm>
            <a:off x="3846429" y="2644023"/>
            <a:ext cx="11824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線コネクタ 180">
            <a:extLst>
              <a:ext uri="{FF2B5EF4-FFF2-40B4-BE49-F238E27FC236}">
                <a16:creationId xmlns:a16="http://schemas.microsoft.com/office/drawing/2014/main" xmlns="" id="{23C4379E-B506-4CFF-9A17-31DBB4A74C41}"/>
              </a:ext>
            </a:extLst>
          </p:cNvPr>
          <p:cNvCxnSpPr>
            <a:cxnSpLocks/>
          </p:cNvCxnSpPr>
          <p:nvPr/>
        </p:nvCxnSpPr>
        <p:spPr>
          <a:xfrm>
            <a:off x="5214392" y="2644026"/>
            <a:ext cx="11824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2" name="表 181">
            <a:extLst>
              <a:ext uri="{FF2B5EF4-FFF2-40B4-BE49-F238E27FC236}">
                <a16:creationId xmlns:a16="http://schemas.microsoft.com/office/drawing/2014/main" xmlns="" id="{29B8354D-6308-4979-8CEF-315DA06040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11280"/>
              </p:ext>
            </p:extLst>
          </p:nvPr>
        </p:nvGraphicFramePr>
        <p:xfrm>
          <a:off x="1466391" y="2325382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graphicFrame>
        <p:nvGraphicFramePr>
          <p:cNvPr id="183" name="表 182">
            <a:extLst>
              <a:ext uri="{FF2B5EF4-FFF2-40B4-BE49-F238E27FC236}">
                <a16:creationId xmlns:a16="http://schemas.microsoft.com/office/drawing/2014/main" xmlns="" id="{5226F429-1382-453E-9D24-228DA9E97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011828"/>
              </p:ext>
            </p:extLst>
          </p:nvPr>
        </p:nvGraphicFramePr>
        <p:xfrm>
          <a:off x="2833189" y="2325382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graphicFrame>
        <p:nvGraphicFramePr>
          <p:cNvPr id="184" name="表 183">
            <a:extLst>
              <a:ext uri="{FF2B5EF4-FFF2-40B4-BE49-F238E27FC236}">
                <a16:creationId xmlns:a16="http://schemas.microsoft.com/office/drawing/2014/main" xmlns="" id="{AA0B4B6F-FD2A-4C9C-A095-6E737D8A3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957951"/>
              </p:ext>
            </p:extLst>
          </p:nvPr>
        </p:nvGraphicFramePr>
        <p:xfrm>
          <a:off x="4227487" y="2325382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graphicFrame>
        <p:nvGraphicFramePr>
          <p:cNvPr id="185" name="表 184">
            <a:extLst>
              <a:ext uri="{FF2B5EF4-FFF2-40B4-BE49-F238E27FC236}">
                <a16:creationId xmlns:a16="http://schemas.microsoft.com/office/drawing/2014/main" xmlns="" id="{EBAE25B8-0230-46F2-A369-9D5F8FFF8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769726"/>
              </p:ext>
            </p:extLst>
          </p:nvPr>
        </p:nvGraphicFramePr>
        <p:xfrm>
          <a:off x="5613199" y="2325382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sp>
        <p:nvSpPr>
          <p:cNvPr id="193" name="テキスト ボックス 192">
            <a:extLst>
              <a:ext uri="{FF2B5EF4-FFF2-40B4-BE49-F238E27FC236}">
                <a16:creationId xmlns:a16="http://schemas.microsoft.com/office/drawing/2014/main" xmlns="" id="{E246CFBA-C510-42E1-A5B8-15CDAD581750}"/>
              </a:ext>
            </a:extLst>
          </p:cNvPr>
          <p:cNvSpPr txBox="1"/>
          <p:nvPr/>
        </p:nvSpPr>
        <p:spPr>
          <a:xfrm>
            <a:off x="156087" y="109019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Suppl. Fig. 4</a:t>
            </a:r>
            <a:endParaRPr kumimoji="1" lang="ja-JP" altLang="en-US" sz="2400" b="1" dirty="0"/>
          </a:p>
        </p:txBody>
      </p:sp>
      <p:sp>
        <p:nvSpPr>
          <p:cNvPr id="199" name="テキスト ボックス 198">
            <a:extLst>
              <a:ext uri="{FF2B5EF4-FFF2-40B4-BE49-F238E27FC236}">
                <a16:creationId xmlns:a16="http://schemas.microsoft.com/office/drawing/2014/main" xmlns="" id="{2136CB7E-1FDC-494D-A2A4-7ACB02D07227}"/>
              </a:ext>
            </a:extLst>
          </p:cNvPr>
          <p:cNvSpPr txBox="1"/>
          <p:nvPr/>
        </p:nvSpPr>
        <p:spPr>
          <a:xfrm>
            <a:off x="199126" y="651794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a</a:t>
            </a:r>
          </a:p>
        </p:txBody>
      </p:sp>
      <p:sp>
        <p:nvSpPr>
          <p:cNvPr id="201" name="テキスト ボックス 200">
            <a:extLst>
              <a:ext uri="{FF2B5EF4-FFF2-40B4-BE49-F238E27FC236}">
                <a16:creationId xmlns:a16="http://schemas.microsoft.com/office/drawing/2014/main" xmlns="" id="{E25090F4-7198-4BA4-A954-CD7C2D450181}"/>
              </a:ext>
            </a:extLst>
          </p:cNvPr>
          <p:cNvSpPr txBox="1"/>
          <p:nvPr/>
        </p:nvSpPr>
        <p:spPr>
          <a:xfrm>
            <a:off x="195588" y="482786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ｂ</a:t>
            </a:r>
          </a:p>
        </p:txBody>
      </p:sp>
      <p:sp>
        <p:nvSpPr>
          <p:cNvPr id="202" name="テキスト ボックス 201">
            <a:extLst>
              <a:ext uri="{FF2B5EF4-FFF2-40B4-BE49-F238E27FC236}">
                <a16:creationId xmlns:a16="http://schemas.microsoft.com/office/drawing/2014/main" xmlns="" id="{250C5FF6-C855-4E66-BB55-8D151D4DE580}"/>
              </a:ext>
            </a:extLst>
          </p:cNvPr>
          <p:cNvSpPr txBox="1"/>
          <p:nvPr/>
        </p:nvSpPr>
        <p:spPr>
          <a:xfrm>
            <a:off x="656725" y="4024801"/>
            <a:ext cx="9984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Number at risk</a:t>
            </a:r>
            <a:endParaRPr kumimoji="1" lang="ja-JP" altLang="en-US" sz="800" dirty="0"/>
          </a:p>
        </p:txBody>
      </p:sp>
      <p:graphicFrame>
        <p:nvGraphicFramePr>
          <p:cNvPr id="203" name="表 202">
            <a:extLst>
              <a:ext uri="{FF2B5EF4-FFF2-40B4-BE49-F238E27FC236}">
                <a16:creationId xmlns:a16="http://schemas.microsoft.com/office/drawing/2014/main" xmlns="" id="{85DFECF8-AD1A-4733-8356-72D24A422F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15443"/>
              </p:ext>
            </p:extLst>
          </p:nvPr>
        </p:nvGraphicFramePr>
        <p:xfrm>
          <a:off x="736217" y="4202145"/>
          <a:ext cx="355600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xmlns="" val="1434713363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600" u="none" strike="noStrike" dirty="0">
                          <a:effectLst/>
                        </a:rPr>
                        <a:t>Mo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3594730141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600" u="none" strike="noStrike" dirty="0" err="1">
                          <a:effectLst/>
                        </a:rPr>
                        <a:t>pCR</a:t>
                      </a:r>
                      <a:r>
                        <a:rPr lang="en-US" sz="600" u="none" strike="noStrike" dirty="0">
                          <a:effectLst/>
                        </a:rPr>
                        <a:t>(+)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2746748736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600" u="none" strike="noStrike" dirty="0" err="1">
                          <a:effectLst/>
                        </a:rPr>
                        <a:t>pCR</a:t>
                      </a:r>
                      <a:r>
                        <a:rPr lang="en-US" sz="600" u="none" strike="noStrike" dirty="0">
                          <a:effectLst/>
                        </a:rPr>
                        <a:t>(-)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502907697"/>
                  </a:ext>
                </a:extLst>
              </a:tr>
            </a:tbl>
          </a:graphicData>
        </a:graphic>
      </p:graphicFrame>
      <p:graphicFrame>
        <p:nvGraphicFramePr>
          <p:cNvPr id="204" name="表 203">
            <a:extLst>
              <a:ext uri="{FF2B5EF4-FFF2-40B4-BE49-F238E27FC236}">
                <a16:creationId xmlns:a16="http://schemas.microsoft.com/office/drawing/2014/main" xmlns="" id="{35FA2F5B-EEC7-485E-A42F-2B14DCBBAA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729720"/>
              </p:ext>
            </p:extLst>
          </p:nvPr>
        </p:nvGraphicFramePr>
        <p:xfrm>
          <a:off x="1091817" y="4202145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3054517016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941969085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19767351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58090956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868664358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140276360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890411566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3734036924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游ゴシック" panose="020B0400000000000000" pitchFamily="50" charset="-128"/>
                        </a:rPr>
                        <a:t>290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275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268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221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170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102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972770566"/>
                  </a:ext>
                </a:extLst>
              </a:tr>
            </a:tbl>
          </a:graphicData>
        </a:graphic>
      </p:graphicFrame>
      <p:graphicFrame>
        <p:nvGraphicFramePr>
          <p:cNvPr id="205" name="表 204">
            <a:extLst>
              <a:ext uri="{FF2B5EF4-FFF2-40B4-BE49-F238E27FC236}">
                <a16:creationId xmlns:a16="http://schemas.microsoft.com/office/drawing/2014/main" xmlns="" id="{FA98B7AF-0E70-411C-B3FB-12A2C1E3A3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045991"/>
              </p:ext>
            </p:extLst>
          </p:nvPr>
        </p:nvGraphicFramePr>
        <p:xfrm>
          <a:off x="2430482" y="4202145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341802646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576632499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97076761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956126372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159147484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527918270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12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4110325121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2424110003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306936731"/>
                  </a:ext>
                </a:extLst>
              </a:tr>
            </a:tbl>
          </a:graphicData>
        </a:graphic>
      </p:graphicFrame>
      <p:graphicFrame>
        <p:nvGraphicFramePr>
          <p:cNvPr id="206" name="表 205">
            <a:extLst>
              <a:ext uri="{FF2B5EF4-FFF2-40B4-BE49-F238E27FC236}">
                <a16:creationId xmlns:a16="http://schemas.microsoft.com/office/drawing/2014/main" xmlns="" id="{3DFAE12B-70FF-4F0D-83A8-8BEF3946B3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181793"/>
              </p:ext>
            </p:extLst>
          </p:nvPr>
        </p:nvGraphicFramePr>
        <p:xfrm>
          <a:off x="3846060" y="4202145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4100151480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840172411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676185113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980672772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719120786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534283545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053976080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394459328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60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56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43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61890327"/>
                  </a:ext>
                </a:extLst>
              </a:tr>
            </a:tbl>
          </a:graphicData>
        </a:graphic>
      </p:graphicFrame>
      <p:graphicFrame>
        <p:nvGraphicFramePr>
          <p:cNvPr id="207" name="表 206">
            <a:extLst>
              <a:ext uri="{FF2B5EF4-FFF2-40B4-BE49-F238E27FC236}">
                <a16:creationId xmlns:a16="http://schemas.microsoft.com/office/drawing/2014/main" xmlns="" id="{D66CBA99-216D-4357-AA9A-F729191E7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649084"/>
              </p:ext>
            </p:extLst>
          </p:nvPr>
        </p:nvGraphicFramePr>
        <p:xfrm>
          <a:off x="5216372" y="4202145"/>
          <a:ext cx="118242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071">
                  <a:extLst>
                    <a:ext uri="{9D8B030D-6E8A-4147-A177-3AD203B41FA5}">
                      <a16:colId xmlns:a16="http://schemas.microsoft.com/office/drawing/2014/main" xmlns="" val="4059993153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2518665658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1532482747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4094720955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888540805"/>
                    </a:ext>
                  </a:extLst>
                </a:gridCol>
                <a:gridCol w="197071">
                  <a:extLst>
                    <a:ext uri="{9D8B030D-6E8A-4147-A177-3AD203B41FA5}">
                      <a16:colId xmlns:a16="http://schemas.microsoft.com/office/drawing/2014/main" xmlns="" val="3998647735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12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24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36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48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>
                          <a:effectLst/>
                        </a:rPr>
                        <a:t>60</a:t>
                      </a:r>
                      <a:endParaRPr lang="en-US" altLang="ja-JP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4146636148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58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41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34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22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4285948402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155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137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119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90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59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altLang="ja-JP" sz="600" u="none" strike="noStrike" dirty="0">
                          <a:effectLst/>
                        </a:rPr>
                        <a:t>31</a:t>
                      </a:r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xmlns="" val="1879862890"/>
                  </a:ext>
                </a:extLst>
              </a:tr>
            </a:tbl>
          </a:graphicData>
        </a:graphic>
      </p:graphicFrame>
      <p:cxnSp>
        <p:nvCxnSpPr>
          <p:cNvPr id="208" name="直線コネクタ 207">
            <a:extLst>
              <a:ext uri="{FF2B5EF4-FFF2-40B4-BE49-F238E27FC236}">
                <a16:creationId xmlns:a16="http://schemas.microsoft.com/office/drawing/2014/main" xmlns="" id="{4D113C05-5DDD-4A99-97E8-ADF86BFAC96A}"/>
              </a:ext>
            </a:extLst>
          </p:cNvPr>
          <p:cNvCxnSpPr>
            <a:cxnSpLocks/>
          </p:cNvCxnSpPr>
          <p:nvPr/>
        </p:nvCxnSpPr>
        <p:spPr>
          <a:xfrm>
            <a:off x="735063" y="4328421"/>
            <a:ext cx="15360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線コネクタ 208">
            <a:extLst>
              <a:ext uri="{FF2B5EF4-FFF2-40B4-BE49-F238E27FC236}">
                <a16:creationId xmlns:a16="http://schemas.microsoft.com/office/drawing/2014/main" xmlns="" id="{8469DE71-AADD-42EF-8FFC-1639965753A4}"/>
              </a:ext>
            </a:extLst>
          </p:cNvPr>
          <p:cNvCxnSpPr/>
          <p:nvPr/>
        </p:nvCxnSpPr>
        <p:spPr>
          <a:xfrm>
            <a:off x="1087268" y="4202145"/>
            <a:ext cx="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直線コネクタ 209">
            <a:extLst>
              <a:ext uri="{FF2B5EF4-FFF2-40B4-BE49-F238E27FC236}">
                <a16:creationId xmlns:a16="http://schemas.microsoft.com/office/drawing/2014/main" xmlns="" id="{E72ACCE2-A874-448B-BECE-369A50CD70E2}"/>
              </a:ext>
            </a:extLst>
          </p:cNvPr>
          <p:cNvCxnSpPr>
            <a:cxnSpLocks/>
          </p:cNvCxnSpPr>
          <p:nvPr/>
        </p:nvCxnSpPr>
        <p:spPr>
          <a:xfrm>
            <a:off x="2430482" y="4325558"/>
            <a:ext cx="11824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線コネクタ 210">
            <a:extLst>
              <a:ext uri="{FF2B5EF4-FFF2-40B4-BE49-F238E27FC236}">
                <a16:creationId xmlns:a16="http://schemas.microsoft.com/office/drawing/2014/main" xmlns="" id="{C0638332-28B4-4D0D-A72A-136ACCC4EF20}"/>
              </a:ext>
            </a:extLst>
          </p:cNvPr>
          <p:cNvCxnSpPr>
            <a:cxnSpLocks/>
          </p:cNvCxnSpPr>
          <p:nvPr/>
        </p:nvCxnSpPr>
        <p:spPr>
          <a:xfrm>
            <a:off x="3849977" y="4326136"/>
            <a:ext cx="11824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直線コネクタ 211">
            <a:extLst>
              <a:ext uri="{FF2B5EF4-FFF2-40B4-BE49-F238E27FC236}">
                <a16:creationId xmlns:a16="http://schemas.microsoft.com/office/drawing/2014/main" xmlns="" id="{1086E63D-B4C2-4596-B616-686ED322CC97}"/>
              </a:ext>
            </a:extLst>
          </p:cNvPr>
          <p:cNvCxnSpPr>
            <a:cxnSpLocks/>
          </p:cNvCxnSpPr>
          <p:nvPr/>
        </p:nvCxnSpPr>
        <p:spPr>
          <a:xfrm>
            <a:off x="5217940" y="4326139"/>
            <a:ext cx="11824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3" name="表 212">
            <a:extLst>
              <a:ext uri="{FF2B5EF4-FFF2-40B4-BE49-F238E27FC236}">
                <a16:creationId xmlns:a16="http://schemas.microsoft.com/office/drawing/2014/main" xmlns="" id="{E1AD6F1D-7EFD-41A4-AAAA-0DA2F9DA99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806058"/>
              </p:ext>
            </p:extLst>
          </p:nvPr>
        </p:nvGraphicFramePr>
        <p:xfrm>
          <a:off x="1469939" y="4007495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graphicFrame>
        <p:nvGraphicFramePr>
          <p:cNvPr id="214" name="表 213">
            <a:extLst>
              <a:ext uri="{FF2B5EF4-FFF2-40B4-BE49-F238E27FC236}">
                <a16:creationId xmlns:a16="http://schemas.microsoft.com/office/drawing/2014/main" xmlns="" id="{8DBCE4D2-C83D-47DD-975C-3BF36CD50C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11954"/>
              </p:ext>
            </p:extLst>
          </p:nvPr>
        </p:nvGraphicFramePr>
        <p:xfrm>
          <a:off x="2836737" y="4007495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graphicFrame>
        <p:nvGraphicFramePr>
          <p:cNvPr id="215" name="表 214">
            <a:extLst>
              <a:ext uri="{FF2B5EF4-FFF2-40B4-BE49-F238E27FC236}">
                <a16:creationId xmlns:a16="http://schemas.microsoft.com/office/drawing/2014/main" xmlns="" id="{D6DF2A12-F896-474A-95C3-B84FAD6CAD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523392"/>
              </p:ext>
            </p:extLst>
          </p:nvPr>
        </p:nvGraphicFramePr>
        <p:xfrm>
          <a:off x="4231035" y="4007495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graphicFrame>
        <p:nvGraphicFramePr>
          <p:cNvPr id="216" name="表 215">
            <a:extLst>
              <a:ext uri="{FF2B5EF4-FFF2-40B4-BE49-F238E27FC236}">
                <a16:creationId xmlns:a16="http://schemas.microsoft.com/office/drawing/2014/main" xmlns="" id="{EF1D1BB5-FB0B-4EF6-B6E0-CAF24B0163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833369"/>
              </p:ext>
            </p:extLst>
          </p:nvPr>
        </p:nvGraphicFramePr>
        <p:xfrm>
          <a:off x="5616747" y="4007495"/>
          <a:ext cx="370466" cy="20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33">
                  <a:extLst>
                    <a:ext uri="{9D8B030D-6E8A-4147-A177-3AD203B41FA5}">
                      <a16:colId xmlns:a16="http://schemas.microsoft.com/office/drawing/2014/main" xmlns="" val="1370619342"/>
                    </a:ext>
                  </a:extLst>
                </a:gridCol>
                <a:gridCol w="185233">
                  <a:extLst>
                    <a:ext uri="{9D8B030D-6E8A-4147-A177-3AD203B41FA5}">
                      <a16:colId xmlns:a16="http://schemas.microsoft.com/office/drawing/2014/main" xmlns="" val="632513241"/>
                    </a:ext>
                  </a:extLst>
                </a:gridCol>
              </a:tblGrid>
              <a:tr h="697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(Months)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3273848"/>
                  </a:ext>
                </a:extLst>
              </a:tr>
              <a:tr h="69723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86513334"/>
                  </a:ext>
                </a:extLst>
              </a:tr>
            </a:tbl>
          </a:graphicData>
        </a:graphic>
      </p:graphicFrame>
      <p:sp>
        <p:nvSpPr>
          <p:cNvPr id="126" name="テキスト ボックス 125">
            <a:extLst>
              <a:ext uri="{FF2B5EF4-FFF2-40B4-BE49-F238E27FC236}">
                <a16:creationId xmlns:a16="http://schemas.microsoft.com/office/drawing/2014/main" xmlns="" id="{8E244DFC-E246-4114-BC1B-30C32F0E1928}"/>
              </a:ext>
            </a:extLst>
          </p:cNvPr>
          <p:cNvSpPr txBox="1"/>
          <p:nvPr/>
        </p:nvSpPr>
        <p:spPr>
          <a:xfrm>
            <a:off x="3091033" y="561491"/>
            <a:ext cx="13461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b="1" dirty="0"/>
              <a:t>ypT0 ypN0</a:t>
            </a:r>
            <a:endParaRPr lang="ja-JP" altLang="en-US" dirty="0"/>
          </a:p>
        </p:txBody>
      </p:sp>
      <p:sp>
        <p:nvSpPr>
          <p:cNvPr id="150" name="テキスト ボックス 149">
            <a:extLst>
              <a:ext uri="{FF2B5EF4-FFF2-40B4-BE49-F238E27FC236}">
                <a16:creationId xmlns:a16="http://schemas.microsoft.com/office/drawing/2014/main" xmlns="" id="{E035328A-7FB6-4E30-924C-BDA56C4BBA0E}"/>
              </a:ext>
            </a:extLst>
          </p:cNvPr>
          <p:cNvSpPr txBox="1"/>
          <p:nvPr/>
        </p:nvSpPr>
        <p:spPr>
          <a:xfrm>
            <a:off x="3007252" y="4812119"/>
            <a:ext cx="1582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b="1" dirty="0"/>
              <a:t>ypT0/is </a:t>
            </a:r>
            <a:r>
              <a:rPr kumimoji="1" lang="en-US" altLang="ja-JP" b="1" dirty="0" err="1"/>
              <a:t>ypNX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50659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5397</TotalTime>
  <Words>2103</Words>
  <Application>Microsoft Office PowerPoint</Application>
  <PresentationFormat>On-screen Show (4:3)</PresentationFormat>
  <Paragraphs>1026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ＭＳ Ｐゴシック</vt:lpstr>
      <vt:lpstr>游ゴシック</vt:lpstr>
      <vt:lpstr>游ゴシック Light</vt:lpstr>
      <vt:lpstr>Yu Gothic Medium</vt:lpstr>
      <vt:lpstr>Arial</vt:lpstr>
      <vt:lpstr>Calibri</vt:lpstr>
      <vt:lpstr>Calibri Light</vt:lpstr>
      <vt:lpstr>Times New Roman</vt:lpstr>
      <vt:lpstr>ゴシック</vt:lpstr>
      <vt:lpstr>Office テーマ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学 二村</dc:creator>
  <cp:lastModifiedBy>Josephine Joan Ofarc C.</cp:lastModifiedBy>
  <cp:revision>174</cp:revision>
  <cp:lastPrinted>2020-08-04T08:34:28Z</cp:lastPrinted>
  <dcterms:created xsi:type="dcterms:W3CDTF">2020-05-23T11:08:27Z</dcterms:created>
  <dcterms:modified xsi:type="dcterms:W3CDTF">2021-03-10T10:56:06Z</dcterms:modified>
</cp:coreProperties>
</file>