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373" r:id="rId2"/>
    <p:sldId id="366" r:id="rId3"/>
    <p:sldId id="375" r:id="rId4"/>
  </p:sldIdLst>
  <p:sldSz cx="6858000" cy="9144000" type="letter"/>
  <p:notesSz cx="7019925" cy="9305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slie, Macall   (HSC)" initials="LM(" lastIdx="26" clrIdx="0">
    <p:extLst>
      <p:ext uri="{19B8F6BF-5375-455C-9EA6-DF929625EA0E}">
        <p15:presenceInfo xmlns:p15="http://schemas.microsoft.com/office/powerpoint/2012/main" userId="S-1-5-21-598231604-1040596609-1897138802-208417" providerId="AD"/>
      </p:ext>
    </p:extLst>
  </p:cmAuthor>
  <p:cmAuthor id="2" name="Tanaka, Takemi   (HSC)" initials="TT(" lastIdx="3" clrIdx="1">
    <p:extLst>
      <p:ext uri="{19B8F6BF-5375-455C-9EA6-DF929625EA0E}">
        <p15:presenceInfo xmlns:p15="http://schemas.microsoft.com/office/powerpoint/2012/main" userId="S-1-5-21-598231604-1040596609-1897138802-1591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42" autoAdjust="0"/>
    <p:restoredTop sz="92632" autoAdjust="0"/>
  </p:normalViewPr>
  <p:slideViewPr>
    <p:cSldViewPr snapToGrid="0">
      <p:cViewPr varScale="1">
        <p:scale>
          <a:sx n="80" d="100"/>
          <a:sy n="80" d="100"/>
        </p:scale>
        <p:origin x="34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aka, Takemi   (HSC)" userId="a3012100-9b4c-4ef4-9101-2542d9901534" providerId="ADAL" clId="{C36BBCCA-F755-4F5B-9E0F-B60CA698CB3E}"/>
    <pc:docChg chg="custSel addSld delSld modSld sldOrd">
      <pc:chgData name="Tanaka, Takemi   (HSC)" userId="a3012100-9b4c-4ef4-9101-2542d9901534" providerId="ADAL" clId="{C36BBCCA-F755-4F5B-9E0F-B60CA698CB3E}" dt="2023-02-16T04:45:39.770" v="95" actId="20577"/>
      <pc:docMkLst>
        <pc:docMk/>
      </pc:docMkLst>
      <pc:sldChg chg="modSp">
        <pc:chgData name="Tanaka, Takemi   (HSC)" userId="a3012100-9b4c-4ef4-9101-2542d9901534" providerId="ADAL" clId="{C36BBCCA-F755-4F5B-9E0F-B60CA698CB3E}" dt="2023-02-16T03:06:50.694" v="65" actId="20577"/>
        <pc:sldMkLst>
          <pc:docMk/>
          <pc:sldMk cId="2790865498" sldId="366"/>
        </pc:sldMkLst>
        <pc:spChg chg="mod">
          <ac:chgData name="Tanaka, Takemi   (HSC)" userId="a3012100-9b4c-4ef4-9101-2542d9901534" providerId="ADAL" clId="{C36BBCCA-F755-4F5B-9E0F-B60CA698CB3E}" dt="2023-02-16T03:06:50.694" v="65" actId="20577"/>
          <ac:spMkLst>
            <pc:docMk/>
            <pc:sldMk cId="2790865498" sldId="366"/>
            <ac:spMk id="2" creationId="{00000000-0000-0000-0000-000000000000}"/>
          </ac:spMkLst>
        </pc:spChg>
      </pc:sldChg>
      <pc:sldChg chg="modSp ord">
        <pc:chgData name="Tanaka, Takemi   (HSC)" userId="a3012100-9b4c-4ef4-9101-2542d9901534" providerId="ADAL" clId="{C36BBCCA-F755-4F5B-9E0F-B60CA698CB3E}" dt="2023-02-16T03:06:45.218" v="63" actId="20577"/>
        <pc:sldMkLst>
          <pc:docMk/>
          <pc:sldMk cId="121277270" sldId="373"/>
        </pc:sldMkLst>
        <pc:spChg chg="mod">
          <ac:chgData name="Tanaka, Takemi   (HSC)" userId="a3012100-9b4c-4ef4-9101-2542d9901534" providerId="ADAL" clId="{C36BBCCA-F755-4F5B-9E0F-B60CA698CB3E}" dt="2023-02-16T03:06:45.218" v="63" actId="20577"/>
          <ac:spMkLst>
            <pc:docMk/>
            <pc:sldMk cId="121277270" sldId="373"/>
            <ac:spMk id="3" creationId="{00000000-0000-0000-0000-000000000000}"/>
          </ac:spMkLst>
        </pc:spChg>
      </pc:sldChg>
      <pc:sldChg chg="add del">
        <pc:chgData name="Tanaka, Takemi   (HSC)" userId="a3012100-9b4c-4ef4-9101-2542d9901534" providerId="ADAL" clId="{C36BBCCA-F755-4F5B-9E0F-B60CA698CB3E}" dt="2023-02-16T04:45:24.209" v="67" actId="2696"/>
        <pc:sldMkLst>
          <pc:docMk/>
          <pc:sldMk cId="671961086" sldId="374"/>
        </pc:sldMkLst>
      </pc:sldChg>
      <pc:sldChg chg="modSp">
        <pc:chgData name="Tanaka, Takemi   (HSC)" userId="a3012100-9b4c-4ef4-9101-2542d9901534" providerId="ADAL" clId="{C36BBCCA-F755-4F5B-9E0F-B60CA698CB3E}" dt="2023-02-16T04:45:39.770" v="95" actId="20577"/>
        <pc:sldMkLst>
          <pc:docMk/>
          <pc:sldMk cId="2643661847" sldId="375"/>
        </pc:sldMkLst>
        <pc:spChg chg="mod">
          <ac:chgData name="Tanaka, Takemi   (HSC)" userId="a3012100-9b4c-4ef4-9101-2542d9901534" providerId="ADAL" clId="{C36BBCCA-F755-4F5B-9E0F-B60CA698CB3E}" dt="2023-02-16T04:45:39.770" v="95" actId="20577"/>
          <ac:spMkLst>
            <pc:docMk/>
            <pc:sldMk cId="2643661847" sldId="375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688" y="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5831D-354B-456D-AF3A-EED7551CF9AA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2038" y="1163638"/>
            <a:ext cx="23558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8338"/>
            <a:ext cx="5616575" cy="3663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20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688" y="8839200"/>
            <a:ext cx="304165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56892-BA83-4089-A783-46843435A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87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69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5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62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68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7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6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38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35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60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D6096-2887-44F6-9786-A415A159031F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730AF-1953-40AB-AEE7-53392EDB0F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4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2397" y="175067"/>
            <a:ext cx="57932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data 1: Codes Used to Select Medicare Biopsy and Treatment Claims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079941"/>
              </p:ext>
            </p:extLst>
          </p:nvPr>
        </p:nvGraphicFramePr>
        <p:xfrm>
          <a:off x="816825" y="620778"/>
          <a:ext cx="5224347" cy="7952342"/>
        </p:xfrm>
        <a:graphic>
          <a:graphicData uri="http://schemas.openxmlformats.org/drawingml/2006/table">
            <a:tbl>
              <a:tblPr firstRow="1" firstCol="1" bandRow="1"/>
              <a:tblGrid>
                <a:gridCol w="1073766">
                  <a:extLst>
                    <a:ext uri="{9D8B030D-6E8A-4147-A177-3AD203B41FA5}">
                      <a16:colId xmlns:a16="http://schemas.microsoft.com/office/drawing/2014/main" val="3315992153"/>
                    </a:ext>
                  </a:extLst>
                </a:gridCol>
                <a:gridCol w="2107096">
                  <a:extLst>
                    <a:ext uri="{9D8B030D-6E8A-4147-A177-3AD203B41FA5}">
                      <a16:colId xmlns:a16="http://schemas.microsoft.com/office/drawing/2014/main" val="2256065187"/>
                    </a:ext>
                  </a:extLst>
                </a:gridCol>
                <a:gridCol w="1009816">
                  <a:extLst>
                    <a:ext uri="{9D8B030D-6E8A-4147-A177-3AD203B41FA5}">
                      <a16:colId xmlns:a16="http://schemas.microsoft.com/office/drawing/2014/main" val="643758341"/>
                    </a:ext>
                  </a:extLst>
                </a:gridCol>
                <a:gridCol w="1033669">
                  <a:extLst>
                    <a:ext uri="{9D8B030D-6E8A-4147-A177-3AD203B41FA5}">
                      <a16:colId xmlns:a16="http://schemas.microsoft.com/office/drawing/2014/main" val="816816925"/>
                    </a:ext>
                  </a:extLst>
                </a:gridCol>
              </a:tblGrid>
              <a:tr h="10023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Category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HCPCS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ICD-9 Procedure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ICD-9 Diagnosis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227513"/>
                  </a:ext>
                </a:extLst>
              </a:tr>
              <a:tr h="9466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Biopsy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782787"/>
                  </a:ext>
                </a:extLst>
              </a:tr>
              <a:tr h="10023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Core needle </a:t>
                      </a:r>
                    </a:p>
                  </a:txBody>
                  <a:tcPr marL="100232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19100, 19102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747097"/>
                  </a:ext>
                </a:extLst>
              </a:tr>
              <a:tr h="20046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Vacuum assisted </a:t>
                      </a:r>
                    </a:p>
                  </a:txBody>
                  <a:tcPr marL="100232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19103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00192"/>
                  </a:ext>
                </a:extLst>
              </a:tr>
              <a:tr h="3786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Other</a:t>
                      </a:r>
                    </a:p>
                  </a:txBody>
                  <a:tcPr marL="100232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n-NO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10021, 88170, 10022, 19000, 19001, 19082, 19083, 19101, 19110, 76095, 76096, 76393, 76942, G8875, G8878, 76360, 19081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85.11, 85.12 , 85.19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515247"/>
                  </a:ext>
                </a:extLst>
              </a:tr>
              <a:tr h="9466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Surgery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712460"/>
                  </a:ext>
                </a:extLst>
              </a:tr>
              <a:tr h="18932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Breast Conserving</a:t>
                      </a:r>
                    </a:p>
                  </a:txBody>
                  <a:tcPr marL="100232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19120, 19125, 19126, 19160, 19301, 19302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85.2, 85.20- 85.22, 85.24 85.25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980202"/>
                  </a:ext>
                </a:extLst>
              </a:tr>
              <a:tr h="28399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Mastectomy</a:t>
                      </a:r>
                    </a:p>
                  </a:txBody>
                  <a:tcPr marL="100232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19162, 19180, 19182, 19200,19220,19240, 19303, 19304, 19305,19306, 19307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85.23, 85.33–85.36, 85.40–85.48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55861"/>
                  </a:ext>
                </a:extLst>
              </a:tr>
              <a:tr h="3786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Reconstruction</a:t>
                      </a:r>
                    </a:p>
                  </a:txBody>
                  <a:tcPr marL="100232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19361, 19364, 19366, 19367, 19368, 19369, 19340, 19342, 19357, 19350, 19366, 19350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85.53, 85.54, 85.33, 85.35, 85.95, 85.70, 85.71, 85.72, 85.73, 85.74, 85.75, 85.76, 85.7, 85.79, 85.82, 85.83, 85.84, 85.85, 85.89, 85.86, 85.93, 85.96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775910"/>
                  </a:ext>
                </a:extLst>
              </a:tr>
              <a:tr h="27452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Chemotherapy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C1086,C1166,C1167,C1178,C9012, C9110, C9127, C9205, C9207, C9213-C9215, C9217, C9218, C9235, C9257, C9262, C9414-C9415, C9417-C9427, C9429, C9431-C9433, C9437, C9440, J0594, J0894, J8510, J8520, J8521, J8530, J8560, J8565, J8600, J8610, J8700, J8705, J8999, J9000, J9001, J9010, J9017, J9020, J9025, J9027, J9033, J9035, J9040, J9041, J9045, J9050, J9055, J9060, J9062, J9065, J9070, J9080, J9090, J9091-J9098, J9100, J9110, J9120, J9130, J9140, J9150, J9151, J9170, J9171, J9178, J9180, J9181, J9182, J9185, J9190, J9200, J9201, J9206-J9208, J9211, J9230, J9245, J9250, J9260, J9261, J9263- J9266, J9268, J9270, J9280, J9290, J9291, J9293, J9300, J9303, J9305, J9307, J9310, J9315, J9320, J9328, J9330, J9340, J9350, J9351, J9355, J9357, J9360, J9370, J9375, J9380, J9390, J9999,  Q2017, Q2024, S0087, S0088, S0115, S0116, S0172, S0176, S0178, S0182, C8953-C8955, G0355, G0357-G0362, G0370, J7150, Q0083-Q0085, S5019, S5020, S9329-S9331, S9425, 96400-96499, 96500-96549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00.10, 17.70, 99.25, 99.28, 85.92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V58.1, V66.2, V67.2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081841"/>
                  </a:ext>
                </a:extLst>
              </a:tr>
              <a:tr h="7573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Radiation Therapy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77261-77299, 77300-77399, 77401-77499, 77520, 77523, 76370, 76950, 77750-77799 , C1325, C1348, C1350, C1700-C1712, C1715-C1720, C1728, C1790-C1806, C2616, C2632, C2633, C9714, C9715, G0174, G0178, G0179, G0261, G0256, G0273, G0274, G0338-G0340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92.21-92.29, 92.3, 92.30-92.39, 92.4, 92.41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V580, V661, V671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067378"/>
                  </a:ext>
                </a:extLst>
              </a:tr>
              <a:tr h="1893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Hormone Therapy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J9202, 96402, J9395, J9217, J0187, J9395,  S0156, S0170, S0165</a:t>
                      </a:r>
                    </a:p>
                  </a:txBody>
                  <a:tcPr marL="5568" marR="5568" marT="55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568" marR="5568" marT="55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V0751, V0752</a:t>
                      </a:r>
                    </a:p>
                  </a:txBody>
                  <a:tcPr marL="5568" marR="5568" marT="55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945096"/>
                  </a:ext>
                </a:extLst>
              </a:tr>
              <a:tr h="2895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HER2 Therapy</a:t>
                      </a:r>
                    </a:p>
                  </a:txBody>
                  <a:tcPr marL="5568" marR="5568" marT="55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J9354, C9131, J9306, C9292, J9355, J9228, J9035, J9356, Q5117, Q5114, Q5113, J9358, J9316</a:t>
                      </a:r>
                    </a:p>
                  </a:txBody>
                  <a:tcPr marL="5568" marR="5568" marT="55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568" marR="5568" marT="556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65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77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8613" y="382062"/>
            <a:ext cx="5915025" cy="58211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data 2: Tumor Histology Classification Based on ICD O-3</a:t>
            </a:r>
          </a:p>
        </p:txBody>
      </p:sp>
      <p:graphicFrame>
        <p:nvGraphicFramePr>
          <p:cNvPr id="3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613616"/>
              </p:ext>
            </p:extLst>
          </p:nvPr>
        </p:nvGraphicFramePr>
        <p:xfrm>
          <a:off x="643646" y="1490410"/>
          <a:ext cx="5599992" cy="2438664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534244">
                  <a:extLst>
                    <a:ext uri="{9D8B030D-6E8A-4147-A177-3AD203B41FA5}">
                      <a16:colId xmlns:a16="http://schemas.microsoft.com/office/drawing/2014/main" val="1759948225"/>
                    </a:ext>
                  </a:extLst>
                </a:gridCol>
                <a:gridCol w="4065748">
                  <a:extLst>
                    <a:ext uri="{9D8B030D-6E8A-4147-A177-3AD203B41FA5}">
                      <a16:colId xmlns:a16="http://schemas.microsoft.com/office/drawing/2014/main" val="2785700863"/>
                    </a:ext>
                  </a:extLst>
                </a:gridCol>
              </a:tblGrid>
              <a:tr h="871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7" marR="6066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ICDO-3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7" marR="60667" marT="0" marB="0"/>
                </a:tc>
                <a:extLst>
                  <a:ext uri="{0D108BD9-81ED-4DB2-BD59-A6C34878D82A}">
                    <a16:rowId xmlns:a16="http://schemas.microsoft.com/office/drawing/2014/main" val="3645126323"/>
                  </a:ext>
                </a:extLst>
              </a:tr>
              <a:tr h="2733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Ductal</a:t>
                      </a:r>
                      <a:endParaRPr lang="en-US" sz="1000" b="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7" marR="6066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8022, 8035, 8500-8503, 8523</a:t>
                      </a:r>
                      <a:endParaRPr lang="en-US" sz="900" i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323" marR="68323" marT="0" marB="0"/>
                </a:tc>
                <a:extLst>
                  <a:ext uri="{0D108BD9-81ED-4DB2-BD59-A6C34878D82A}">
                    <a16:rowId xmlns:a16="http://schemas.microsoft.com/office/drawing/2014/main" val="3253567128"/>
                  </a:ext>
                </a:extLst>
              </a:tr>
              <a:tr h="2733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Lobular</a:t>
                      </a:r>
                      <a:endParaRPr lang="en-US" sz="1000" b="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7" marR="6066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8520, 8524</a:t>
                      </a:r>
                      <a:endParaRPr lang="en-US" sz="900" i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323" marR="68323" marT="0" marB="0"/>
                </a:tc>
                <a:extLst>
                  <a:ext uri="{0D108BD9-81ED-4DB2-BD59-A6C34878D82A}">
                    <a16:rowId xmlns:a16="http://schemas.microsoft.com/office/drawing/2014/main" val="310825880"/>
                  </a:ext>
                </a:extLst>
              </a:tr>
              <a:tr h="4100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Ductal with Lobular</a:t>
                      </a:r>
                      <a:endParaRPr lang="en-US" sz="1000" b="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7" marR="6066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8522</a:t>
                      </a:r>
                      <a:endParaRPr lang="en-US" sz="900" i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323" marR="68323" marT="0" marB="0"/>
                </a:tc>
                <a:extLst>
                  <a:ext uri="{0D108BD9-81ED-4DB2-BD59-A6C34878D82A}">
                    <a16:rowId xmlns:a16="http://schemas.microsoft.com/office/drawing/2014/main" val="2724196701"/>
                  </a:ext>
                </a:extLst>
              </a:tr>
              <a:tr h="3944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</a:t>
                      </a:r>
                      <a:endParaRPr lang="en-US" sz="1000" b="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67" marR="60667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8000, 8004, 8010, 8012-8013, 8020-8021, 8032-8033, 8041, 8050, 8070-8071, 8074, 8090, 8123, 8140-8141, 8154, 8200, 8201, 8211, 8230, 8231, 8246, 8251, 8255, 8260, 8310, 8315, 8320, 8323, 8341, 8343, 8401, 8439, 8452, 8453, 8460, 8470, 8480-8482, 8490, 8504, 8507, 8510, 8512, 8513, 8521, 8525, 8540, 8541, 8543, 8550, 8560, 8562, 8570-8575, 8980, 9020</a:t>
                      </a:r>
                      <a:endParaRPr lang="en-US" sz="900" i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323" marR="68323" marT="0" marB="0"/>
                </a:tc>
                <a:extLst>
                  <a:ext uri="{0D108BD9-81ED-4DB2-BD59-A6C34878D82A}">
                    <a16:rowId xmlns:a16="http://schemas.microsoft.com/office/drawing/2014/main" val="1093845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865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12" y="1376897"/>
            <a:ext cx="5805601" cy="39730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4368" y="470427"/>
            <a:ext cx="45972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data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3: Inverse Propensity Score Weights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43661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261179</TotalTime>
  <Words>724</Words>
  <Application>Microsoft Office PowerPoint</Application>
  <PresentationFormat>Letter Paper (8.5x11 in)</PresentationFormat>
  <Paragraphs>60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MS Mincho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TTS Figures</dc:title>
  <dc:creator>Leslie, Macall   (HSC)</dc:creator>
  <cp:lastModifiedBy>Tanaka, Takemi   (HSC)</cp:lastModifiedBy>
  <cp:revision>662</cp:revision>
  <cp:lastPrinted>2020-10-15T23:12:23Z</cp:lastPrinted>
  <dcterms:created xsi:type="dcterms:W3CDTF">2020-10-02T19:47:26Z</dcterms:created>
  <dcterms:modified xsi:type="dcterms:W3CDTF">2023-02-16T04:45:49Z</dcterms:modified>
</cp:coreProperties>
</file>