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709"/>
  </p:normalViewPr>
  <p:slideViewPr>
    <p:cSldViewPr snapToGrid="0">
      <p:cViewPr varScale="1">
        <p:scale>
          <a:sx n="102" d="100"/>
          <a:sy n="102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837034-BB5E-8CE8-183B-D37DEB3EA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E0FDD05-D1D7-F335-2A69-ECAD81A20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3222F8-81C4-96AA-BB15-7D0310D77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DB0360-B884-4802-7EFF-647AB2B57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DC91D8-C9FB-34E0-B804-9597C83B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633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602F9B-540A-E437-45FD-92F8355B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CC6BD4-512D-BA50-21E2-7B68ED501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A6A74E-E5F3-A0E7-5E94-74B8557A8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5EE2BF-37DA-4666-2718-0445C62AB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CEFE02-DEEF-17DC-3F96-E2437469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064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C2076F-7AB9-1AEB-1E04-CE0394C17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53D227-92D7-78F4-F162-2A6AEEEBA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0A769B-9765-ADA7-1D9C-21C6F6D4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0BB631-5C8D-89AC-7B10-CD7F833D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A93026-5F7A-4D19-C2D8-5D6E5B15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08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71E754-49E9-3A28-05B7-179E4C2F6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D0989C-3C52-072C-DBBB-1D9CF1DA5F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1C4B1DC-37E3-BBDA-F431-5EFF1E97D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1B747B-C7CD-D640-2FA8-A4712F7C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72C842-5FC1-7ECB-DDFB-C93C8974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B27B4E-F070-BDA0-CA1C-F7531BC2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46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8B8EB4-406B-5FA6-35E2-6DE5C10AF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323A25-D29B-FC44-3F0B-CB90ACAFA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2E8C0A-FC7F-7DFA-A1DB-2893D2562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75981AA-DC24-A352-DFFE-81BD995A6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E60C49F-D24D-61BE-C7E3-FCACF5F6F5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49F5550-67F8-9F27-A6C4-4FDE3770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C64A040-C832-17B0-76A2-F3CAA4415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2AF6F41-A6B1-B0C6-7DBC-8013B3B4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601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8BC037-F65C-E2BF-9A63-D85BB187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B569908-32F1-4F8F-8F87-6E6215C50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DDB82F-7392-D38C-72D9-DB5CE908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EA3FDA7-B657-920D-D067-A41429EF0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470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D7E616-9F5F-A8F8-4DBF-5ECEE4F9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3E0AD06-009E-627C-2849-B09ECD682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DA4CDB-5A93-BA62-7245-13EDE0BB0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1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90B70A-5C07-CA6F-25A3-E7E869C8E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2290E4-CE57-A7B3-EBF6-37F8B9530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DB8CD38-4FD2-C055-63A5-5D8F3A61C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E87953-91F0-5A0F-2F6B-509F05823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C05949-70A1-3A5E-7961-34D8765B4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991D4E-0811-EBDE-752F-E7C9E98F4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76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C05021-8F99-F1B7-2D77-3189FCCD9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C8993C-BDB4-877A-4F61-9A11D94B1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1A2DE3-F80B-94E3-5D81-7AD1CC02F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4E6303-6DE7-BD04-BD97-B0C3AED6F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1386AA-4D5B-D9B5-D963-C10D7E1E7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74AAC8-49F6-4C48-7B00-BC5F52F0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36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A3A401-D358-E6B8-9BA5-524B8EF92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FB3E07-83A0-B7EB-A30F-047294CA8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D22F97-09A6-661E-3CAF-B93AFCDA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6B6C2F-5F65-DB46-A6B0-F6E5B96F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488D3D-FAF4-DACF-A870-2A236F2F6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389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5302B32-E846-6FC0-F5A3-428629E57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97CF887-E01B-77A4-055E-43C82BEF8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026CB3-DA16-2DFF-FA4A-E741F7BD3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1F4B0B-837E-9E50-C390-D7762DD35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10FCF3-CBF7-7254-AE75-1D1548C1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70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32EA4A7-3E67-D852-1A97-F30BEA99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FD9A01-3126-3FCE-D4B8-565381D99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A86F8F-9DA9-082A-8BB8-905416530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93A3-72A3-2342-9C89-993EA9F45C54}" type="datetimeFigureOut">
              <a:rPr kumimoji="1" lang="ja-JP" altLang="en-US" smtClean="0"/>
              <a:t>2025/5/24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A8E678-9022-EA6F-C696-747E5CC9C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70C403-7D1B-F119-EC6F-076C1FD97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D0292-C96F-1A48-A0D7-43DB65504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8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DFCBD-0815-450E-C1B6-4CE88AB35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42E003B7-9F93-65CA-08A1-AD6892672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085" y="824668"/>
            <a:ext cx="6964922" cy="438779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4A254A6-190F-AC36-90B4-5BA244ADFD04}"/>
              </a:ext>
            </a:extLst>
          </p:cNvPr>
          <p:cNvCxnSpPr/>
          <p:nvPr/>
        </p:nvCxnSpPr>
        <p:spPr>
          <a:xfrm>
            <a:off x="3732210" y="3783607"/>
            <a:ext cx="423081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4EF19C4A-1EC3-5CBC-3DA1-7246A2441544}"/>
              </a:ext>
            </a:extLst>
          </p:cNvPr>
          <p:cNvCxnSpPr/>
          <p:nvPr/>
        </p:nvCxnSpPr>
        <p:spPr>
          <a:xfrm>
            <a:off x="3749252" y="4045191"/>
            <a:ext cx="423081" cy="0"/>
          </a:xfrm>
          <a:prstGeom prst="line">
            <a:avLst/>
          </a:prstGeom>
          <a:ln w="127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4DEE21FA-8143-9F69-9F20-196C4D8AFC4C}"/>
              </a:ext>
            </a:extLst>
          </p:cNvPr>
          <p:cNvCxnSpPr/>
          <p:nvPr/>
        </p:nvCxnSpPr>
        <p:spPr>
          <a:xfrm>
            <a:off x="3736726" y="4290851"/>
            <a:ext cx="423081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898AC1E-CE81-84AD-5011-0948AE419C97}"/>
              </a:ext>
            </a:extLst>
          </p:cNvPr>
          <p:cNvCxnSpPr/>
          <p:nvPr/>
        </p:nvCxnSpPr>
        <p:spPr>
          <a:xfrm>
            <a:off x="3750374" y="4563806"/>
            <a:ext cx="423081" cy="0"/>
          </a:xfrm>
          <a:prstGeom prst="line">
            <a:avLst/>
          </a:prstGeom>
          <a:ln w="1270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EDF9947-4EC7-51BF-3B40-AB21358A88D8}"/>
              </a:ext>
            </a:extLst>
          </p:cNvPr>
          <p:cNvSpPr/>
          <p:nvPr/>
        </p:nvSpPr>
        <p:spPr>
          <a:xfrm>
            <a:off x="2079321" y="5198302"/>
            <a:ext cx="8242126" cy="124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9DF174-64A6-347C-16E6-DBAEFFEAEE05}"/>
              </a:ext>
            </a:extLst>
          </p:cNvPr>
          <p:cNvSpPr txBox="1"/>
          <p:nvPr/>
        </p:nvSpPr>
        <p:spPr>
          <a:xfrm>
            <a:off x="1077687" y="4860099"/>
            <a:ext cx="2258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risk</a:t>
            </a:r>
          </a:p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ALND and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1-positive SLN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B0F03E-72E8-3A8C-9A16-9B7E14281A08}"/>
              </a:ext>
            </a:extLst>
          </p:cNvPr>
          <p:cNvSpPr txBox="1"/>
          <p:nvPr/>
        </p:nvSpPr>
        <p:spPr>
          <a:xfrm>
            <a:off x="3578119" y="3276277"/>
            <a:ext cx="5461348" cy="14441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1149350" algn="l"/>
              </a:tabLst>
            </a:pP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5-year regional node recurrence-free survival rate (95% confidence interval)</a:t>
            </a:r>
          </a:p>
          <a:p>
            <a:pPr>
              <a:lnSpc>
                <a:spcPct val="150000"/>
              </a:lnSpc>
              <a:tabLst>
                <a:tab pos="1149350" algn="l"/>
              </a:tabLst>
            </a:pP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ja-JP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ALND and 1-positive SLN	 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97.7% (93.9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to 99.1%) 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1149350" algn="l"/>
              </a:tabLst>
            </a:pPr>
            <a:r>
              <a:rPr lang="en-US" altLang="ja-J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ALND and 2 or 3-positive SLNs	 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  (100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to 100%) </a:t>
            </a:r>
            <a:endParaRPr lang="en-US" altLang="ja-JP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1149350" algn="l"/>
              </a:tabLst>
            </a:pPr>
            <a:r>
              <a:rPr lang="en-US" altLang="ja-J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ja-JP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SNB and 1-positive SLN	 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98.3% (94.8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to 99.4%) </a:t>
            </a:r>
            <a:endParaRPr lang="en-US" altLang="ja-JP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1149350" algn="l"/>
              </a:tabLst>
            </a:pPr>
            <a:r>
              <a:rPr lang="en-US" altLang="ja-J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altLang="ja-JP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SNB and 2 or 3-postive SLNs	 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96.3% (76.5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to 99.5%)   </a:t>
            </a:r>
            <a:endParaRPr kumimoji="1" lang="ja-JP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6C5A65-DF79-3541-559D-EFBC22483E94}"/>
              </a:ext>
            </a:extLst>
          </p:cNvPr>
          <p:cNvSpPr txBox="1"/>
          <p:nvPr/>
        </p:nvSpPr>
        <p:spPr>
          <a:xfrm>
            <a:off x="964505" y="364609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5B109F3-EC68-F136-137C-2388EE0DDA64}"/>
              </a:ext>
            </a:extLst>
          </p:cNvPr>
          <p:cNvSpPr txBox="1"/>
          <p:nvPr/>
        </p:nvSpPr>
        <p:spPr>
          <a:xfrm>
            <a:off x="799428" y="5498255"/>
            <a:ext cx="2536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ALND and 2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3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SLN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93CB8D4-BBC5-6556-7416-A6AB923F5D94}"/>
              </a:ext>
            </a:extLst>
          </p:cNvPr>
          <p:cNvSpPr txBox="1"/>
          <p:nvPr/>
        </p:nvSpPr>
        <p:spPr>
          <a:xfrm>
            <a:off x="1213084" y="5756333"/>
            <a:ext cx="2125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SNB and 1-positive SLN group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EA0E390-95B6-67CA-1849-2AFBEFE033B9}"/>
              </a:ext>
            </a:extLst>
          </p:cNvPr>
          <p:cNvSpPr txBox="1"/>
          <p:nvPr/>
        </p:nvSpPr>
        <p:spPr>
          <a:xfrm>
            <a:off x="930058" y="6033332"/>
            <a:ext cx="2416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SNB and 2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3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-positive SLN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group</a:t>
            </a:r>
            <a:endParaRPr kumimoji="1" lang="ja-JP" altLang="en-US" sz="1200"/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9FFDC04D-7A4A-EA8C-F241-7CBC2D9BD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98290"/>
              </p:ext>
            </p:extLst>
          </p:nvPr>
        </p:nvGraphicFramePr>
        <p:xfrm>
          <a:off x="3349108" y="5311388"/>
          <a:ext cx="6077918" cy="1061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538">
                  <a:extLst>
                    <a:ext uri="{9D8B030D-6E8A-4147-A177-3AD203B41FA5}">
                      <a16:colId xmlns:a16="http://schemas.microsoft.com/office/drawing/2014/main" val="2458037181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755539464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587094623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3865728519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2308811097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3848469901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867541853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581446731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2095728350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2320272726"/>
                    </a:ext>
                  </a:extLst>
                </a:gridCol>
                <a:gridCol w="552538">
                  <a:extLst>
                    <a:ext uri="{9D8B030D-6E8A-4147-A177-3AD203B41FA5}">
                      <a16:colId xmlns:a16="http://schemas.microsoft.com/office/drawing/2014/main" val="2780770775"/>
                    </a:ext>
                  </a:extLst>
                </a:gridCol>
              </a:tblGrid>
              <a:tr h="265419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176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171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432FF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36406"/>
                  </a:ext>
                </a:extLst>
              </a:tr>
              <a:tr h="265419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2626"/>
                  </a:ext>
                </a:extLst>
              </a:tr>
              <a:tr h="265419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172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rgbClr val="0B7D39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503402"/>
                  </a:ext>
                </a:extLst>
              </a:tr>
              <a:tr h="265419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0</a:t>
                      </a:r>
                      <a:endParaRPr lang="ja-JP" altLang="en-US" sz="12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930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055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151</Words>
  <Application>Microsoft Macintosh PowerPoint</Application>
  <PresentationFormat>ワイド画面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滋 井本</dc:creator>
  <cp:lastModifiedBy>井本滋</cp:lastModifiedBy>
  <cp:revision>21</cp:revision>
  <dcterms:created xsi:type="dcterms:W3CDTF">2024-01-16T00:09:53Z</dcterms:created>
  <dcterms:modified xsi:type="dcterms:W3CDTF">2025-05-24T07:05:51Z</dcterms:modified>
</cp:coreProperties>
</file>