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anda Farr" initials="AM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008C"/>
    <a:srgbClr val="D81668"/>
    <a:srgbClr val="9E1D53"/>
    <a:srgbClr val="343842"/>
    <a:srgbClr val="4045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2" autoAdjust="0"/>
    <p:restoredTop sz="94628" autoAdjust="0"/>
  </p:normalViewPr>
  <p:slideViewPr>
    <p:cSldViewPr>
      <p:cViewPr>
        <p:scale>
          <a:sx n="70" d="100"/>
          <a:sy n="70" d="100"/>
        </p:scale>
        <p:origin x="-151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5135563"/>
          </a:xfrm>
          <a:prstGeom prst="rect">
            <a:avLst/>
          </a:prstGeom>
        </p:spPr>
        <p:txBody>
          <a:bodyPr/>
          <a:lstStyle>
            <a:lvl1pPr>
              <a:buClr>
                <a:srgbClr val="EC008C"/>
              </a:buClr>
              <a:defRPr/>
            </a:lvl1pPr>
            <a:lvl2pPr>
              <a:buClr>
                <a:srgbClr val="EC008C"/>
              </a:buClr>
              <a:defRPr/>
            </a:lvl2pPr>
            <a:lvl3pPr>
              <a:buClr>
                <a:srgbClr val="EC008C"/>
              </a:buClr>
              <a:defRPr/>
            </a:lvl3pPr>
            <a:lvl4pPr>
              <a:buClr>
                <a:srgbClr val="EC008C"/>
              </a:buClr>
              <a:defRPr/>
            </a:lvl4pPr>
            <a:lvl5pPr>
              <a:buClr>
                <a:srgbClr val="EC008C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1981200" y="6526304"/>
            <a:ext cx="7104530" cy="33169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1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[Surname Initial], et al. </a:t>
            </a:r>
            <a:r>
              <a:rPr lang="en-US" dirty="0" err="1" smtClean="0"/>
              <a:t>Adv</a:t>
            </a:r>
            <a:r>
              <a:rPr lang="en-US" dirty="0" smtClean="0"/>
              <a:t> </a:t>
            </a:r>
            <a:r>
              <a:rPr lang="en-US" dirty="0" err="1" smtClean="0"/>
              <a:t>Ther</a:t>
            </a:r>
            <a:r>
              <a:rPr lang="en-US" dirty="0" smtClean="0"/>
              <a:t>. [YEAR].</a:t>
            </a:r>
            <a:endParaRPr lang="en-US" dirty="0"/>
          </a:p>
        </p:txBody>
      </p:sp>
      <p:pic>
        <p:nvPicPr>
          <p:cNvPr id="7" name="Picture 6" descr="Adis_white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574464"/>
            <a:ext cx="653742" cy="18286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IT Head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-2780"/>
            <a:ext cx="9144000" cy="771525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6431280"/>
            <a:ext cx="9144000" cy="457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7696200" y="160675"/>
            <a:ext cx="1447800" cy="460800"/>
          </a:xfrm>
          <a:prstGeom prst="rect">
            <a:avLst/>
          </a:prstGeom>
          <a:solidFill>
            <a:srgbClr val="EC008C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Trebuchet MS" pitchFamily="34" charset="0"/>
              </a:rPr>
              <a:t> PEER REVIEWED SUMMARY SLIDE</a:t>
            </a:r>
            <a:endParaRPr lang="en-US" sz="1200" dirty="0">
              <a:solidFill>
                <a:schemeClr val="bg1"/>
              </a:solidFill>
              <a:latin typeface="Trebuchet M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r" defTabSz="914400" rtl="0" eaLnBrk="1" latinLnBrk="0" hangingPunct="1">
        <a:spcBef>
          <a:spcPct val="0"/>
        </a:spcBef>
        <a:buNone/>
        <a:defRPr sz="120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itchFamily="34" charset="0"/>
        <a:buChar char="»"/>
        <a:defRPr sz="1200" kern="1200">
          <a:solidFill>
            <a:schemeClr val="tx1">
              <a:lumMod val="65000"/>
              <a:lumOff val="35000"/>
            </a:schemeClr>
          </a:solidFill>
          <a:latin typeface="Trebuchet MS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990600"/>
            <a:ext cx="8686800" cy="4744330"/>
          </a:xfrm>
        </p:spPr>
        <p:txBody>
          <a:bodyPr/>
          <a:lstStyle/>
          <a:p>
            <a:pPr lvl="0"/>
            <a:r>
              <a:rPr lang="en-US" sz="1550" dirty="0"/>
              <a:t>Adherence to and persistence with oral </a:t>
            </a:r>
            <a:r>
              <a:rPr lang="en-US" sz="1550" dirty="0" err="1"/>
              <a:t>antidiabetic</a:t>
            </a:r>
            <a:r>
              <a:rPr lang="en-US" sz="1550" dirty="0"/>
              <a:t> </a:t>
            </a:r>
            <a:r>
              <a:rPr lang="en-US" sz="1550" dirty="0" smtClean="0"/>
              <a:t>medication </a:t>
            </a:r>
            <a:r>
              <a:rPr lang="en-US" sz="1550" dirty="0"/>
              <a:t>were evaluated in a sample of 238,372 patients with type 2 diabetes initiating a </a:t>
            </a:r>
            <a:r>
              <a:rPr lang="en-US" sz="1550" dirty="0" err="1"/>
              <a:t>dipeptidyl</a:t>
            </a:r>
            <a:r>
              <a:rPr lang="en-US" sz="1550" dirty="0"/>
              <a:t> peptidase-4 inhibitor (DPP-4i), a sulfonylurea (SU), or a </a:t>
            </a:r>
            <a:r>
              <a:rPr lang="en-US" sz="1550" dirty="0" err="1"/>
              <a:t>thiazolidinediones</a:t>
            </a:r>
            <a:r>
              <a:rPr lang="en-US" sz="1550" dirty="0"/>
              <a:t> (TZD) in a retrospective cohort analysis using administrative health care claims.</a:t>
            </a:r>
            <a:endParaRPr lang="en-GB" sz="1550" dirty="0"/>
          </a:p>
          <a:p>
            <a:pPr lvl="0"/>
            <a:r>
              <a:rPr lang="en-US" sz="1550" dirty="0"/>
              <a:t>Initiation of a DPP-4i was associated with greater odds of being adherent over a one-year follow-up period than initiation of an SU (odds ratio [OR] = 1.678, </a:t>
            </a:r>
            <a:r>
              <a:rPr lang="en-US" sz="1550" i="1" dirty="0"/>
              <a:t>P </a:t>
            </a:r>
            <a:r>
              <a:rPr lang="en-US" sz="1550" dirty="0"/>
              <a:t>&lt;0.001) or TZD (OR = 1.605, </a:t>
            </a:r>
            <a:r>
              <a:rPr lang="en-US" sz="1550" i="1" dirty="0"/>
              <a:t>P </a:t>
            </a:r>
            <a:r>
              <a:rPr lang="en-US" sz="1550" dirty="0"/>
              <a:t>&lt;0.001), and within the DPP-4i medication class, initiation of saxagliptin was associated with better adherence than initiation of sitagliptin (OR = 1.213, </a:t>
            </a:r>
            <a:r>
              <a:rPr lang="en-US" sz="1550" i="1" dirty="0"/>
              <a:t>P </a:t>
            </a:r>
            <a:r>
              <a:rPr lang="en-US" sz="1550" dirty="0"/>
              <a:t>&lt;0.001).</a:t>
            </a:r>
            <a:endParaRPr lang="en-GB" sz="1550" dirty="0"/>
          </a:p>
          <a:p>
            <a:pPr lvl="0"/>
            <a:r>
              <a:rPr lang="en-US" sz="1550" dirty="0"/>
              <a:t>Compared with initiation of a DPP-4i, initiation of an SU (hazard ratio [HR] = 1.390, </a:t>
            </a:r>
            <a:r>
              <a:rPr lang="en-US" sz="1550" i="1" dirty="0"/>
              <a:t>P </a:t>
            </a:r>
            <a:r>
              <a:rPr lang="en-US" sz="1550" dirty="0"/>
              <a:t>&lt;0.001) or a TZD (HR = 1.402, </a:t>
            </a:r>
            <a:r>
              <a:rPr lang="en-US" sz="1550" i="1" dirty="0"/>
              <a:t>P </a:t>
            </a:r>
            <a:r>
              <a:rPr lang="en-US" sz="1550" dirty="0"/>
              <a:t>&lt;0.001) was associated with greater risk of discontinuation of therapy over a one-year follow-up period, as was initiation of sitagliptin compared with saxagliptin (HR = 1.159, </a:t>
            </a:r>
            <a:r>
              <a:rPr lang="en-US" sz="1550" i="1" dirty="0"/>
              <a:t>P </a:t>
            </a:r>
            <a:r>
              <a:rPr lang="en-US" sz="1550" dirty="0"/>
              <a:t>&lt;0.001).</a:t>
            </a:r>
            <a:endParaRPr lang="en-GB" sz="1550" dirty="0"/>
          </a:p>
          <a:p>
            <a:pPr lvl="0"/>
            <a:r>
              <a:rPr lang="en-US" sz="1550" dirty="0"/>
              <a:t>Results were consistent over a two-year follow-up period and within subgroups of patients who initiated monotherapy and who did not fill their first prescription via mail-order pharmacy.</a:t>
            </a:r>
            <a:endParaRPr lang="en-GB" sz="1550" dirty="0"/>
          </a:p>
          <a:p>
            <a:pPr lvl="0"/>
            <a:r>
              <a:rPr lang="en-US" sz="1550" dirty="0"/>
              <a:t>These findings support the use of DPP-4i medications, specifically saxagliptin, in treating type 2 diabetes, as adherence and persistence are important to experiencing optimal clinical outcomes.</a:t>
            </a:r>
            <a:endParaRPr lang="en-GB" sz="1550" dirty="0"/>
          </a:p>
          <a:p>
            <a:endParaRPr lang="en-US" sz="15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 dirty="0" smtClean="0"/>
              <a:t>Farr AM, </a:t>
            </a:r>
            <a:r>
              <a:rPr lang="en-US" dirty="0"/>
              <a:t>et al. </a:t>
            </a:r>
            <a:r>
              <a:rPr lang="en-US" dirty="0" err="1"/>
              <a:t>Adv</a:t>
            </a:r>
            <a:r>
              <a:rPr lang="en-US" dirty="0"/>
              <a:t> </a:t>
            </a:r>
            <a:r>
              <a:rPr lang="en-US" dirty="0" err="1"/>
              <a:t>Ther</a:t>
            </a:r>
            <a:r>
              <a:rPr lang="en-US" dirty="0"/>
              <a:t>. </a:t>
            </a:r>
            <a:r>
              <a:rPr lang="en-US" smtClean="0"/>
              <a:t>2014.</a:t>
            </a:r>
            <a:endParaRPr lang="en-US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8600" y="5842652"/>
            <a:ext cx="86868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 anchorCtr="0">
            <a:spAutoFit/>
          </a:bodyPr>
          <a:lstStyle/>
          <a:p>
            <a:pPr lvl="0"/>
            <a:r>
              <a:rPr lang="en-US" sz="1100" dirty="0">
                <a:solidFill>
                  <a:prstClr val="black"/>
                </a:solidFill>
              </a:rPr>
              <a:t>This summary slide represents the opinions of the authors. </a:t>
            </a:r>
            <a:r>
              <a:rPr lang="en-US" sz="1100" dirty="0" smtClean="0">
                <a:solidFill>
                  <a:prstClr val="black"/>
                </a:solidFill>
              </a:rPr>
              <a:t>Sponsorship </a:t>
            </a:r>
            <a:r>
              <a:rPr lang="en-US" sz="1100" dirty="0">
                <a:solidFill>
                  <a:prstClr val="black"/>
                </a:solidFill>
              </a:rPr>
              <a:t>for this study was funded by </a:t>
            </a:r>
            <a:r>
              <a:rPr lang="en-US" sz="1100" dirty="0" smtClean="0">
                <a:solidFill>
                  <a:prstClr val="black"/>
                </a:solidFill>
              </a:rPr>
              <a:t>Bristol-Myers Squibb and AstraZeneca. </a:t>
            </a:r>
            <a:r>
              <a:rPr lang="en-GB" sz="1100" dirty="0" smtClean="0">
                <a:solidFill>
                  <a:prstClr val="black"/>
                </a:solidFill>
              </a:rPr>
              <a:t>For </a:t>
            </a:r>
            <a:r>
              <a:rPr lang="en-GB" sz="1100" dirty="0">
                <a:solidFill>
                  <a:prstClr val="black"/>
                </a:solidFill>
              </a:rPr>
              <a:t>a full list of acknowledgments and conflicts of interest for all authors of this article, please see the full text online. </a:t>
            </a:r>
            <a:r>
              <a:rPr lang="en-US" sz="1100" dirty="0">
                <a:solidFill>
                  <a:prstClr val="black"/>
                </a:solidFill>
              </a:rPr>
              <a:t>Copyright © The Authors </a:t>
            </a:r>
            <a:r>
              <a:rPr lang="en-US" sz="1100" dirty="0" smtClean="0">
                <a:solidFill>
                  <a:prstClr val="black"/>
                </a:solidFill>
              </a:rPr>
              <a:t>2014. </a:t>
            </a:r>
            <a:r>
              <a:rPr lang="en-US" sz="1100" dirty="0">
                <a:solidFill>
                  <a:prstClr val="black"/>
                </a:solidFill>
              </a:rPr>
              <a:t>Creative Commons Attribution Noncommercial License (CC BY-NC).</a:t>
            </a:r>
            <a:endParaRPr lang="en-GB" sz="1100" dirty="0">
              <a:solidFill>
                <a:prstClr val="black"/>
              </a:solidFill>
            </a:endParaRPr>
          </a:p>
        </p:txBody>
      </p:sp>
      <p:pic>
        <p:nvPicPr>
          <p:cNvPr id="5" name="Picture 4" descr="C:\Users\half01\Desktop\open_access_ic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1900" y="238825"/>
            <a:ext cx="927100" cy="33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150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Slide Master</vt:lpstr>
      <vt:lpstr>Slide 1</vt:lpstr>
    </vt:vector>
  </TitlesOfParts>
  <Company>Springer-SBM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hayw01</dc:creator>
  <cp:lastModifiedBy>Amanda Farr</cp:lastModifiedBy>
  <cp:revision>51</cp:revision>
  <dcterms:created xsi:type="dcterms:W3CDTF">2010-11-02T11:52:55Z</dcterms:created>
  <dcterms:modified xsi:type="dcterms:W3CDTF">2014-12-06T21:27:54Z</dcterms:modified>
</cp:coreProperties>
</file>