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08C"/>
    <a:srgbClr val="D81668"/>
    <a:srgbClr val="9E1D53"/>
    <a:srgbClr val="343842"/>
    <a:srgbClr val="4045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2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EC008C"/>
              </a:buClr>
              <a:defRPr/>
            </a:lvl1pPr>
            <a:lvl2pPr>
              <a:buClr>
                <a:srgbClr val="EC008C"/>
              </a:buClr>
              <a:defRPr/>
            </a:lvl2pPr>
            <a:lvl3pPr>
              <a:buClr>
                <a:srgbClr val="EC008C"/>
              </a:buClr>
              <a:defRPr/>
            </a:lvl3pPr>
            <a:lvl4pPr>
              <a:buClr>
                <a:srgbClr val="EC008C"/>
              </a:buClr>
              <a:defRPr/>
            </a:lvl4pPr>
            <a:lvl5pPr>
              <a:buClr>
                <a:srgbClr val="EC008C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[Surname Initial], et al. </a:t>
            </a:r>
            <a:r>
              <a:rPr lang="en-US" dirty="0" err="1" smtClean="0"/>
              <a:t>Adv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[YEAR].</a:t>
            </a:r>
            <a:endParaRPr lang="en-US" dirty="0"/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IT Head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2780"/>
            <a:ext cx="9144000" cy="77152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696200" y="160675"/>
            <a:ext cx="1447800" cy="460800"/>
          </a:xfrm>
          <a:prstGeom prst="rect">
            <a:avLst/>
          </a:prstGeom>
          <a:solidFill>
            <a:srgbClr val="EC008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  <a:latin typeface="Trebuchet MS" pitchFamily="34" charset="0"/>
              </a:rPr>
              <a:t> PEER REVIEWED SUMMARY SLIDE</a:t>
            </a:r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8600" y="5542570"/>
            <a:ext cx="8686800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pPr lvl="0"/>
            <a:r>
              <a:rPr lang="en-US" sz="1050" dirty="0">
                <a:solidFill>
                  <a:prstClr val="black"/>
                </a:solidFill>
              </a:rPr>
              <a:t>This summary slide represents the opinions of the </a:t>
            </a:r>
            <a:r>
              <a:rPr lang="en-US" sz="1050" dirty="0" smtClean="0">
                <a:solidFill>
                  <a:prstClr val="black"/>
                </a:solidFill>
              </a:rPr>
              <a:t>authors. </a:t>
            </a:r>
            <a:r>
              <a:rPr lang="en-US" sz="1050" dirty="0" smtClean="0"/>
              <a:t>Article </a:t>
            </a:r>
            <a:r>
              <a:rPr lang="en-US" sz="1050" dirty="0"/>
              <a:t>processing charges were funded by </a:t>
            </a:r>
            <a:r>
              <a:rPr lang="en-US" sz="1050" dirty="0" smtClean="0"/>
              <a:t>InterMune </a:t>
            </a:r>
            <a:r>
              <a:rPr lang="en-US" sz="1050" dirty="0"/>
              <a:t>International </a:t>
            </a:r>
            <a:r>
              <a:rPr lang="en-US" sz="1050" dirty="0" smtClean="0"/>
              <a:t>AG. </a:t>
            </a:r>
            <a:r>
              <a:rPr lang="en-US" sz="1050" dirty="0"/>
              <a:t>The authors wish to acknowledge </a:t>
            </a:r>
            <a:r>
              <a:rPr lang="en-US" sz="1050" dirty="0" err="1"/>
              <a:t>Róisín</a:t>
            </a:r>
            <a:r>
              <a:rPr lang="en-US" sz="1050" dirty="0"/>
              <a:t> O’Connor, </a:t>
            </a:r>
            <a:r>
              <a:rPr lang="en-US" sz="1050" dirty="0" err="1"/>
              <a:t>inScience</a:t>
            </a:r>
            <a:r>
              <a:rPr lang="en-US" sz="1050" dirty="0"/>
              <a:t> Communications, Springer Healthcare Ltd., for medical writing and editorial assistance, funded by </a:t>
            </a:r>
            <a:r>
              <a:rPr lang="en-US" sz="1050" dirty="0" smtClean="0"/>
              <a:t>InterMune </a:t>
            </a:r>
            <a:r>
              <a:rPr lang="en-US" sz="1050" dirty="0"/>
              <a:t>International AG (</a:t>
            </a:r>
            <a:r>
              <a:rPr lang="en-US" sz="1050" dirty="0" err="1"/>
              <a:t>Muttenz</a:t>
            </a:r>
            <a:r>
              <a:rPr lang="en-US" sz="1050" dirty="0"/>
              <a:t>, Switzerland), and Josh Taylor, </a:t>
            </a:r>
            <a:r>
              <a:rPr lang="en-US" sz="1050" dirty="0" err="1"/>
              <a:t>Partizan</a:t>
            </a:r>
            <a:r>
              <a:rPr lang="en-US" sz="1050" dirty="0"/>
              <a:t>, for assistance with analysis of the IPF Care UK data, also funded by </a:t>
            </a:r>
            <a:r>
              <a:rPr lang="en-US" sz="1050" dirty="0" smtClean="0"/>
              <a:t>InterMune </a:t>
            </a:r>
            <a:r>
              <a:rPr lang="en-US" sz="1050" dirty="0"/>
              <a:t>International </a:t>
            </a:r>
            <a:r>
              <a:rPr lang="en-US" sz="1050" dirty="0" smtClean="0"/>
              <a:t>AG. </a:t>
            </a:r>
            <a:r>
              <a:rPr lang="en-GB" sz="1050" dirty="0" smtClean="0">
                <a:solidFill>
                  <a:prstClr val="black"/>
                </a:solidFill>
              </a:rPr>
              <a:t>For </a:t>
            </a:r>
            <a:r>
              <a:rPr lang="en-GB" sz="1050" dirty="0">
                <a:solidFill>
                  <a:prstClr val="black"/>
                </a:solidFill>
              </a:rPr>
              <a:t>a full list of acknowledgments and conflicts of interest for all authors of this article, please see the full text online. </a:t>
            </a:r>
            <a:r>
              <a:rPr lang="en-US" sz="1050" dirty="0">
                <a:solidFill>
                  <a:prstClr val="black"/>
                </a:solidFill>
              </a:rPr>
              <a:t>Copyright © The </a:t>
            </a:r>
            <a:r>
              <a:rPr lang="en-US" sz="1050" dirty="0" smtClean="0">
                <a:solidFill>
                  <a:prstClr val="black"/>
                </a:solidFill>
              </a:rPr>
              <a:t>Author(s) 2015. </a:t>
            </a:r>
            <a:r>
              <a:rPr lang="en-US" sz="1050" dirty="0">
                <a:solidFill>
                  <a:prstClr val="black"/>
                </a:solidFill>
              </a:rPr>
              <a:t>Creative Commons Attribution Noncommercial License (CC BY-NC).</a:t>
            </a:r>
            <a:endParaRPr lang="en-GB" sz="1050" dirty="0">
              <a:solidFill>
                <a:prstClr val="black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4744330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z="1750" dirty="0"/>
              <a:t>Patients with </a:t>
            </a:r>
            <a:r>
              <a:rPr lang="en-US" sz="1750" dirty="0" smtClean="0"/>
              <a:t>idiopathic pulmonary fibrosis (IPF) </a:t>
            </a:r>
            <a:r>
              <a:rPr lang="en-US" sz="1750" dirty="0"/>
              <a:t>require high-quality support in living with their condition and adhering to therapy </a:t>
            </a:r>
            <a:r>
              <a:rPr lang="en-US" sz="1750" dirty="0" smtClean="0"/>
              <a:t>to derive </a:t>
            </a:r>
            <a:r>
              <a:rPr lang="en-US" sz="1750" dirty="0"/>
              <a:t>maximum treatment benefit over the long term.</a:t>
            </a:r>
            <a:endParaRPr lang="en-GB" sz="1750" dirty="0"/>
          </a:p>
          <a:p>
            <a:pPr lvl="0"/>
            <a:r>
              <a:rPr lang="en-US" sz="1750" dirty="0"/>
              <a:t>This may be particularly important for </a:t>
            </a:r>
            <a:r>
              <a:rPr lang="en-US" sz="1750" dirty="0" smtClean="0"/>
              <a:t>patients with IPF receiving pirfenidone, </a:t>
            </a:r>
            <a:r>
              <a:rPr lang="en-US" sz="1750" dirty="0"/>
              <a:t>who may need support regarding dose titration </a:t>
            </a:r>
            <a:r>
              <a:rPr lang="en-US" sz="1750" dirty="0" smtClean="0"/>
              <a:t>and adapting </a:t>
            </a:r>
            <a:r>
              <a:rPr lang="en-US" sz="1750" dirty="0"/>
              <a:t>their lifestyle to successfully manage any disease- or treatment-related adverse events (AEs).</a:t>
            </a:r>
            <a:endParaRPr lang="en-GB" sz="1750" dirty="0"/>
          </a:p>
          <a:p>
            <a:pPr lvl="0"/>
            <a:r>
              <a:rPr lang="en-US" sz="1750" dirty="0"/>
              <a:t>The IPF Care Patient Support Program (IPF Care</a:t>
            </a:r>
            <a:r>
              <a:rPr lang="en-US" sz="1750" dirty="0" smtClean="0"/>
              <a:t>) provides </a:t>
            </a:r>
            <a:r>
              <a:rPr lang="en-US" sz="1750" dirty="0"/>
              <a:t>individually tailored support, education and empowerment to patients </a:t>
            </a:r>
            <a:r>
              <a:rPr lang="en-US" sz="1750" dirty="0" smtClean="0"/>
              <a:t>in Europe </a:t>
            </a:r>
            <a:r>
              <a:rPr lang="en-US" sz="1750" dirty="0"/>
              <a:t>through the provision of frequent, patient-managed discussions with specialist IPF nurses that complement the work of </a:t>
            </a:r>
            <a:r>
              <a:rPr lang="en-US" sz="1750" dirty="0" smtClean="0"/>
              <a:t>the </a:t>
            </a:r>
            <a:r>
              <a:rPr lang="en-US" sz="1750" dirty="0"/>
              <a:t>specialist healthcare team and ultimately aim to improve treatment outcomes and overall </a:t>
            </a:r>
            <a:r>
              <a:rPr lang="en-US" sz="1750" dirty="0" smtClean="0"/>
              <a:t>patient quality </a:t>
            </a:r>
            <a:r>
              <a:rPr lang="en-US" sz="1750" dirty="0"/>
              <a:t>of </a:t>
            </a:r>
            <a:r>
              <a:rPr lang="en-US" sz="1750" dirty="0" smtClean="0"/>
              <a:t>life.</a:t>
            </a:r>
            <a:endParaRPr lang="en-GB" sz="1750" dirty="0"/>
          </a:p>
          <a:p>
            <a:pPr lvl="0"/>
            <a:r>
              <a:rPr lang="en-US" sz="1750" dirty="0"/>
              <a:t>There is a low rate of discontinuation from IPF Care, with </a:t>
            </a:r>
            <a:r>
              <a:rPr lang="en-US" sz="1750" dirty="0" smtClean="0"/>
              <a:t>most patients </a:t>
            </a:r>
            <a:r>
              <a:rPr lang="en-US" sz="1750" dirty="0"/>
              <a:t>continuing on </a:t>
            </a:r>
            <a:r>
              <a:rPr lang="en-US" sz="1750" dirty="0" smtClean="0"/>
              <a:t>a </a:t>
            </a:r>
            <a:r>
              <a:rPr lang="en-US" sz="1750" dirty="0"/>
              <a:t>maintenance </a:t>
            </a:r>
            <a:r>
              <a:rPr lang="en-US" sz="1750" dirty="0" smtClean="0"/>
              <a:t>pirfenidone dose, </a:t>
            </a:r>
            <a:r>
              <a:rPr lang="en-US" sz="1750" dirty="0"/>
              <a:t>highlighting the value of the advice and support </a:t>
            </a:r>
            <a:r>
              <a:rPr lang="en-US" sz="1750" dirty="0" smtClean="0"/>
              <a:t>the </a:t>
            </a:r>
            <a:r>
              <a:rPr lang="en-US" sz="1750" dirty="0"/>
              <a:t>program </a:t>
            </a:r>
            <a:r>
              <a:rPr lang="en-US" sz="1750" dirty="0" smtClean="0"/>
              <a:t>provides regarding </a:t>
            </a:r>
            <a:r>
              <a:rPr lang="en-US" sz="1750" dirty="0"/>
              <a:t>AEs and staying on </a:t>
            </a:r>
            <a:r>
              <a:rPr lang="en-US" sz="1750" dirty="0" smtClean="0"/>
              <a:t>therapy.</a:t>
            </a:r>
            <a:endParaRPr lang="en-GB" sz="1750" dirty="0"/>
          </a:p>
          <a:p>
            <a:r>
              <a:rPr lang="en-US" sz="1750" dirty="0"/>
              <a:t>Patient satisfaction was high in a survey of the UK program </a:t>
            </a:r>
            <a:r>
              <a:rPr lang="en-US" sz="1750" dirty="0" smtClean="0"/>
              <a:t>— </a:t>
            </a:r>
            <a:r>
              <a:rPr lang="en-US" sz="1750" dirty="0"/>
              <a:t>patients feel positive about their involvement, believe it to be an important and helpful outlet, and feel better </a:t>
            </a:r>
            <a:r>
              <a:rPr lang="en-US" sz="1750" dirty="0" smtClean="0"/>
              <a:t>educated, more </a:t>
            </a:r>
            <a:r>
              <a:rPr lang="en-US" sz="1750" dirty="0"/>
              <a:t>confident and </a:t>
            </a:r>
            <a:r>
              <a:rPr lang="en-US" sz="1750" dirty="0" smtClean="0"/>
              <a:t>supported.</a:t>
            </a:r>
            <a:endParaRPr lang="en-US" sz="175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 smtClean="0"/>
              <a:t>Duck A, </a:t>
            </a:r>
            <a:r>
              <a:rPr lang="en-US" dirty="0"/>
              <a:t>et al. </a:t>
            </a:r>
            <a:r>
              <a:rPr lang="en-US" dirty="0" err="1"/>
              <a:t>Adv</a:t>
            </a:r>
            <a:r>
              <a:rPr lang="en-US" dirty="0"/>
              <a:t> </a:t>
            </a:r>
            <a:r>
              <a:rPr lang="en-US" dirty="0" err="1"/>
              <a:t>Ther</a:t>
            </a:r>
            <a:r>
              <a:rPr lang="en-US" dirty="0"/>
              <a:t>. </a:t>
            </a:r>
            <a:r>
              <a:rPr lang="en-US" dirty="0" smtClean="0"/>
              <a:t>2015.</a:t>
            </a:r>
            <a:endParaRPr lang="en-US" dirty="0"/>
          </a:p>
        </p:txBody>
      </p:sp>
      <p:pic>
        <p:nvPicPr>
          <p:cNvPr id="5" name="Picture 4" descr="C:\Users\half01\Desktop\open_access_ic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1900" y="238825"/>
            <a:ext cx="927100" cy="33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327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 Master</vt:lpstr>
      <vt:lpstr>PowerPoint Presentation</vt:lpstr>
    </vt:vector>
  </TitlesOfParts>
  <Company>Springer-SBM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hayw01</dc:creator>
  <cp:lastModifiedBy>ocon07</cp:lastModifiedBy>
  <cp:revision>54</cp:revision>
  <dcterms:created xsi:type="dcterms:W3CDTF">2010-11-02T11:52:55Z</dcterms:created>
  <dcterms:modified xsi:type="dcterms:W3CDTF">2015-02-13T16:18:38Z</dcterms:modified>
</cp:coreProperties>
</file>