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2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Cathy Carter" initials="CMC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C008C"/>
    <a:srgbClr val="D81668"/>
    <a:srgbClr val="9E1D53"/>
    <a:srgbClr val="343842"/>
    <a:srgbClr val="4045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422" autoAdjust="0"/>
    <p:restoredTop sz="94628" autoAdjust="0"/>
  </p:normalViewPr>
  <p:slideViewPr>
    <p:cSldViewPr>
      <p:cViewPr>
        <p:scale>
          <a:sx n="114" d="100"/>
          <a:sy n="114" d="100"/>
        </p:scale>
        <p:origin x="-1080" y="1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commentAuthors" Target="commentAuthors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mmary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2"/>
          <p:cNvSpPr>
            <a:spLocks noGrp="1"/>
          </p:cNvSpPr>
          <p:nvPr>
            <p:ph idx="1"/>
          </p:nvPr>
        </p:nvSpPr>
        <p:spPr>
          <a:xfrm>
            <a:off x="228600" y="990600"/>
            <a:ext cx="8686800" cy="5135563"/>
          </a:xfrm>
          <a:prstGeom prst="rect">
            <a:avLst/>
          </a:prstGeom>
        </p:spPr>
        <p:txBody>
          <a:bodyPr/>
          <a:lstStyle>
            <a:lvl1pPr>
              <a:buClr>
                <a:srgbClr val="EC008C"/>
              </a:buClr>
              <a:defRPr/>
            </a:lvl1pPr>
            <a:lvl2pPr>
              <a:buClr>
                <a:srgbClr val="EC008C"/>
              </a:buClr>
              <a:defRPr/>
            </a:lvl2pPr>
            <a:lvl3pPr>
              <a:buClr>
                <a:srgbClr val="EC008C"/>
              </a:buClr>
              <a:defRPr/>
            </a:lvl3pPr>
            <a:lvl4pPr>
              <a:buClr>
                <a:srgbClr val="EC008C"/>
              </a:buClr>
              <a:defRPr/>
            </a:lvl4pPr>
            <a:lvl5pPr>
              <a:buClr>
                <a:srgbClr val="EC008C"/>
              </a:buClr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ubtitle 2"/>
          <p:cNvSpPr>
            <a:spLocks noGrp="1"/>
          </p:cNvSpPr>
          <p:nvPr>
            <p:ph type="subTitle" idx="10" hasCustomPrompt="1"/>
          </p:nvPr>
        </p:nvSpPr>
        <p:spPr>
          <a:xfrm>
            <a:off x="1981200" y="6526304"/>
            <a:ext cx="7104530" cy="331695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1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[Surname Initial], et al. </a:t>
            </a:r>
            <a:r>
              <a:rPr lang="en-US" dirty="0" err="1" smtClean="0"/>
              <a:t>Adv</a:t>
            </a:r>
            <a:r>
              <a:rPr lang="en-US" dirty="0" smtClean="0"/>
              <a:t> </a:t>
            </a:r>
            <a:r>
              <a:rPr lang="en-US" dirty="0" err="1" smtClean="0"/>
              <a:t>Ther</a:t>
            </a:r>
            <a:r>
              <a:rPr lang="en-US" dirty="0" smtClean="0"/>
              <a:t>. [YEAR].</a:t>
            </a:r>
            <a:endParaRPr lang="en-US" dirty="0"/>
          </a:p>
        </p:txBody>
      </p:sp>
      <p:pic>
        <p:nvPicPr>
          <p:cNvPr id="7" name="Picture 6" descr="Adis_white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52400" y="6574464"/>
            <a:ext cx="653742" cy="182865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IT Head.jp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0" y="-2780"/>
            <a:ext cx="9144000" cy="771525"/>
          </a:xfrm>
          <a:prstGeom prst="rect">
            <a:avLst/>
          </a:prstGeom>
        </p:spPr>
      </p:pic>
      <p:sp>
        <p:nvSpPr>
          <p:cNvPr id="10" name="Rectangle 9"/>
          <p:cNvSpPr/>
          <p:nvPr userDrawn="1"/>
        </p:nvSpPr>
        <p:spPr>
          <a:xfrm>
            <a:off x="0" y="6477000"/>
            <a:ext cx="9144000" cy="381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noFill/>
              </a:ln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0" y="6431280"/>
            <a:ext cx="9144000" cy="4572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noFill/>
              </a:ln>
            </a:endParaRPr>
          </a:p>
        </p:txBody>
      </p:sp>
      <p:sp>
        <p:nvSpPr>
          <p:cNvPr id="6" name="TextBox 5"/>
          <p:cNvSpPr txBox="1"/>
          <p:nvPr userDrawn="1"/>
        </p:nvSpPr>
        <p:spPr>
          <a:xfrm>
            <a:off x="7696200" y="160675"/>
            <a:ext cx="1447800" cy="460800"/>
          </a:xfrm>
          <a:prstGeom prst="rect">
            <a:avLst/>
          </a:prstGeom>
          <a:solidFill>
            <a:srgbClr val="EC008C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  <a:latin typeface="Trebuchet MS" pitchFamily="34" charset="0"/>
              </a:rPr>
              <a:t> PEER REVIEWED SUMMARY SLIDE</a:t>
            </a:r>
            <a:endParaRPr lang="en-US" sz="1200" dirty="0">
              <a:solidFill>
                <a:schemeClr val="bg1"/>
              </a:solidFill>
              <a:latin typeface="Trebuchet MS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</p:sldLayoutIdLst>
  <p:txStyles>
    <p:titleStyle>
      <a:lvl1pPr algn="r" defTabSz="914400" rtl="0" eaLnBrk="1" latinLnBrk="0" hangingPunct="1">
        <a:spcBef>
          <a:spcPct val="0"/>
        </a:spcBef>
        <a:buNone/>
        <a:defRPr sz="1200" kern="1200">
          <a:solidFill>
            <a:schemeClr val="bg1"/>
          </a:solidFill>
          <a:latin typeface="Trebuchet MS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rgbClr val="92D050"/>
        </a:buClr>
        <a:buFont typeface="Arial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Trebuchet MS" pitchFamily="34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Clr>
          <a:srgbClr val="92D050"/>
        </a:buClr>
        <a:buFont typeface="Arial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Trebuchet MS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rgbClr val="92D050"/>
        </a:buClr>
        <a:buFont typeface="Arial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Trebuchet MS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rgbClr val="92D050"/>
        </a:buClr>
        <a:buFont typeface="Arial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Trebuchet MS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rgbClr val="92D050"/>
        </a:buClr>
        <a:buFont typeface="Arial" pitchFamily="34" charset="0"/>
        <a:buChar char="»"/>
        <a:defRPr sz="1200" kern="1200">
          <a:solidFill>
            <a:schemeClr val="tx1">
              <a:lumMod val="65000"/>
              <a:lumOff val="35000"/>
            </a:schemeClr>
          </a:solidFill>
          <a:latin typeface="Trebuchet MS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28600" y="990600"/>
            <a:ext cx="8686800" cy="4744330"/>
          </a:xfrm>
        </p:spPr>
        <p:txBody>
          <a:bodyPr/>
          <a:lstStyle/>
          <a:p>
            <a:pPr lvl="0"/>
            <a:r>
              <a:rPr lang="en-US" sz="1700" dirty="0"/>
              <a:t>Precise </a:t>
            </a:r>
            <a:r>
              <a:rPr lang="en-US" sz="1700" dirty="0" smtClean="0"/>
              <a:t>post-market </a:t>
            </a:r>
            <a:r>
              <a:rPr lang="en-US" sz="1700" dirty="0"/>
              <a:t>traceability </a:t>
            </a:r>
            <a:r>
              <a:rPr lang="en-US" sz="1700" dirty="0" smtClean="0"/>
              <a:t> and pharmacovigilance of branded and generic medicines is </a:t>
            </a:r>
            <a:r>
              <a:rPr lang="en-US" sz="1700" dirty="0"/>
              <a:t>a point of key interest to health care </a:t>
            </a:r>
            <a:r>
              <a:rPr lang="en-US" sz="1700" dirty="0" smtClean="0"/>
              <a:t>policymakers, </a:t>
            </a:r>
            <a:r>
              <a:rPr lang="en-US" sz="1700" dirty="0" smtClean="0"/>
              <a:t>providers</a:t>
            </a:r>
            <a:r>
              <a:rPr lang="en-US" sz="1700" dirty="0"/>
              <a:t>, </a:t>
            </a:r>
            <a:r>
              <a:rPr lang="en-US" sz="1700" dirty="0" smtClean="0"/>
              <a:t>regulators</a:t>
            </a:r>
            <a:r>
              <a:rPr lang="en-US" sz="1700" dirty="0"/>
              <a:t>, and drug </a:t>
            </a:r>
            <a:r>
              <a:rPr lang="en-US" sz="1700" dirty="0" smtClean="0"/>
              <a:t>manufacturers. </a:t>
            </a:r>
            <a:endParaRPr lang="en-US" sz="1700" dirty="0"/>
          </a:p>
          <a:p>
            <a:pPr lvl="0"/>
            <a:r>
              <a:rPr lang="en-US" sz="1700" dirty="0" smtClean="0"/>
              <a:t>We </a:t>
            </a:r>
            <a:r>
              <a:rPr lang="en-US" sz="1700" dirty="0"/>
              <a:t>assessed branded and generic post-market </a:t>
            </a:r>
            <a:r>
              <a:rPr lang="en-US" sz="1700" dirty="0" smtClean="0"/>
              <a:t>traceability in </a:t>
            </a:r>
            <a:r>
              <a:rPr lang="en-US" sz="1700" dirty="0"/>
              <a:t>the Food and Drug Administration Adverse Event Reporting System (FAERS) and a commercial claims database for 2 small-molecule </a:t>
            </a:r>
            <a:r>
              <a:rPr lang="en-US" sz="1700" dirty="0" smtClean="0"/>
              <a:t>drugs (levetiracetam </a:t>
            </a:r>
            <a:r>
              <a:rPr lang="en-US" sz="1700" dirty="0"/>
              <a:t>and enoxaparin </a:t>
            </a:r>
            <a:r>
              <a:rPr lang="en-US" sz="1700" dirty="0" smtClean="0"/>
              <a:t>sodium) </a:t>
            </a:r>
            <a:r>
              <a:rPr lang="en-US" sz="1700" dirty="0"/>
              <a:t>that have certain manufacturing or prescribing considerations potentially analogous to those </a:t>
            </a:r>
            <a:r>
              <a:rPr lang="en-US" sz="1700" dirty="0" smtClean="0"/>
              <a:t>of biosimilars and their reference biologics.</a:t>
            </a:r>
            <a:endParaRPr lang="en-US" sz="1700" dirty="0"/>
          </a:p>
          <a:p>
            <a:pPr lvl="0"/>
            <a:r>
              <a:rPr lang="en-US" sz="1700" dirty="0" smtClean="0"/>
              <a:t>We found </a:t>
            </a:r>
            <a:r>
              <a:rPr lang="en-US" sz="1700" dirty="0" smtClean="0"/>
              <a:t>that adverse event (AE) </a:t>
            </a:r>
            <a:r>
              <a:rPr lang="en-US" sz="1700" dirty="0"/>
              <a:t>rates </a:t>
            </a:r>
            <a:r>
              <a:rPr lang="en-US" sz="1700" dirty="0" smtClean="0"/>
              <a:t>following </a:t>
            </a:r>
            <a:r>
              <a:rPr lang="en-US" sz="1700" dirty="0"/>
              <a:t>generic entry </a:t>
            </a:r>
            <a:r>
              <a:rPr lang="en-US" sz="1700" dirty="0" smtClean="0"/>
              <a:t>were </a:t>
            </a:r>
            <a:r>
              <a:rPr lang="en-US" sz="1700" dirty="0"/>
              <a:t>substantially greater for the branded products compared with the generic products in FAERS data, whereas generic and branded AE rates in the </a:t>
            </a:r>
            <a:r>
              <a:rPr lang="en-US" sz="1700" dirty="0" smtClean="0"/>
              <a:t>claims </a:t>
            </a:r>
            <a:r>
              <a:rPr lang="en-US" sz="1700" dirty="0"/>
              <a:t>database were similar </a:t>
            </a:r>
            <a:r>
              <a:rPr lang="en-US" sz="1700" dirty="0" smtClean="0"/>
              <a:t>and </a:t>
            </a:r>
            <a:r>
              <a:rPr lang="en-US" sz="1700" dirty="0"/>
              <a:t>remained constant after </a:t>
            </a:r>
            <a:r>
              <a:rPr lang="en-US" sz="1700" dirty="0" smtClean="0"/>
              <a:t>the </a:t>
            </a:r>
            <a:r>
              <a:rPr lang="en-US" sz="1700" dirty="0"/>
              <a:t>generic </a:t>
            </a:r>
            <a:r>
              <a:rPr lang="en-US" sz="1700" dirty="0" smtClean="0"/>
              <a:t>product entered the market. </a:t>
            </a:r>
            <a:endParaRPr lang="en-US" sz="1700" dirty="0"/>
          </a:p>
          <a:p>
            <a:pPr lvl="0"/>
            <a:r>
              <a:rPr lang="en-US" sz="1700" dirty="0"/>
              <a:t>These results suggest that when the same nonproprietary name is used for generic and branded </a:t>
            </a:r>
            <a:r>
              <a:rPr lang="en-US" sz="1700" dirty="0" smtClean="0"/>
              <a:t>drugs, </a:t>
            </a:r>
            <a:r>
              <a:rPr lang="en-US" sz="1700" dirty="0"/>
              <a:t>it is likely that reporters submitting AE reports to </a:t>
            </a:r>
            <a:r>
              <a:rPr lang="en-US" sz="1700" dirty="0" smtClean="0"/>
              <a:t>FAERS often </a:t>
            </a:r>
            <a:r>
              <a:rPr lang="en-US" sz="1700" dirty="0"/>
              <a:t>misattribute </a:t>
            </a:r>
            <a:r>
              <a:rPr lang="en-US" sz="1700" dirty="0" smtClean="0"/>
              <a:t>them to </a:t>
            </a:r>
            <a:r>
              <a:rPr lang="en-US" sz="1700" dirty="0"/>
              <a:t>the </a:t>
            </a:r>
            <a:r>
              <a:rPr lang="en-US" sz="1700" dirty="0" smtClean="0"/>
              <a:t>branded product when the patient was receiving </a:t>
            </a:r>
            <a:r>
              <a:rPr lang="en-US" sz="1700" dirty="0"/>
              <a:t>a generic product, </a:t>
            </a:r>
            <a:r>
              <a:rPr lang="en-US" sz="1700" dirty="0" smtClean="0"/>
              <a:t>with potential </a:t>
            </a:r>
            <a:r>
              <a:rPr lang="en-US" sz="1700" dirty="0"/>
              <a:t>implications for the traceability of AEs for branded and biosimilar biologics</a:t>
            </a:r>
          </a:p>
          <a:p>
            <a:endParaRPr lang="en-US" sz="17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0"/>
          </p:nvPr>
        </p:nvSpPr>
        <p:spPr/>
        <p:txBody>
          <a:bodyPr/>
          <a:lstStyle/>
          <a:p>
            <a:r>
              <a:rPr lang="en-US" dirty="0" smtClean="0"/>
              <a:t>Chao J, </a:t>
            </a:r>
            <a:r>
              <a:rPr lang="en-US" dirty="0"/>
              <a:t>et al. </a:t>
            </a:r>
            <a:r>
              <a:rPr lang="en-US" dirty="0" err="1"/>
              <a:t>Adv</a:t>
            </a:r>
            <a:r>
              <a:rPr lang="en-US" dirty="0"/>
              <a:t> </a:t>
            </a:r>
            <a:r>
              <a:rPr lang="en-US" dirty="0" err="1"/>
              <a:t>Ther</a:t>
            </a:r>
            <a:r>
              <a:rPr lang="en-US" dirty="0"/>
              <a:t>. </a:t>
            </a:r>
            <a:r>
              <a:rPr lang="en-US" dirty="0" smtClean="0"/>
              <a:t>2015.</a:t>
            </a:r>
            <a:endParaRPr lang="en-US" dirty="0"/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228600" y="5842652"/>
            <a:ext cx="8686800" cy="600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b" anchorCtr="0">
            <a:spAutoFit/>
          </a:bodyPr>
          <a:lstStyle/>
          <a:p>
            <a:pPr lvl="0"/>
            <a:r>
              <a:rPr lang="en-US" sz="1100" dirty="0">
                <a:solidFill>
                  <a:prstClr val="black"/>
                </a:solidFill>
              </a:rPr>
              <a:t>This summary slide represents the opinions of the authors. </a:t>
            </a:r>
            <a:r>
              <a:rPr lang="en-US" sz="1100" dirty="0" smtClean="0">
                <a:solidFill>
                  <a:prstClr val="black"/>
                </a:solidFill>
              </a:rPr>
              <a:t>Sponsorship </a:t>
            </a:r>
            <a:r>
              <a:rPr lang="en-US" sz="1100" dirty="0">
                <a:solidFill>
                  <a:prstClr val="black"/>
                </a:solidFill>
              </a:rPr>
              <a:t>for this study was funded </a:t>
            </a:r>
            <a:r>
              <a:rPr lang="en-US" sz="1100" dirty="0" smtClean="0">
                <a:solidFill>
                  <a:prstClr val="black"/>
                </a:solidFill>
              </a:rPr>
              <a:t>by</a:t>
            </a:r>
            <a:r>
              <a:rPr lang="en-US" sz="1100" b="1" dirty="0">
                <a:solidFill>
                  <a:prstClr val="black"/>
                </a:solidFill>
              </a:rPr>
              <a:t> </a:t>
            </a:r>
            <a:r>
              <a:rPr lang="en-US" sz="1100" dirty="0"/>
              <a:t>AbbVie Inc</a:t>
            </a:r>
            <a:r>
              <a:rPr lang="en-US" sz="1100" dirty="0" smtClean="0">
                <a:solidFill>
                  <a:prstClr val="black"/>
                </a:solidFill>
              </a:rPr>
              <a:t>. Medical </a:t>
            </a:r>
            <a:r>
              <a:rPr lang="en-US" sz="1100" dirty="0">
                <a:solidFill>
                  <a:prstClr val="black"/>
                </a:solidFill>
              </a:rPr>
              <a:t>writing assistance for this study was provided by </a:t>
            </a:r>
            <a:r>
              <a:rPr lang="en-US" sz="1100" dirty="0"/>
              <a:t>Arbor Communications, Inc</a:t>
            </a:r>
            <a:r>
              <a:rPr lang="en-US" sz="1100" dirty="0" smtClean="0">
                <a:solidFill>
                  <a:prstClr val="black"/>
                </a:solidFill>
              </a:rPr>
              <a:t>. [</a:t>
            </a:r>
            <a:r>
              <a:rPr lang="en-US" sz="1100" dirty="0"/>
              <a:t>Cathryn M. </a:t>
            </a:r>
            <a:r>
              <a:rPr lang="en-US" sz="1100" dirty="0" smtClean="0"/>
              <a:t>Carter</a:t>
            </a:r>
            <a:r>
              <a:rPr lang="en-US" sz="1100" dirty="0" smtClean="0"/>
              <a:t>].</a:t>
            </a:r>
            <a:r>
              <a:rPr lang="en-US" sz="1100" b="1" dirty="0" smtClean="0">
                <a:solidFill>
                  <a:prstClr val="black"/>
                </a:solidFill>
              </a:rPr>
              <a:t> </a:t>
            </a:r>
            <a:r>
              <a:rPr lang="en-GB" sz="1100" dirty="0">
                <a:solidFill>
                  <a:prstClr val="black"/>
                </a:solidFill>
              </a:rPr>
              <a:t>For a full list of acknowledgments and conflicts of interest for all authors of this article, please see the full text online. </a:t>
            </a:r>
            <a:r>
              <a:rPr lang="en-US" sz="1100" dirty="0">
                <a:solidFill>
                  <a:prstClr val="black"/>
                </a:solidFill>
              </a:rPr>
              <a:t>Copyright © The Authors </a:t>
            </a:r>
            <a:r>
              <a:rPr lang="en-US" sz="1100" dirty="0" smtClean="0">
                <a:solidFill>
                  <a:prstClr val="black"/>
                </a:solidFill>
              </a:rPr>
              <a:t>2015Creative </a:t>
            </a:r>
            <a:r>
              <a:rPr lang="en-US" sz="1100" dirty="0">
                <a:solidFill>
                  <a:prstClr val="black"/>
                </a:solidFill>
              </a:rPr>
              <a:t>Commons Attribution Noncommercial License (CC BY-NC).</a:t>
            </a:r>
            <a:endParaRPr lang="en-GB" sz="1100" dirty="0">
              <a:solidFill>
                <a:prstClr val="black"/>
              </a:solidFill>
            </a:endParaRPr>
          </a:p>
        </p:txBody>
      </p:sp>
      <p:pic>
        <p:nvPicPr>
          <p:cNvPr id="5" name="Picture 4" descr="C:\Users\half01\Desktop\open_access_icon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81900" y="238825"/>
            <a:ext cx="927100" cy="330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lide Master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</TotalTime>
  <Words>277</Words>
  <Application>Microsoft Office PowerPoint</Application>
  <PresentationFormat>On-screen Show (4:3)</PresentationFormat>
  <Paragraphs>6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Slide Master</vt:lpstr>
      <vt:lpstr>PowerPoint Presentation</vt:lpstr>
    </vt:vector>
  </TitlesOfParts>
  <Company>Springer-SBM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hayw01</dc:creator>
  <cp:lastModifiedBy>Hooson, Matthew, Springer Healthcare UK</cp:lastModifiedBy>
  <cp:revision>55</cp:revision>
  <dcterms:created xsi:type="dcterms:W3CDTF">2010-11-02T11:52:55Z</dcterms:created>
  <dcterms:modified xsi:type="dcterms:W3CDTF">2015-03-04T09:40:51Z</dcterms:modified>
</cp:coreProperties>
</file>