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med, Kamal" initials="H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08C"/>
    <a:srgbClr val="D81668"/>
    <a:srgbClr val="9E1D53"/>
    <a:srgbClr val="343842"/>
    <a:srgbClr val="404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2422" autoAdjust="0"/>
    <p:restoredTop sz="94628" autoAdjust="0"/>
  </p:normalViewPr>
  <p:slideViewPr>
    <p:cSldViewPr>
      <p:cViewPr>
        <p:scale>
          <a:sx n="76" d="100"/>
          <a:sy n="76" d="100"/>
        </p:scale>
        <p:origin x="-159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35563"/>
          </a:xfrm>
          <a:prstGeom prst="rect">
            <a:avLst/>
          </a:prstGeom>
        </p:spPr>
        <p:txBody>
          <a:bodyPr/>
          <a:lstStyle>
            <a:lvl1pPr>
              <a:buClr>
                <a:srgbClr val="EC008C"/>
              </a:buClr>
              <a:defRPr/>
            </a:lvl1pPr>
            <a:lvl2pPr>
              <a:buClr>
                <a:srgbClr val="EC008C"/>
              </a:buClr>
              <a:defRPr/>
            </a:lvl2pPr>
            <a:lvl3pPr>
              <a:buClr>
                <a:srgbClr val="EC008C"/>
              </a:buClr>
              <a:defRPr/>
            </a:lvl3pPr>
            <a:lvl4pPr>
              <a:buClr>
                <a:srgbClr val="EC008C"/>
              </a:buClr>
              <a:defRPr/>
            </a:lvl4pPr>
            <a:lvl5pPr>
              <a:buClr>
                <a:srgbClr val="EC008C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1981200" y="6526304"/>
            <a:ext cx="7104530" cy="3316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[Surname Initial], et al. </a:t>
            </a:r>
            <a:r>
              <a:rPr lang="en-US" dirty="0" err="1" smtClean="0"/>
              <a:t>Adv</a:t>
            </a:r>
            <a:r>
              <a:rPr lang="en-US" dirty="0" smtClean="0"/>
              <a:t> </a:t>
            </a:r>
            <a:r>
              <a:rPr lang="en-US" dirty="0" err="1" smtClean="0"/>
              <a:t>Ther</a:t>
            </a:r>
            <a:r>
              <a:rPr lang="en-US" dirty="0" smtClean="0"/>
              <a:t>. [YEAR].</a:t>
            </a:r>
            <a:endParaRPr lang="en-US" dirty="0"/>
          </a:p>
        </p:txBody>
      </p:sp>
      <p:pic>
        <p:nvPicPr>
          <p:cNvPr id="7" name="Picture 6" descr="Adis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574464"/>
            <a:ext cx="653742" cy="18286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IT Hea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-2780"/>
            <a:ext cx="9144000" cy="77152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431280"/>
            <a:ext cx="9144000" cy="45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7696200" y="160675"/>
            <a:ext cx="1447800" cy="460800"/>
          </a:xfrm>
          <a:prstGeom prst="rect">
            <a:avLst/>
          </a:prstGeom>
          <a:solidFill>
            <a:srgbClr val="EC008C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Trebuchet MS" pitchFamily="34" charset="0"/>
              </a:rPr>
              <a:t> PEER REVIEWED SUMMARY SLIDE</a:t>
            </a:r>
            <a:endParaRPr lang="en-US" sz="12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12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»"/>
        <a:defRPr sz="12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744330"/>
          </a:xfrm>
        </p:spPr>
        <p:txBody>
          <a:bodyPr/>
          <a:lstStyle/>
          <a:p>
            <a:pPr lvl="0"/>
            <a:r>
              <a:rPr lang="en-US" sz="2200" dirty="0"/>
              <a:t>Bacterial infections </a:t>
            </a:r>
            <a:r>
              <a:rPr lang="en-US" sz="2200" dirty="0" smtClean="0">
                <a:solidFill>
                  <a:schemeClr val="tx1"/>
                </a:solidFill>
              </a:rPr>
              <a:t>due </a:t>
            </a:r>
            <a:r>
              <a:rPr lang="en-US" sz="2200" dirty="0" smtClean="0">
                <a:solidFill>
                  <a:schemeClr val="tx1"/>
                </a:solidFill>
              </a:rPr>
              <a:t>to </a:t>
            </a:r>
            <a:r>
              <a:rPr lang="en-US" sz="2200" dirty="0">
                <a:solidFill>
                  <a:schemeClr val="tx1"/>
                </a:solidFill>
              </a:rPr>
              <a:t>dru</a:t>
            </a:r>
            <a:r>
              <a:rPr lang="en-US" sz="2200" dirty="0"/>
              <a:t>g-resistant Gram-positive pathogens are a common complication in patients with neutropenia.</a:t>
            </a:r>
            <a:endParaRPr lang="en-GB" sz="2200" dirty="0"/>
          </a:p>
          <a:p>
            <a:pPr lvl="0"/>
            <a:r>
              <a:rPr lang="en-US" sz="2200" dirty="0"/>
              <a:t>The European </a:t>
            </a:r>
            <a:r>
              <a:rPr lang="en-US" sz="2200" dirty="0" err="1"/>
              <a:t>Cubicin</a:t>
            </a:r>
            <a:r>
              <a:rPr lang="en-US" sz="2200" baseline="30000" dirty="0"/>
              <a:t>®</a:t>
            </a:r>
            <a:r>
              <a:rPr lang="en-US" sz="2200" dirty="0"/>
              <a:t> Outcome Registry and Experience (EU‑CORE</a:t>
            </a:r>
            <a:r>
              <a:rPr lang="en-US" sz="2200" baseline="30000" dirty="0"/>
              <a:t>SM</a:t>
            </a:r>
            <a:r>
              <a:rPr lang="en-US" sz="2200" dirty="0"/>
              <a:t>) was designed to collect real-world demographic and clinical data on patients treated with daptomycin; 446 patients enrolled in EU-CORE had an absolute neutrophil count </a:t>
            </a:r>
            <a:r>
              <a:rPr lang="en-US" sz="2200" dirty="0" smtClean="0"/>
              <a:t>of ≤</a:t>
            </a:r>
            <a:r>
              <a:rPr lang="en-US" sz="2200" dirty="0"/>
              <a:t>1000 cells/mm</a:t>
            </a:r>
            <a:r>
              <a:rPr lang="en-US" sz="2200" baseline="30000" dirty="0"/>
              <a:t>3</a:t>
            </a:r>
            <a:r>
              <a:rPr lang="en-US" sz="2200" dirty="0"/>
              <a:t>.</a:t>
            </a:r>
            <a:endParaRPr lang="en-GB" sz="2200" dirty="0"/>
          </a:p>
          <a:p>
            <a:pPr lvl="0"/>
            <a:r>
              <a:rPr lang="en-US" sz="2200" dirty="0"/>
              <a:t>Coagulase-negative staphylococci (43.7%) and </a:t>
            </a:r>
            <a:r>
              <a:rPr lang="en-US" sz="2200" i="1" dirty="0"/>
              <a:t>Staphylococcus aureus</a:t>
            </a:r>
            <a:r>
              <a:rPr lang="en-US" sz="2200" dirty="0"/>
              <a:t> (18.9%; </a:t>
            </a:r>
            <a:r>
              <a:rPr lang="en-US" sz="2200" dirty="0" smtClean="0"/>
              <a:t>methicillin resistant</a:t>
            </a:r>
            <a:r>
              <a:rPr lang="en-US" sz="2200" dirty="0"/>
              <a:t>, 9.1%) were the most commonly isolated primary pathogens.</a:t>
            </a:r>
            <a:endParaRPr lang="en-GB" sz="2200" dirty="0"/>
          </a:p>
          <a:p>
            <a:pPr lvl="0"/>
            <a:r>
              <a:rPr lang="en-US" sz="2200" dirty="0"/>
              <a:t>The overall clinical success rate (cured or improved) associated with daptomycin was 77.1%, and daptomycin was well tolerated</a:t>
            </a:r>
            <a:r>
              <a:rPr lang="en-US" dirty="0" smtClean="0"/>
              <a:t>.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smtClean="0"/>
              <a:t>Keil F., </a:t>
            </a:r>
            <a:r>
              <a:rPr lang="en-US" dirty="0"/>
              <a:t>et al. Adv Ther. </a:t>
            </a:r>
            <a:r>
              <a:rPr lang="en-US" dirty="0" smtClean="0"/>
              <a:t>2015.</a:t>
            </a:r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" y="5842652"/>
            <a:ext cx="86868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 anchorCtr="0">
            <a:spAutoFit/>
          </a:bodyPr>
          <a:lstStyle/>
          <a:p>
            <a:pPr lvl="0"/>
            <a:r>
              <a:rPr lang="en-US" sz="1100" dirty="0">
                <a:solidFill>
                  <a:prstClr val="black"/>
                </a:solidFill>
              </a:rPr>
              <a:t>This summary slide represents the opinions of the authors. </a:t>
            </a:r>
            <a:r>
              <a:rPr lang="en-US" sz="1100" dirty="0" smtClean="0">
                <a:solidFill>
                  <a:prstClr val="black"/>
                </a:solidFill>
              </a:rPr>
              <a:t>Sponsorship </a:t>
            </a:r>
            <a:r>
              <a:rPr lang="en-US" sz="1100" dirty="0">
                <a:solidFill>
                  <a:prstClr val="black"/>
                </a:solidFill>
              </a:rPr>
              <a:t>for this study </a:t>
            </a:r>
            <a:r>
              <a:rPr lang="en-US" sz="1100" dirty="0" smtClean="0">
                <a:solidFill>
                  <a:prstClr val="black"/>
                </a:solidFill>
              </a:rPr>
              <a:t>and medical writing support were </a:t>
            </a:r>
            <a:r>
              <a:rPr lang="en-US" sz="1100" dirty="0">
                <a:solidFill>
                  <a:prstClr val="black"/>
                </a:solidFill>
              </a:rPr>
              <a:t>funded by </a:t>
            </a:r>
            <a:r>
              <a:rPr lang="en-US" sz="1100" dirty="0"/>
              <a:t>Novartis Pharma </a:t>
            </a:r>
            <a:r>
              <a:rPr lang="en-US" sz="1100" dirty="0" smtClean="0"/>
              <a:t>AG</a:t>
            </a:r>
            <a:r>
              <a:rPr lang="en-GB" sz="1100" dirty="0" smtClean="0"/>
              <a:t>.</a:t>
            </a:r>
            <a:r>
              <a:rPr lang="en-US" sz="1100" dirty="0" smtClean="0">
                <a:solidFill>
                  <a:prstClr val="black"/>
                </a:solidFill>
              </a:rPr>
              <a:t>  </a:t>
            </a:r>
            <a:r>
              <a:rPr lang="en-GB" sz="1100" dirty="0" smtClean="0">
                <a:solidFill>
                  <a:prstClr val="black"/>
                </a:solidFill>
              </a:rPr>
              <a:t>For </a:t>
            </a:r>
            <a:r>
              <a:rPr lang="en-GB" sz="1100" dirty="0">
                <a:solidFill>
                  <a:prstClr val="black"/>
                </a:solidFill>
              </a:rPr>
              <a:t>a full list of acknowledgments and conflicts of interest for all authors of this article, please see the full text online. </a:t>
            </a:r>
            <a:r>
              <a:rPr lang="en-US" sz="1100" dirty="0">
                <a:solidFill>
                  <a:prstClr val="black"/>
                </a:solidFill>
              </a:rPr>
              <a:t>Copyright © The Authors </a:t>
            </a:r>
            <a:r>
              <a:rPr lang="en-US" sz="1100" dirty="0" smtClean="0">
                <a:solidFill>
                  <a:prstClr val="black"/>
                </a:solidFill>
              </a:rPr>
              <a:t>2015. </a:t>
            </a:r>
            <a:r>
              <a:rPr lang="en-US" sz="1100" dirty="0">
                <a:solidFill>
                  <a:prstClr val="black"/>
                </a:solidFill>
              </a:rPr>
              <a:t>Creative Commons Attribution Noncommercial License (CC BY-NC).</a:t>
            </a:r>
            <a:endParaRPr lang="en-GB" sz="1100" dirty="0">
              <a:solidFill>
                <a:prstClr val="black"/>
              </a:solidFill>
            </a:endParaRPr>
          </a:p>
        </p:txBody>
      </p:sp>
      <p:pic>
        <p:nvPicPr>
          <p:cNvPr id="5" name="Picture 4" descr="C:\Users\half01\Desktop\open_access_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900" y="238825"/>
            <a:ext cx="927100" cy="33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130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Slide Master</vt:lpstr>
      <vt:lpstr>PowerPoint Presentation</vt:lpstr>
    </vt:vector>
  </TitlesOfParts>
  <Company>Springer-SBM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hayw01</dc:creator>
  <cp:lastModifiedBy>Hamed, Kamal</cp:lastModifiedBy>
  <cp:revision>52</cp:revision>
  <dcterms:created xsi:type="dcterms:W3CDTF">2010-11-02T11:52:55Z</dcterms:created>
  <dcterms:modified xsi:type="dcterms:W3CDTF">2015-07-28T09:41:27Z</dcterms:modified>
</cp:coreProperties>
</file>